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88" r:id="rId2"/>
    <p:sldMasterId id="2147483700" r:id="rId3"/>
  </p:sldMasterIdLst>
  <p:notesMasterIdLst>
    <p:notesMasterId r:id="rId25"/>
  </p:notesMasterIdLst>
  <p:sldIdLst>
    <p:sldId id="257" r:id="rId4"/>
    <p:sldId id="497" r:id="rId5"/>
    <p:sldId id="489" r:id="rId6"/>
    <p:sldId id="532" r:id="rId7"/>
    <p:sldId id="540" r:id="rId8"/>
    <p:sldId id="533" r:id="rId9"/>
    <p:sldId id="534" r:id="rId10"/>
    <p:sldId id="490" r:id="rId11"/>
    <p:sldId id="539" r:id="rId12"/>
    <p:sldId id="518" r:id="rId13"/>
    <p:sldId id="537" r:id="rId14"/>
    <p:sldId id="499" r:id="rId15"/>
    <p:sldId id="498" r:id="rId16"/>
    <p:sldId id="501" r:id="rId17"/>
    <p:sldId id="492" r:id="rId18"/>
    <p:sldId id="538" r:id="rId19"/>
    <p:sldId id="505" r:id="rId20"/>
    <p:sldId id="529" r:id="rId21"/>
    <p:sldId id="530" r:id="rId22"/>
    <p:sldId id="531" r:id="rId23"/>
    <p:sldId id="321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C4CD51F-3C20-0A7D-8AE0-8F0FD4F2E3A1}" name="tansualan1402@gmail.com" initials="" userId="b8a15034c1a8e68e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3" clrIdx="0">
    <p:extLst>
      <p:ext uri="{19B8F6BF-5375-455C-9EA6-DF929625EA0E}">
        <p15:presenceInfo xmlns:p15="http://schemas.microsoft.com/office/powerpoint/2012/main" userId="5bbd4ccfd39a848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ADE4"/>
    <a:srgbClr val="0772B5"/>
    <a:srgbClr val="FFFFFF"/>
    <a:srgbClr val="0066FF"/>
    <a:srgbClr val="DD620F"/>
    <a:srgbClr val="D9E7EB"/>
    <a:srgbClr val="000000"/>
    <a:srgbClr val="0F0F0F"/>
    <a:srgbClr val="0A0A0A"/>
    <a:srgbClr val="0443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ema Uygulanmış Stil 1 - Vurgu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ema Uygulanmış Stil 1 - Vurgu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ema Uygulanmış Stil 1 - Vurgu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ema Uygulanmış Stil 1 - Vurgu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ema Uygulanmış Stil 2 - Vurgu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ema Uygulanmış Stil 2 - Vurgu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ema Uygulanmış Stil 2 - Vurgu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ema Uygulanmış Stil 2 - Vurgu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ema Uygulanmış Stil 2 - Vurgu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Açık Stil 1 - Vurgu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Açık Stil 1 - Vurgu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Açık Stil 3 - Vurgu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Orta Stil 4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2DE63D5-997A-4646-A377-4702673A728D}" styleName="Açık Stil 2 - Vurgu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Açık Stil 2 - Vurgu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FECB4D8-DB02-4DC6-A0A2-4F2EBAE1DC90}" styleName="Orta Stil 1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Orta Stil 1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D083AE6-46FA-4A59-8FB0-9F97EB10719F}" styleName="Açık Stil 3 - Vurgu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Açık Stil 1 - Vurgu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Açık Stil 1 - Vurgu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Açık Stil 2 - Vurgu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Açık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643" autoAdjust="0"/>
    <p:restoredTop sz="90094" autoAdjust="0"/>
  </p:normalViewPr>
  <p:slideViewPr>
    <p:cSldViewPr snapToGrid="0">
      <p:cViewPr varScale="1">
        <p:scale>
          <a:sx n="107" d="100"/>
          <a:sy n="107" d="100"/>
        </p:scale>
        <p:origin x="78" y="216"/>
      </p:cViewPr>
      <p:guideLst/>
    </p:cSldViewPr>
  </p:slideViewPr>
  <p:outlineViewPr>
    <p:cViewPr>
      <p:scale>
        <a:sx n="33" d="100"/>
        <a:sy n="33" d="100"/>
      </p:scale>
      <p:origin x="0" y="-13248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microsoft.com/office/2018/10/relationships/authors" Target="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BE2BC-48FF-406E-92F3-2EBF5C47100B}" type="datetimeFigureOut">
              <a:rPr lang="tr-TR" smtClean="0"/>
              <a:t>24.06.2026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8936D-41C1-43A5-A922-A182F21F8B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228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7983AB-FB60-21FE-9432-2CC94ABB23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75532FEF-211A-2891-E94B-EE331BDFF6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D28C02EA-60FA-3504-1E54-3DB5CA0AB1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4CBCFF2-51CB-AC5A-B0B6-CB63356C75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8936D-41C1-43A5-A922-A182F21F8BD3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5813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768339-30D8-636F-108D-95A52D62F6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F7CE06FF-6BF7-CE0F-3DA1-C91E171794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3A119E52-CAC3-D9B4-A9EF-6D5555AB40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C230E39-D73F-5E93-0DC5-DB0A7E6BFD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8936D-41C1-43A5-A922-A182F21F8BD3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3728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7DB134-9EEB-E8A7-3055-03D8CD3C8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68CFC843-02F3-C010-76E6-CB02EAEDF3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80DD4982-B9F8-9DD5-85A7-47FCF638BA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D936E3F-DC2C-DAB5-2EFF-A158FB8538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8936D-41C1-43A5-A922-A182F21F8BD3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3456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E0B18E-AE51-86CD-A08C-234A1872AD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46726DC3-E607-190C-148E-845D92FFF5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94ACE74D-B58D-7900-1B81-2DE78D005D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F7333DA-059C-03D0-41D3-CDBDB34C0F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78936D-41C1-43A5-A922-A182F21F8BD3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9913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DA269-2C1B-7BF4-11DB-CDC9D5AD25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F781AD0D-A674-EDC1-7249-82E46AD48D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455F27E4-81B4-0F6B-28A9-112B3F6659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D987A2B-300A-3DDD-5300-03662BD652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78936D-41C1-43A5-A922-A182F21F8BD3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1320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FEFA5D-1E4E-41AF-4F1A-C45B92E57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FB146983-94DA-C50A-D214-DA1B4CD7FD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45A104C1-CF5D-5C6A-D798-CD105E7F6B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5876042-6FFA-D575-E8A3-079F28A4D3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78936D-41C1-43A5-A922-A182F21F8BD3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6542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D941D9-2AB4-A648-3783-6527405F4C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D0B6BD8E-19FA-281A-4C41-719217F8CC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2DA2871B-BC44-2D8B-29C8-ADECC9542A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E207B73-0585-338F-0DCB-2A304CC8CC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78936D-41C1-43A5-A922-A182F21F8BD3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5112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3DDEF0-BEE8-2CE8-504C-B5300C6A8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5A0A8B82-8155-AAED-6B8D-D22BDD6A85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8E07D25E-7797-3649-A836-3BB8BC86BF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C73DCD4-78EF-7A82-362A-818857E82F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78936D-41C1-43A5-A922-A182F21F8BD3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755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0B2DCCAF-7C09-ACE5-241F-A957D5BC0E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80"/>
            <a:ext cx="12192000" cy="6853820"/>
          </a:xfrm>
          <a:prstGeom prst="rect">
            <a:avLst/>
          </a:prstGeom>
        </p:spPr>
      </p:pic>
      <p:sp>
        <p:nvSpPr>
          <p:cNvPr id="8" name="Aynı Kenardaki Köşeleri Yuvarlatılmış Dikdörtgen 26">
            <a:extLst>
              <a:ext uri="{FF2B5EF4-FFF2-40B4-BE49-F238E27FC236}">
                <a16:creationId xmlns:a16="http://schemas.microsoft.com/office/drawing/2014/main" id="{999880F3-7167-4079-4CE2-B8448D20DEE9}"/>
              </a:ext>
            </a:extLst>
          </p:cNvPr>
          <p:cNvSpPr/>
          <p:nvPr userDrawn="1"/>
        </p:nvSpPr>
        <p:spPr>
          <a:xfrm rot="5400000" flipH="1" flipV="1">
            <a:off x="5457875" y="-4526500"/>
            <a:ext cx="1276245" cy="12192000"/>
          </a:xfrm>
          <a:prstGeom prst="round2SameRect">
            <a:avLst/>
          </a:prstGeom>
          <a:solidFill>
            <a:srgbClr val="0772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noFill/>
            </a:endParaRPr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9420A992-00BE-FF68-181F-721FA47DA7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9038" y="411122"/>
            <a:ext cx="2305985" cy="2305985"/>
          </a:xfrm>
          <a:prstGeom prst="rect">
            <a:avLst/>
          </a:prstGeom>
        </p:spPr>
      </p:pic>
      <p:sp>
        <p:nvSpPr>
          <p:cNvPr id="18" name="Akış Çizelgesi: Bağlayıcı 17">
            <a:extLst>
              <a:ext uri="{FF2B5EF4-FFF2-40B4-BE49-F238E27FC236}">
                <a16:creationId xmlns:a16="http://schemas.microsoft.com/office/drawing/2014/main" id="{0F0FF818-85A0-DBE9-1C88-5B4CE1C58EAC}"/>
              </a:ext>
            </a:extLst>
          </p:cNvPr>
          <p:cNvSpPr/>
          <p:nvPr userDrawn="1"/>
        </p:nvSpPr>
        <p:spPr>
          <a:xfrm>
            <a:off x="1149040" y="411123"/>
            <a:ext cx="2305985" cy="2305985"/>
          </a:xfrm>
          <a:prstGeom prst="flowChartConnector">
            <a:avLst/>
          </a:prstGeom>
          <a:noFill/>
          <a:ln>
            <a:solidFill>
              <a:srgbClr val="0772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3570823" y="623230"/>
            <a:ext cx="7837714" cy="188176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00" spc="2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tr-TR" dirty="0"/>
              <a:t>ADIYAMAN ÜNİVERSİTESİ</a:t>
            </a:r>
            <a:endParaRPr lang="en-US" dirty="0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B28915A1-EB6E-D4BE-5D26-7796AC20C7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26383"/>
            <a:ext cx="12192000" cy="173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152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251910B5-ED81-25C7-77EC-D5FBDBE4AE9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3841440" y="2237368"/>
            <a:ext cx="4509120" cy="4509120"/>
          </a:xfrm>
          <a:prstGeom prst="rect">
            <a:avLst/>
          </a:prstGeom>
        </p:spPr>
      </p:pic>
      <p:sp>
        <p:nvSpPr>
          <p:cNvPr id="5" name="Aynı Kenardaki Köşeleri Yuvarlatılmış Dikdörtgen 26">
            <a:extLst>
              <a:ext uri="{FF2B5EF4-FFF2-40B4-BE49-F238E27FC236}">
                <a16:creationId xmlns:a16="http://schemas.microsoft.com/office/drawing/2014/main" id="{27F6BF24-7819-07AC-9ED6-C00DDC4688A9}"/>
              </a:ext>
            </a:extLst>
          </p:cNvPr>
          <p:cNvSpPr/>
          <p:nvPr userDrawn="1"/>
        </p:nvSpPr>
        <p:spPr>
          <a:xfrm rot="5400000" flipH="1">
            <a:off x="5486397" y="1123405"/>
            <a:ext cx="248200" cy="11220994"/>
          </a:xfrm>
          <a:prstGeom prst="round2SameRect">
            <a:avLst/>
          </a:prstGeom>
          <a:solidFill>
            <a:srgbClr val="0772B5"/>
          </a:solidFill>
          <a:ln>
            <a:solidFill>
              <a:srgbClr val="0772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noFill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BDB48773-1C85-A4FB-AD86-232D512E1E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333" y="450269"/>
            <a:ext cx="313509" cy="6146833"/>
          </a:xfrm>
          <a:prstGeom prst="rect">
            <a:avLst/>
          </a:prstGeom>
        </p:spPr>
      </p:pic>
      <p:sp>
        <p:nvSpPr>
          <p:cNvPr id="7" name="Aynı Kenardaki Köşeleri Yuvarlatılmış Dikdörtgen 26">
            <a:extLst>
              <a:ext uri="{FF2B5EF4-FFF2-40B4-BE49-F238E27FC236}">
                <a16:creationId xmlns:a16="http://schemas.microsoft.com/office/drawing/2014/main" id="{9DD0B28A-63EF-F3FF-8506-81179019F6E8}"/>
              </a:ext>
            </a:extLst>
          </p:cNvPr>
          <p:cNvSpPr/>
          <p:nvPr userDrawn="1"/>
        </p:nvSpPr>
        <p:spPr>
          <a:xfrm rot="5400000" flipH="1" flipV="1">
            <a:off x="11594827" y="6260826"/>
            <a:ext cx="260898" cy="933450"/>
          </a:xfrm>
          <a:prstGeom prst="round2SameRect">
            <a:avLst/>
          </a:prstGeom>
          <a:solidFill>
            <a:srgbClr val="0772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noFill/>
            </a:endParaRPr>
          </a:p>
        </p:txBody>
      </p:sp>
      <p:sp>
        <p:nvSpPr>
          <p:cNvPr id="13" name="Aynı Kenardaki Köşeleri Yuvarlatılmış Dikdörtgen 26">
            <a:extLst>
              <a:ext uri="{FF2B5EF4-FFF2-40B4-BE49-F238E27FC236}">
                <a16:creationId xmlns:a16="http://schemas.microsoft.com/office/drawing/2014/main" id="{39BAF9FE-8A96-8FFC-6008-6A670CFE429E}"/>
              </a:ext>
            </a:extLst>
          </p:cNvPr>
          <p:cNvSpPr/>
          <p:nvPr userDrawn="1"/>
        </p:nvSpPr>
        <p:spPr>
          <a:xfrm rot="5400000" flipH="1" flipV="1">
            <a:off x="5890054" y="-5889990"/>
            <a:ext cx="419100" cy="12199077"/>
          </a:xfrm>
          <a:prstGeom prst="round2SameRect">
            <a:avLst/>
          </a:prstGeom>
          <a:solidFill>
            <a:srgbClr val="0772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noFill/>
            </a:endParaRP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8DAD56CF-C9D2-AD8E-18B2-138AF0BC2E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27" y="4762"/>
            <a:ext cx="407194" cy="407194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A43151D2-8485-ECE8-7D31-78AC58819440}"/>
              </a:ext>
            </a:extLst>
          </p:cNvPr>
          <p:cNvSpPr txBox="1"/>
          <p:nvPr userDrawn="1"/>
        </p:nvSpPr>
        <p:spPr>
          <a:xfrm>
            <a:off x="11277606" y="6574251"/>
            <a:ext cx="1053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64ACD40-813E-4CD7-BAA0-FA146C4C113D}" type="slidenum">
              <a:rPr lang="tr-TR" sz="1400" smtClean="0">
                <a:solidFill>
                  <a:schemeClr val="bg1"/>
                </a:solidFill>
              </a:rPr>
              <a:t>‹#›</a:t>
            </a:fld>
            <a:r>
              <a:rPr lang="tr-TR" sz="1400" dirty="0">
                <a:solidFill>
                  <a:schemeClr val="bg1"/>
                </a:solidFill>
              </a:rPr>
              <a:t>/236</a:t>
            </a:r>
          </a:p>
        </p:txBody>
      </p:sp>
    </p:spTree>
    <p:extLst>
      <p:ext uri="{BB962C8B-B14F-4D97-AF65-F5344CB8AC3E}">
        <p14:creationId xmlns:p14="http://schemas.microsoft.com/office/powerpoint/2010/main" val="3949290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1AD9E14-4365-022E-635D-9C8BB9AE09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80"/>
            <a:ext cx="12192000" cy="6853820"/>
          </a:xfrm>
          <a:prstGeom prst="rect">
            <a:avLst/>
          </a:prstGeom>
        </p:spPr>
      </p:pic>
      <p:sp>
        <p:nvSpPr>
          <p:cNvPr id="5" name="Aynı Kenardaki Köşeleri Yuvarlatılmış Dikdörtgen 26">
            <a:extLst>
              <a:ext uri="{FF2B5EF4-FFF2-40B4-BE49-F238E27FC236}">
                <a16:creationId xmlns:a16="http://schemas.microsoft.com/office/drawing/2014/main" id="{B77A9E2B-30F0-7E47-B896-F6656E99E969}"/>
              </a:ext>
            </a:extLst>
          </p:cNvPr>
          <p:cNvSpPr/>
          <p:nvPr userDrawn="1"/>
        </p:nvSpPr>
        <p:spPr>
          <a:xfrm rot="5400000" flipH="1">
            <a:off x="5457875" y="-4526503"/>
            <a:ext cx="1276245" cy="12192001"/>
          </a:xfrm>
          <a:prstGeom prst="round2SameRect">
            <a:avLst/>
          </a:prstGeom>
          <a:solidFill>
            <a:srgbClr val="0772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noFill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B627410F-C757-94F6-5F89-FDBA1A0915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29846" y="439164"/>
            <a:ext cx="2305985" cy="2305985"/>
          </a:xfrm>
          <a:prstGeom prst="rect">
            <a:avLst/>
          </a:prstGeom>
        </p:spPr>
      </p:pic>
      <p:sp>
        <p:nvSpPr>
          <p:cNvPr id="7" name="Akış Çizelgesi: Bağlayıcı 6">
            <a:extLst>
              <a:ext uri="{FF2B5EF4-FFF2-40B4-BE49-F238E27FC236}">
                <a16:creationId xmlns:a16="http://schemas.microsoft.com/office/drawing/2014/main" id="{757FEFB2-AD13-EAE9-EFB5-2EE6E4C255AE}"/>
              </a:ext>
            </a:extLst>
          </p:cNvPr>
          <p:cNvSpPr/>
          <p:nvPr userDrawn="1"/>
        </p:nvSpPr>
        <p:spPr>
          <a:xfrm>
            <a:off x="8733022" y="435387"/>
            <a:ext cx="2305985" cy="2305985"/>
          </a:xfrm>
          <a:prstGeom prst="flowChartConnector">
            <a:avLst/>
          </a:prstGeom>
          <a:noFill/>
          <a:ln>
            <a:solidFill>
              <a:srgbClr val="0772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5B4DADF-9709-42A5-F5F4-13DAF6E14D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3204" y="623229"/>
            <a:ext cx="7837714" cy="188176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00" spc="2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tr-TR" dirty="0"/>
              <a:t>ADIYAMAN ÜNİVERSİTESİ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65A142D-14FC-0261-4B20-1E35C313366F}"/>
              </a:ext>
            </a:extLst>
          </p:cNvPr>
          <p:cNvSpPr txBox="1">
            <a:spLocks/>
          </p:cNvSpPr>
          <p:nvPr userDrawn="1"/>
        </p:nvSpPr>
        <p:spPr>
          <a:xfrm>
            <a:off x="2540309" y="2874806"/>
            <a:ext cx="7837714" cy="18817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kern="1200" cap="all" spc="200" baseline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tr-TR" dirty="0">
                <a:solidFill>
                  <a:srgbClr val="04436E"/>
                </a:solidFill>
              </a:rPr>
              <a:t>TEŞEKKÜRLER</a:t>
            </a:r>
            <a:endParaRPr lang="en-US" dirty="0">
              <a:solidFill>
                <a:srgbClr val="04436E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26383"/>
            <a:ext cx="12192000" cy="173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17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0B2DCCAF-7C09-ACE5-241F-A957D5BC0E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80"/>
            <a:ext cx="12192000" cy="6853820"/>
          </a:xfrm>
          <a:prstGeom prst="rect">
            <a:avLst/>
          </a:prstGeom>
        </p:spPr>
      </p:pic>
      <p:sp>
        <p:nvSpPr>
          <p:cNvPr id="8" name="Aynı Kenardaki Köşeleri Yuvarlatılmış Dikdörtgen 26">
            <a:extLst>
              <a:ext uri="{FF2B5EF4-FFF2-40B4-BE49-F238E27FC236}">
                <a16:creationId xmlns:a16="http://schemas.microsoft.com/office/drawing/2014/main" id="{999880F3-7167-4079-4CE2-B8448D20DEE9}"/>
              </a:ext>
            </a:extLst>
          </p:cNvPr>
          <p:cNvSpPr/>
          <p:nvPr userDrawn="1"/>
        </p:nvSpPr>
        <p:spPr>
          <a:xfrm rot="5400000" flipH="1" flipV="1">
            <a:off x="5457875" y="-4526500"/>
            <a:ext cx="1276245" cy="12192000"/>
          </a:xfrm>
          <a:prstGeom prst="round2SameRect">
            <a:avLst/>
          </a:prstGeom>
          <a:solidFill>
            <a:srgbClr val="0772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noFill/>
            </a:endParaRPr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9420A992-00BE-FF68-181F-721FA47DA7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9038" y="411122"/>
            <a:ext cx="2305985" cy="2305985"/>
          </a:xfrm>
          <a:prstGeom prst="rect">
            <a:avLst/>
          </a:prstGeom>
        </p:spPr>
      </p:pic>
      <p:sp>
        <p:nvSpPr>
          <p:cNvPr id="18" name="Akış Çizelgesi: Bağlayıcı 17">
            <a:extLst>
              <a:ext uri="{FF2B5EF4-FFF2-40B4-BE49-F238E27FC236}">
                <a16:creationId xmlns:a16="http://schemas.microsoft.com/office/drawing/2014/main" id="{0F0FF818-85A0-DBE9-1C88-5B4CE1C58EAC}"/>
              </a:ext>
            </a:extLst>
          </p:cNvPr>
          <p:cNvSpPr/>
          <p:nvPr userDrawn="1"/>
        </p:nvSpPr>
        <p:spPr>
          <a:xfrm>
            <a:off x="1149040" y="411123"/>
            <a:ext cx="2305985" cy="2305985"/>
          </a:xfrm>
          <a:prstGeom prst="flowChartConnector">
            <a:avLst/>
          </a:prstGeom>
          <a:noFill/>
          <a:ln>
            <a:solidFill>
              <a:srgbClr val="0772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3570823" y="623230"/>
            <a:ext cx="7837714" cy="188176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00" spc="2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tr-TR" dirty="0"/>
              <a:t>ADIYAMAN ÜNİVERSİTESİ</a:t>
            </a:r>
            <a:endParaRPr lang="en-US" dirty="0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B28915A1-EB6E-D4BE-5D26-7796AC20C7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26383"/>
            <a:ext cx="12192000" cy="173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162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251910B5-ED81-25C7-77EC-D5FBDBE4AE9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3841440" y="2237368"/>
            <a:ext cx="4509120" cy="4509120"/>
          </a:xfrm>
          <a:prstGeom prst="rect">
            <a:avLst/>
          </a:prstGeom>
        </p:spPr>
      </p:pic>
      <p:sp>
        <p:nvSpPr>
          <p:cNvPr id="5" name="Aynı Kenardaki Köşeleri Yuvarlatılmış Dikdörtgen 26">
            <a:extLst>
              <a:ext uri="{FF2B5EF4-FFF2-40B4-BE49-F238E27FC236}">
                <a16:creationId xmlns:a16="http://schemas.microsoft.com/office/drawing/2014/main" id="{27F6BF24-7819-07AC-9ED6-C00DDC4688A9}"/>
              </a:ext>
            </a:extLst>
          </p:cNvPr>
          <p:cNvSpPr/>
          <p:nvPr userDrawn="1"/>
        </p:nvSpPr>
        <p:spPr>
          <a:xfrm rot="5400000" flipH="1">
            <a:off x="5486397" y="1123405"/>
            <a:ext cx="248200" cy="11220994"/>
          </a:xfrm>
          <a:prstGeom prst="round2SameRect">
            <a:avLst/>
          </a:prstGeom>
          <a:solidFill>
            <a:srgbClr val="0772B5"/>
          </a:solidFill>
          <a:ln>
            <a:solidFill>
              <a:srgbClr val="0772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noFill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BDB48773-1C85-A4FB-AD86-232D512E1E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333" y="450269"/>
            <a:ext cx="313509" cy="6146833"/>
          </a:xfrm>
          <a:prstGeom prst="rect">
            <a:avLst/>
          </a:prstGeom>
        </p:spPr>
      </p:pic>
      <p:sp>
        <p:nvSpPr>
          <p:cNvPr id="7" name="Aynı Kenardaki Köşeleri Yuvarlatılmış Dikdörtgen 26">
            <a:extLst>
              <a:ext uri="{FF2B5EF4-FFF2-40B4-BE49-F238E27FC236}">
                <a16:creationId xmlns:a16="http://schemas.microsoft.com/office/drawing/2014/main" id="{9DD0B28A-63EF-F3FF-8506-81179019F6E8}"/>
              </a:ext>
            </a:extLst>
          </p:cNvPr>
          <p:cNvSpPr/>
          <p:nvPr userDrawn="1"/>
        </p:nvSpPr>
        <p:spPr>
          <a:xfrm rot="5400000" flipH="1" flipV="1">
            <a:off x="11594827" y="6260826"/>
            <a:ext cx="260898" cy="933450"/>
          </a:xfrm>
          <a:prstGeom prst="round2SameRect">
            <a:avLst/>
          </a:prstGeom>
          <a:solidFill>
            <a:srgbClr val="0772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noFill/>
            </a:endParaRPr>
          </a:p>
        </p:txBody>
      </p:sp>
      <p:sp>
        <p:nvSpPr>
          <p:cNvPr id="13" name="Aynı Kenardaki Köşeleri Yuvarlatılmış Dikdörtgen 26">
            <a:extLst>
              <a:ext uri="{FF2B5EF4-FFF2-40B4-BE49-F238E27FC236}">
                <a16:creationId xmlns:a16="http://schemas.microsoft.com/office/drawing/2014/main" id="{39BAF9FE-8A96-8FFC-6008-6A670CFE429E}"/>
              </a:ext>
            </a:extLst>
          </p:cNvPr>
          <p:cNvSpPr/>
          <p:nvPr userDrawn="1"/>
        </p:nvSpPr>
        <p:spPr>
          <a:xfrm rot="5400000" flipH="1" flipV="1">
            <a:off x="5890054" y="-5889990"/>
            <a:ext cx="419100" cy="12199077"/>
          </a:xfrm>
          <a:prstGeom prst="round2SameRect">
            <a:avLst/>
          </a:prstGeom>
          <a:solidFill>
            <a:srgbClr val="0772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noFill/>
            </a:endParaRP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8DAD56CF-C9D2-AD8E-18B2-138AF0BC2E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27" y="4762"/>
            <a:ext cx="407194" cy="407194"/>
          </a:xfrm>
          <a:prstGeom prst="rect">
            <a:avLst/>
          </a:prstGeom>
        </p:spPr>
      </p:pic>
      <p:sp>
        <p:nvSpPr>
          <p:cNvPr id="16" name="Metin kutusu 15">
            <a:extLst>
              <a:ext uri="{FF2B5EF4-FFF2-40B4-BE49-F238E27FC236}">
                <a16:creationId xmlns:a16="http://schemas.microsoft.com/office/drawing/2014/main" id="{DA5CE713-6EF6-56A8-1785-A549BA18B6C3}"/>
              </a:ext>
            </a:extLst>
          </p:cNvPr>
          <p:cNvSpPr txBox="1"/>
          <p:nvPr userDrawn="1"/>
        </p:nvSpPr>
        <p:spPr>
          <a:xfrm>
            <a:off x="11277606" y="6574251"/>
            <a:ext cx="1053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64ACD40-813E-4CD7-BAA0-FA146C4C113D}" type="slidenum">
              <a:rPr lang="tr-TR" sz="1400" smtClean="0">
                <a:solidFill>
                  <a:schemeClr val="bg1"/>
                </a:solidFill>
              </a:rPr>
              <a:t>‹#›</a:t>
            </a:fld>
            <a:r>
              <a:rPr lang="tr-TR" sz="1400" dirty="0">
                <a:solidFill>
                  <a:schemeClr val="bg1"/>
                </a:solidFill>
              </a:rPr>
              <a:t>/46</a:t>
            </a:r>
          </a:p>
        </p:txBody>
      </p:sp>
    </p:spTree>
    <p:extLst>
      <p:ext uri="{BB962C8B-B14F-4D97-AF65-F5344CB8AC3E}">
        <p14:creationId xmlns:p14="http://schemas.microsoft.com/office/powerpoint/2010/main" val="4164027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 i="0">
                <a:latin typeface="Century Gothic" panose="020B0502020202020204" pitchFamily="34" charset="0"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251910B5-ED81-25C7-77EC-D5FBDBE4AE9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3841440" y="2237368"/>
            <a:ext cx="4509120" cy="4509120"/>
          </a:xfrm>
          <a:prstGeom prst="rect">
            <a:avLst/>
          </a:prstGeom>
        </p:spPr>
      </p:pic>
      <p:sp>
        <p:nvSpPr>
          <p:cNvPr id="6" name="Resim Yer Tutucusu 5">
            <a:extLst>
              <a:ext uri="{FF2B5EF4-FFF2-40B4-BE49-F238E27FC236}">
                <a16:creationId xmlns:a16="http://schemas.microsoft.com/office/drawing/2014/main" id="{7315F976-1B17-719A-F124-BEE18BD173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3938" y="2236788"/>
            <a:ext cx="9720262" cy="3695700"/>
          </a:xfrm>
        </p:spPr>
        <p:txBody>
          <a:bodyPr/>
          <a:lstStyle/>
          <a:p>
            <a:r>
              <a:rPr lang="tr-TR"/>
              <a:t>Resim eklemek için simgeye tıklayın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D73A016-E19A-D764-60CC-636C65E575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3841440" y="2237368"/>
            <a:ext cx="4509120" cy="4509120"/>
          </a:xfrm>
          <a:prstGeom prst="rect">
            <a:avLst/>
          </a:prstGeom>
        </p:spPr>
      </p:pic>
      <p:sp>
        <p:nvSpPr>
          <p:cNvPr id="4" name="Aynı Kenardaki Köşeleri Yuvarlatılmış Dikdörtgen 26">
            <a:extLst>
              <a:ext uri="{FF2B5EF4-FFF2-40B4-BE49-F238E27FC236}">
                <a16:creationId xmlns:a16="http://schemas.microsoft.com/office/drawing/2014/main" id="{3E94A130-B2D5-7887-1376-C52EA7DBC5A1}"/>
              </a:ext>
            </a:extLst>
          </p:cNvPr>
          <p:cNvSpPr/>
          <p:nvPr userDrawn="1"/>
        </p:nvSpPr>
        <p:spPr>
          <a:xfrm rot="5400000" flipH="1">
            <a:off x="5486397" y="1123405"/>
            <a:ext cx="248200" cy="11220994"/>
          </a:xfrm>
          <a:prstGeom prst="round2SameRect">
            <a:avLst/>
          </a:prstGeom>
          <a:solidFill>
            <a:srgbClr val="0772B5"/>
          </a:solidFill>
          <a:ln>
            <a:solidFill>
              <a:srgbClr val="0772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noFill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27304DA-F99D-991B-30B3-F84A1C572A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333" y="450269"/>
            <a:ext cx="313509" cy="6146833"/>
          </a:xfrm>
          <a:prstGeom prst="rect">
            <a:avLst/>
          </a:prstGeom>
        </p:spPr>
      </p:pic>
      <p:sp>
        <p:nvSpPr>
          <p:cNvPr id="7" name="Aynı Kenardaki Köşeleri Yuvarlatılmış Dikdörtgen 26">
            <a:extLst>
              <a:ext uri="{FF2B5EF4-FFF2-40B4-BE49-F238E27FC236}">
                <a16:creationId xmlns:a16="http://schemas.microsoft.com/office/drawing/2014/main" id="{B6802F46-9567-A39C-6B69-8DD4D651AD0C}"/>
              </a:ext>
            </a:extLst>
          </p:cNvPr>
          <p:cNvSpPr/>
          <p:nvPr userDrawn="1"/>
        </p:nvSpPr>
        <p:spPr>
          <a:xfrm rot="5400000" flipH="1" flipV="1">
            <a:off x="11594827" y="6260826"/>
            <a:ext cx="260898" cy="933450"/>
          </a:xfrm>
          <a:prstGeom prst="round2SameRect">
            <a:avLst/>
          </a:prstGeom>
          <a:solidFill>
            <a:srgbClr val="0772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noFill/>
            </a:endParaRPr>
          </a:p>
        </p:txBody>
      </p:sp>
      <p:sp>
        <p:nvSpPr>
          <p:cNvPr id="10" name="Aynı Kenardaki Köşeleri Yuvarlatılmış Dikdörtgen 26">
            <a:extLst>
              <a:ext uri="{FF2B5EF4-FFF2-40B4-BE49-F238E27FC236}">
                <a16:creationId xmlns:a16="http://schemas.microsoft.com/office/drawing/2014/main" id="{858E9CB3-35B2-9016-FAEF-7641EDF4667D}"/>
              </a:ext>
            </a:extLst>
          </p:cNvPr>
          <p:cNvSpPr/>
          <p:nvPr userDrawn="1"/>
        </p:nvSpPr>
        <p:spPr>
          <a:xfrm rot="5400000" flipH="1" flipV="1">
            <a:off x="5890054" y="-5889990"/>
            <a:ext cx="419100" cy="12199077"/>
          </a:xfrm>
          <a:prstGeom prst="round2SameRect">
            <a:avLst/>
          </a:prstGeom>
          <a:solidFill>
            <a:srgbClr val="0772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noFill/>
            </a:endParaRP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14089057-C5E3-DA0B-5AD0-70F655F0E1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27" y="4762"/>
            <a:ext cx="407194" cy="407194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F3BD07C7-AB0B-5EA7-DF92-0CF274A6E71E}"/>
              </a:ext>
            </a:extLst>
          </p:cNvPr>
          <p:cNvSpPr txBox="1"/>
          <p:nvPr userDrawn="1"/>
        </p:nvSpPr>
        <p:spPr>
          <a:xfrm>
            <a:off x="11277606" y="6574251"/>
            <a:ext cx="1053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64ACD40-813E-4CD7-BAA0-FA146C4C113D}" type="slidenum">
              <a:rPr lang="tr-TR" sz="1400" smtClean="0">
                <a:solidFill>
                  <a:schemeClr val="bg1"/>
                </a:solidFill>
              </a:rPr>
              <a:t>‹#›</a:t>
            </a:fld>
            <a:r>
              <a:rPr lang="tr-TR" sz="1400" dirty="0">
                <a:solidFill>
                  <a:schemeClr val="bg1"/>
                </a:solidFill>
              </a:rPr>
              <a:t>/46</a:t>
            </a:r>
          </a:p>
        </p:txBody>
      </p:sp>
    </p:spTree>
    <p:extLst>
      <p:ext uri="{BB962C8B-B14F-4D97-AF65-F5344CB8AC3E}">
        <p14:creationId xmlns:p14="http://schemas.microsoft.com/office/powerpoint/2010/main" val="1683417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 i="0">
                <a:latin typeface="Century Gothic" panose="020B0502020202020204" pitchFamily="34" charset="0"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251910B5-ED81-25C7-77EC-D5FBDBE4AE9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3841440" y="2237368"/>
            <a:ext cx="4509120" cy="4509120"/>
          </a:xfrm>
          <a:prstGeom prst="rect">
            <a:avLst/>
          </a:prstGeom>
        </p:spPr>
      </p:pic>
      <p:sp>
        <p:nvSpPr>
          <p:cNvPr id="11" name="İçerik Yer Tutucusu 10">
            <a:extLst>
              <a:ext uri="{FF2B5EF4-FFF2-40B4-BE49-F238E27FC236}">
                <a16:creationId xmlns:a16="http://schemas.microsoft.com/office/drawing/2014/main" id="{4053D6A6-AE79-6DD4-29E0-991387FB734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23938" y="2084388"/>
            <a:ext cx="9720262" cy="3903662"/>
          </a:xfrm>
        </p:spPr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  <a:lvl2pPr>
              <a:defRPr b="0" i="0">
                <a:latin typeface="Century Gothic" panose="020B0502020202020204" pitchFamily="34" charset="0"/>
              </a:defRPr>
            </a:lvl2pPr>
            <a:lvl3pPr>
              <a:defRPr b="0" i="0">
                <a:latin typeface="Century Gothic" panose="020B0502020202020204" pitchFamily="34" charset="0"/>
              </a:defRPr>
            </a:lvl3pPr>
            <a:lvl4pPr>
              <a:defRPr b="0" i="0">
                <a:latin typeface="Century Gothic" panose="020B0502020202020204" pitchFamily="34" charset="0"/>
              </a:defRPr>
            </a:lvl4pPr>
            <a:lvl5pPr>
              <a:defRPr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DE34AD43-241D-58B8-4189-3DAEE170B5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3841440" y="2237368"/>
            <a:ext cx="4509120" cy="4509120"/>
          </a:xfrm>
          <a:prstGeom prst="rect">
            <a:avLst/>
          </a:prstGeom>
        </p:spPr>
      </p:pic>
      <p:sp>
        <p:nvSpPr>
          <p:cNvPr id="4" name="Aynı Kenardaki Köşeleri Yuvarlatılmış Dikdörtgen 26">
            <a:extLst>
              <a:ext uri="{FF2B5EF4-FFF2-40B4-BE49-F238E27FC236}">
                <a16:creationId xmlns:a16="http://schemas.microsoft.com/office/drawing/2014/main" id="{C5ED6A6C-2E48-8ED3-BEF3-90614D485EE9}"/>
              </a:ext>
            </a:extLst>
          </p:cNvPr>
          <p:cNvSpPr/>
          <p:nvPr userDrawn="1"/>
        </p:nvSpPr>
        <p:spPr>
          <a:xfrm rot="5400000" flipH="1">
            <a:off x="5486397" y="1123405"/>
            <a:ext cx="248200" cy="11220994"/>
          </a:xfrm>
          <a:prstGeom prst="round2SameRect">
            <a:avLst/>
          </a:prstGeom>
          <a:solidFill>
            <a:srgbClr val="0772B5"/>
          </a:solidFill>
          <a:ln>
            <a:solidFill>
              <a:srgbClr val="0772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noFill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0E1DD09-A81B-6B26-CAE8-B83D1F25FC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333" y="450269"/>
            <a:ext cx="313509" cy="6146833"/>
          </a:xfrm>
          <a:prstGeom prst="rect">
            <a:avLst/>
          </a:prstGeom>
        </p:spPr>
      </p:pic>
      <p:sp>
        <p:nvSpPr>
          <p:cNvPr id="6" name="Aynı Kenardaki Köşeleri Yuvarlatılmış Dikdörtgen 26">
            <a:extLst>
              <a:ext uri="{FF2B5EF4-FFF2-40B4-BE49-F238E27FC236}">
                <a16:creationId xmlns:a16="http://schemas.microsoft.com/office/drawing/2014/main" id="{A0A074BE-657F-28BE-4A4F-CA8119F51EF7}"/>
              </a:ext>
            </a:extLst>
          </p:cNvPr>
          <p:cNvSpPr/>
          <p:nvPr userDrawn="1"/>
        </p:nvSpPr>
        <p:spPr>
          <a:xfrm rot="5400000" flipH="1" flipV="1">
            <a:off x="11594827" y="6260826"/>
            <a:ext cx="260898" cy="933450"/>
          </a:xfrm>
          <a:prstGeom prst="round2SameRect">
            <a:avLst/>
          </a:prstGeom>
          <a:solidFill>
            <a:srgbClr val="0772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noFill/>
            </a:endParaRPr>
          </a:p>
        </p:txBody>
      </p:sp>
      <p:sp>
        <p:nvSpPr>
          <p:cNvPr id="7" name="Aynı Kenardaki Köşeleri Yuvarlatılmış Dikdörtgen 26">
            <a:extLst>
              <a:ext uri="{FF2B5EF4-FFF2-40B4-BE49-F238E27FC236}">
                <a16:creationId xmlns:a16="http://schemas.microsoft.com/office/drawing/2014/main" id="{1FE2D5E2-F306-008C-0DDB-B9349DD3A99B}"/>
              </a:ext>
            </a:extLst>
          </p:cNvPr>
          <p:cNvSpPr/>
          <p:nvPr userDrawn="1"/>
        </p:nvSpPr>
        <p:spPr>
          <a:xfrm rot="5400000" flipH="1" flipV="1">
            <a:off x="5890054" y="-5889990"/>
            <a:ext cx="419100" cy="12199077"/>
          </a:xfrm>
          <a:prstGeom prst="round2SameRect">
            <a:avLst/>
          </a:prstGeom>
          <a:solidFill>
            <a:srgbClr val="0772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noFill/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F73B7170-DC02-7B60-B749-63AAEF2198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27" y="4762"/>
            <a:ext cx="407194" cy="407194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:a16="http://schemas.microsoft.com/office/drawing/2014/main" id="{AF9DE8CF-2EAA-13B4-5474-1331774052C4}"/>
              </a:ext>
            </a:extLst>
          </p:cNvPr>
          <p:cNvSpPr txBox="1"/>
          <p:nvPr userDrawn="1"/>
        </p:nvSpPr>
        <p:spPr>
          <a:xfrm>
            <a:off x="11277606" y="6574251"/>
            <a:ext cx="1053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64ACD40-813E-4CD7-BAA0-FA146C4C113D}" type="slidenum">
              <a:rPr lang="tr-TR" sz="1400" smtClean="0">
                <a:solidFill>
                  <a:schemeClr val="bg1"/>
                </a:solidFill>
              </a:rPr>
              <a:t>‹#›</a:t>
            </a:fld>
            <a:r>
              <a:rPr lang="tr-TR" sz="1400" dirty="0">
                <a:solidFill>
                  <a:schemeClr val="bg1"/>
                </a:solidFill>
              </a:rPr>
              <a:t>/46</a:t>
            </a:r>
          </a:p>
        </p:txBody>
      </p:sp>
    </p:spTree>
    <p:extLst>
      <p:ext uri="{BB962C8B-B14F-4D97-AF65-F5344CB8AC3E}">
        <p14:creationId xmlns:p14="http://schemas.microsoft.com/office/powerpoint/2010/main" val="225736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 i="0">
                <a:latin typeface="Century Gothic" panose="020B0502020202020204" pitchFamily="34" charset="0"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251910B5-ED81-25C7-77EC-D5FBDBE4AE9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3841440" y="2237368"/>
            <a:ext cx="4509120" cy="4509120"/>
          </a:xfrm>
          <a:prstGeom prst="rect">
            <a:avLst/>
          </a:prstGeom>
        </p:spPr>
      </p:pic>
      <p:sp>
        <p:nvSpPr>
          <p:cNvPr id="11" name="İçerik Yer Tutucusu 10">
            <a:extLst>
              <a:ext uri="{FF2B5EF4-FFF2-40B4-BE49-F238E27FC236}">
                <a16:creationId xmlns:a16="http://schemas.microsoft.com/office/drawing/2014/main" id="{4053D6A6-AE79-6DD4-29E0-991387FB734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24128" y="2237368"/>
            <a:ext cx="4819301" cy="3903662"/>
          </a:xfrm>
        </p:spPr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  <a:lvl2pPr>
              <a:defRPr b="0" i="0">
                <a:latin typeface="Century Gothic" panose="020B0502020202020204" pitchFamily="34" charset="0"/>
              </a:defRPr>
            </a:lvl2pPr>
            <a:lvl3pPr>
              <a:defRPr b="0" i="0">
                <a:latin typeface="Century Gothic" panose="020B0502020202020204" pitchFamily="34" charset="0"/>
              </a:defRPr>
            </a:lvl3pPr>
            <a:lvl4pPr>
              <a:defRPr b="0" i="0">
                <a:latin typeface="Century Gothic" panose="020B0502020202020204" pitchFamily="34" charset="0"/>
              </a:defRPr>
            </a:lvl4pPr>
            <a:lvl5pPr>
              <a:defRPr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tr-TR" dirty="0"/>
          </a:p>
        </p:txBody>
      </p:sp>
      <p:sp>
        <p:nvSpPr>
          <p:cNvPr id="3" name="İçerik Yer Tutucusu 10">
            <a:extLst>
              <a:ext uri="{FF2B5EF4-FFF2-40B4-BE49-F238E27FC236}">
                <a16:creationId xmlns:a16="http://schemas.microsoft.com/office/drawing/2014/main" id="{C3D71B7A-646F-B5AE-713A-EF6857EB5E0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919513" y="2237368"/>
            <a:ext cx="4819301" cy="3903662"/>
          </a:xfrm>
        </p:spPr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  <a:lvl2pPr>
              <a:defRPr b="0" i="0">
                <a:latin typeface="Century Gothic" panose="020B0502020202020204" pitchFamily="34" charset="0"/>
              </a:defRPr>
            </a:lvl2pPr>
            <a:lvl3pPr>
              <a:defRPr b="0" i="0">
                <a:latin typeface="Century Gothic" panose="020B0502020202020204" pitchFamily="34" charset="0"/>
              </a:defRPr>
            </a:lvl3pPr>
            <a:lvl4pPr>
              <a:defRPr b="0" i="0">
                <a:latin typeface="Century Gothic" panose="020B0502020202020204" pitchFamily="34" charset="0"/>
              </a:defRPr>
            </a:lvl4pPr>
            <a:lvl5pPr>
              <a:defRPr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BDAE0F9-9B65-77DF-FD7C-8377994FA9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3841440" y="2237368"/>
            <a:ext cx="4509120" cy="4509120"/>
          </a:xfrm>
          <a:prstGeom prst="rect">
            <a:avLst/>
          </a:prstGeom>
        </p:spPr>
      </p:pic>
      <p:sp>
        <p:nvSpPr>
          <p:cNvPr id="6" name="Aynı Kenardaki Köşeleri Yuvarlatılmış Dikdörtgen 26">
            <a:extLst>
              <a:ext uri="{FF2B5EF4-FFF2-40B4-BE49-F238E27FC236}">
                <a16:creationId xmlns:a16="http://schemas.microsoft.com/office/drawing/2014/main" id="{5320841B-9E2F-9486-700D-FC1EC1742CEE}"/>
              </a:ext>
            </a:extLst>
          </p:cNvPr>
          <p:cNvSpPr/>
          <p:nvPr userDrawn="1"/>
        </p:nvSpPr>
        <p:spPr>
          <a:xfrm rot="5400000" flipH="1">
            <a:off x="5486397" y="1123405"/>
            <a:ext cx="248200" cy="11220994"/>
          </a:xfrm>
          <a:prstGeom prst="round2SameRect">
            <a:avLst/>
          </a:prstGeom>
          <a:solidFill>
            <a:srgbClr val="0772B5"/>
          </a:solidFill>
          <a:ln>
            <a:solidFill>
              <a:srgbClr val="0772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noFill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B567ECFF-C9C8-946C-5142-181F676A51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333" y="450269"/>
            <a:ext cx="313509" cy="6146833"/>
          </a:xfrm>
          <a:prstGeom prst="rect">
            <a:avLst/>
          </a:prstGeom>
        </p:spPr>
      </p:pic>
      <p:sp>
        <p:nvSpPr>
          <p:cNvPr id="9" name="Aynı Kenardaki Köşeleri Yuvarlatılmış Dikdörtgen 26">
            <a:extLst>
              <a:ext uri="{FF2B5EF4-FFF2-40B4-BE49-F238E27FC236}">
                <a16:creationId xmlns:a16="http://schemas.microsoft.com/office/drawing/2014/main" id="{A6D13AB6-F7CE-2D7C-B186-95C59426B91F}"/>
              </a:ext>
            </a:extLst>
          </p:cNvPr>
          <p:cNvSpPr/>
          <p:nvPr userDrawn="1"/>
        </p:nvSpPr>
        <p:spPr>
          <a:xfrm rot="5400000" flipH="1" flipV="1">
            <a:off x="11594827" y="6260826"/>
            <a:ext cx="260898" cy="933450"/>
          </a:xfrm>
          <a:prstGeom prst="round2SameRect">
            <a:avLst/>
          </a:prstGeom>
          <a:solidFill>
            <a:srgbClr val="0772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noFill/>
            </a:endParaRPr>
          </a:p>
        </p:txBody>
      </p:sp>
      <p:sp>
        <p:nvSpPr>
          <p:cNvPr id="10" name="Aynı Kenardaki Köşeleri Yuvarlatılmış Dikdörtgen 26">
            <a:extLst>
              <a:ext uri="{FF2B5EF4-FFF2-40B4-BE49-F238E27FC236}">
                <a16:creationId xmlns:a16="http://schemas.microsoft.com/office/drawing/2014/main" id="{04F73CF7-C9A5-2E26-FCE2-0B77F813C367}"/>
              </a:ext>
            </a:extLst>
          </p:cNvPr>
          <p:cNvSpPr/>
          <p:nvPr userDrawn="1"/>
        </p:nvSpPr>
        <p:spPr>
          <a:xfrm rot="5400000" flipH="1" flipV="1">
            <a:off x="5890054" y="-5889990"/>
            <a:ext cx="419100" cy="12199077"/>
          </a:xfrm>
          <a:prstGeom prst="round2SameRect">
            <a:avLst/>
          </a:prstGeom>
          <a:solidFill>
            <a:srgbClr val="0772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noFill/>
            </a:endParaRP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0DAE68B5-5CDB-9470-2704-8A793594D8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27" y="4762"/>
            <a:ext cx="407194" cy="407194"/>
          </a:xfrm>
          <a:prstGeom prst="rect">
            <a:avLst/>
          </a:prstGeom>
        </p:spPr>
      </p:pic>
      <p:sp>
        <p:nvSpPr>
          <p:cNvPr id="14" name="Metin kutusu 13">
            <a:extLst>
              <a:ext uri="{FF2B5EF4-FFF2-40B4-BE49-F238E27FC236}">
                <a16:creationId xmlns:a16="http://schemas.microsoft.com/office/drawing/2014/main" id="{7C420BF7-2680-9FCD-83C6-0863B24124E7}"/>
              </a:ext>
            </a:extLst>
          </p:cNvPr>
          <p:cNvSpPr txBox="1"/>
          <p:nvPr userDrawn="1"/>
        </p:nvSpPr>
        <p:spPr>
          <a:xfrm>
            <a:off x="11277606" y="6574251"/>
            <a:ext cx="1053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64ACD40-813E-4CD7-BAA0-FA146C4C113D}" type="slidenum">
              <a:rPr lang="tr-TR" sz="1400" smtClean="0">
                <a:solidFill>
                  <a:schemeClr val="bg1"/>
                </a:solidFill>
              </a:rPr>
              <a:t>‹#›</a:t>
            </a:fld>
            <a:r>
              <a:rPr lang="tr-TR" sz="1400" dirty="0">
                <a:solidFill>
                  <a:schemeClr val="bg1"/>
                </a:solidFill>
              </a:rPr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5007506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80000"/>
              </a:lnSpc>
              <a:defRPr sz="3200" b="0" i="0">
                <a:latin typeface="Century Gothic" panose="020B0502020202020204" pitchFamily="34" charset="0"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 b="0" i="0">
                <a:latin typeface="Century Gothic" panose="020B0502020202020204" pitchFamily="34" charset="0"/>
              </a:defRPr>
            </a:lvl1pPr>
            <a:lvl2pPr>
              <a:defRPr sz="2000" b="0" i="0">
                <a:latin typeface="Century Gothic" panose="020B0502020202020204" pitchFamily="34" charset="0"/>
              </a:defRPr>
            </a:lvl2pPr>
            <a:lvl3pPr>
              <a:defRPr sz="1600" b="0" i="0">
                <a:latin typeface="Century Gothic" panose="020B0502020202020204" pitchFamily="34" charset="0"/>
              </a:defRPr>
            </a:lvl3pPr>
            <a:lvl4pPr>
              <a:defRPr sz="1600" b="0" i="0">
                <a:latin typeface="Century Gothic" panose="020B0502020202020204" pitchFamily="34" charset="0"/>
              </a:defRPr>
            </a:lvl4pPr>
            <a:lvl5pPr>
              <a:defRPr sz="1600" b="0" i="0">
                <a:latin typeface="Century Gothic" panose="020B0502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 b="0" i="0">
                <a:latin typeface="Century Gothic" panose="020B0502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E1480360-13E4-F4B3-E427-27346E508B4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3841440" y="2237368"/>
            <a:ext cx="4509120" cy="4509120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E9C7F48C-21C4-4F89-7551-32D21BE01C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3841440" y="2237368"/>
            <a:ext cx="4509120" cy="4509120"/>
          </a:xfrm>
          <a:prstGeom prst="rect">
            <a:avLst/>
          </a:prstGeom>
        </p:spPr>
      </p:pic>
      <p:sp>
        <p:nvSpPr>
          <p:cNvPr id="5" name="Aynı Kenardaki Köşeleri Yuvarlatılmış Dikdörtgen 26">
            <a:extLst>
              <a:ext uri="{FF2B5EF4-FFF2-40B4-BE49-F238E27FC236}">
                <a16:creationId xmlns:a16="http://schemas.microsoft.com/office/drawing/2014/main" id="{065C6582-FA6F-CFC4-BCD4-56F1D6ACBCDB}"/>
              </a:ext>
            </a:extLst>
          </p:cNvPr>
          <p:cNvSpPr/>
          <p:nvPr userDrawn="1"/>
        </p:nvSpPr>
        <p:spPr>
          <a:xfrm rot="5400000" flipH="1">
            <a:off x="5486397" y="1123405"/>
            <a:ext cx="248200" cy="11220994"/>
          </a:xfrm>
          <a:prstGeom prst="round2SameRect">
            <a:avLst/>
          </a:prstGeom>
          <a:solidFill>
            <a:srgbClr val="0772B5"/>
          </a:solidFill>
          <a:ln>
            <a:solidFill>
              <a:srgbClr val="0772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noFill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D0BEE18A-9CA2-A442-9A03-FB2A47653B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333" y="450269"/>
            <a:ext cx="313509" cy="6146833"/>
          </a:xfrm>
          <a:prstGeom prst="rect">
            <a:avLst/>
          </a:prstGeom>
        </p:spPr>
      </p:pic>
      <p:sp>
        <p:nvSpPr>
          <p:cNvPr id="7" name="Aynı Kenardaki Köşeleri Yuvarlatılmış Dikdörtgen 26">
            <a:extLst>
              <a:ext uri="{FF2B5EF4-FFF2-40B4-BE49-F238E27FC236}">
                <a16:creationId xmlns:a16="http://schemas.microsoft.com/office/drawing/2014/main" id="{6748C37D-26A4-8CD9-8E41-5D4184172E40}"/>
              </a:ext>
            </a:extLst>
          </p:cNvPr>
          <p:cNvSpPr/>
          <p:nvPr userDrawn="1"/>
        </p:nvSpPr>
        <p:spPr>
          <a:xfrm rot="5400000" flipH="1" flipV="1">
            <a:off x="11594827" y="6260826"/>
            <a:ext cx="260898" cy="933450"/>
          </a:xfrm>
          <a:prstGeom prst="round2SameRect">
            <a:avLst/>
          </a:prstGeom>
          <a:solidFill>
            <a:srgbClr val="0772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noFill/>
            </a:endParaRPr>
          </a:p>
        </p:txBody>
      </p:sp>
      <p:sp>
        <p:nvSpPr>
          <p:cNvPr id="9" name="Aynı Kenardaki Köşeleri Yuvarlatılmış Dikdörtgen 26">
            <a:extLst>
              <a:ext uri="{FF2B5EF4-FFF2-40B4-BE49-F238E27FC236}">
                <a16:creationId xmlns:a16="http://schemas.microsoft.com/office/drawing/2014/main" id="{4445C406-BEBF-69B6-9E12-F060634C5ADD}"/>
              </a:ext>
            </a:extLst>
          </p:cNvPr>
          <p:cNvSpPr/>
          <p:nvPr userDrawn="1"/>
        </p:nvSpPr>
        <p:spPr>
          <a:xfrm rot="5400000" flipH="1" flipV="1">
            <a:off x="5890054" y="-5889990"/>
            <a:ext cx="419100" cy="12199077"/>
          </a:xfrm>
          <a:prstGeom prst="round2SameRect">
            <a:avLst/>
          </a:prstGeom>
          <a:solidFill>
            <a:srgbClr val="0772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noFill/>
            </a:endParaRP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C4A76616-AD98-F41C-32F2-4376D0724E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27" y="4762"/>
            <a:ext cx="407194" cy="407194"/>
          </a:xfrm>
          <a:prstGeom prst="rect">
            <a:avLst/>
          </a:prstGeom>
        </p:spPr>
      </p:pic>
      <p:sp>
        <p:nvSpPr>
          <p:cNvPr id="14" name="Metin kutusu 13">
            <a:extLst>
              <a:ext uri="{FF2B5EF4-FFF2-40B4-BE49-F238E27FC236}">
                <a16:creationId xmlns:a16="http://schemas.microsoft.com/office/drawing/2014/main" id="{75260BF8-604D-359E-3D27-EFD9192F4D51}"/>
              </a:ext>
            </a:extLst>
          </p:cNvPr>
          <p:cNvSpPr txBox="1"/>
          <p:nvPr userDrawn="1"/>
        </p:nvSpPr>
        <p:spPr>
          <a:xfrm>
            <a:off x="11277606" y="6574251"/>
            <a:ext cx="1053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64ACD40-813E-4CD7-BAA0-FA146C4C113D}" type="slidenum">
              <a:rPr lang="tr-TR" sz="1400" smtClean="0">
                <a:solidFill>
                  <a:schemeClr val="bg1"/>
                </a:solidFill>
              </a:rPr>
              <a:t>‹#›</a:t>
            </a:fld>
            <a:r>
              <a:rPr lang="tr-TR" sz="1400" dirty="0">
                <a:solidFill>
                  <a:schemeClr val="bg1"/>
                </a:solidFill>
              </a:rPr>
              <a:t>/46</a:t>
            </a:r>
          </a:p>
        </p:txBody>
      </p:sp>
    </p:spTree>
    <p:extLst>
      <p:ext uri="{BB962C8B-B14F-4D97-AF65-F5344CB8AC3E}">
        <p14:creationId xmlns:p14="http://schemas.microsoft.com/office/powerpoint/2010/main" val="35262307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sz="3200" b="0" i="0" spc="200" baseline="0">
                <a:latin typeface="Century Gothic" panose="020B0502020202020204" pitchFamily="34" charset="0"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rgbClr val="0772B5"/>
          </a:solidFill>
        </p:spPr>
        <p:txBody>
          <a:bodyPr lIns="457200" tIns="365760" rIns="45720" bIns="4572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CCE8224A-59FB-0D3A-BE05-8775DFEA50E9}"/>
              </a:ext>
            </a:extLst>
          </p:cNvPr>
          <p:cNvSpPr txBox="1"/>
          <p:nvPr userDrawn="1"/>
        </p:nvSpPr>
        <p:spPr>
          <a:xfrm>
            <a:off x="11349991" y="6547333"/>
            <a:ext cx="971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64ACD40-813E-4CD7-BAA0-FA146C4C113D}" type="slidenum">
              <a:rPr lang="tr-TR" smtClean="0">
                <a:solidFill>
                  <a:schemeClr val="bg1"/>
                </a:solidFill>
              </a:rPr>
              <a:t>‹#›</a:t>
            </a:fld>
            <a:r>
              <a:rPr lang="tr-TR" dirty="0">
                <a:solidFill>
                  <a:schemeClr val="bg1"/>
                </a:solidFill>
              </a:rPr>
              <a:t>/80</a:t>
            </a:r>
          </a:p>
        </p:txBody>
      </p:sp>
    </p:spTree>
    <p:extLst>
      <p:ext uri="{BB962C8B-B14F-4D97-AF65-F5344CB8AC3E}">
        <p14:creationId xmlns:p14="http://schemas.microsoft.com/office/powerpoint/2010/main" val="29296531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1AD9E14-4365-022E-635D-9C8BB9AE09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80"/>
            <a:ext cx="12192000" cy="6853820"/>
          </a:xfrm>
          <a:prstGeom prst="rect">
            <a:avLst/>
          </a:prstGeom>
        </p:spPr>
      </p:pic>
      <p:sp>
        <p:nvSpPr>
          <p:cNvPr id="5" name="Aynı Kenardaki Köşeleri Yuvarlatılmış Dikdörtgen 26">
            <a:extLst>
              <a:ext uri="{FF2B5EF4-FFF2-40B4-BE49-F238E27FC236}">
                <a16:creationId xmlns:a16="http://schemas.microsoft.com/office/drawing/2014/main" id="{B77A9E2B-30F0-7E47-B896-F6656E99E969}"/>
              </a:ext>
            </a:extLst>
          </p:cNvPr>
          <p:cNvSpPr/>
          <p:nvPr userDrawn="1"/>
        </p:nvSpPr>
        <p:spPr>
          <a:xfrm rot="5400000" flipH="1">
            <a:off x="5457875" y="-4526503"/>
            <a:ext cx="1276245" cy="12192001"/>
          </a:xfrm>
          <a:prstGeom prst="round2SameRect">
            <a:avLst/>
          </a:prstGeom>
          <a:solidFill>
            <a:srgbClr val="0772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noFill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B627410F-C757-94F6-5F89-FDBA1A0915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29846" y="439164"/>
            <a:ext cx="2305985" cy="2305985"/>
          </a:xfrm>
          <a:prstGeom prst="rect">
            <a:avLst/>
          </a:prstGeom>
        </p:spPr>
      </p:pic>
      <p:sp>
        <p:nvSpPr>
          <p:cNvPr id="7" name="Akış Çizelgesi: Bağlayıcı 6">
            <a:extLst>
              <a:ext uri="{FF2B5EF4-FFF2-40B4-BE49-F238E27FC236}">
                <a16:creationId xmlns:a16="http://schemas.microsoft.com/office/drawing/2014/main" id="{757FEFB2-AD13-EAE9-EFB5-2EE6E4C255AE}"/>
              </a:ext>
            </a:extLst>
          </p:cNvPr>
          <p:cNvSpPr/>
          <p:nvPr userDrawn="1"/>
        </p:nvSpPr>
        <p:spPr>
          <a:xfrm>
            <a:off x="8733022" y="435387"/>
            <a:ext cx="2305985" cy="2305985"/>
          </a:xfrm>
          <a:prstGeom prst="flowChartConnector">
            <a:avLst/>
          </a:prstGeom>
          <a:noFill/>
          <a:ln>
            <a:solidFill>
              <a:srgbClr val="0772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5B4DADF-9709-42A5-F5F4-13DAF6E14D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3204" y="623229"/>
            <a:ext cx="7837714" cy="188176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00" spc="2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tr-TR" dirty="0"/>
              <a:t>ADIYAMAN ÜNİVERSİTESİ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65A142D-14FC-0261-4B20-1E35C313366F}"/>
              </a:ext>
            </a:extLst>
          </p:cNvPr>
          <p:cNvSpPr txBox="1">
            <a:spLocks/>
          </p:cNvSpPr>
          <p:nvPr userDrawn="1"/>
        </p:nvSpPr>
        <p:spPr>
          <a:xfrm>
            <a:off x="2540309" y="2874806"/>
            <a:ext cx="7837714" cy="18817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kern="1200" cap="all" spc="200" baseline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tr-TR" dirty="0">
                <a:solidFill>
                  <a:srgbClr val="04436E"/>
                </a:solidFill>
              </a:rPr>
              <a:t>TEŞEKKÜRLER</a:t>
            </a:r>
            <a:endParaRPr lang="en-US" dirty="0">
              <a:solidFill>
                <a:srgbClr val="04436E"/>
              </a:solidFill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93EE23B1-2B39-3BA4-8D93-89E9374D59D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26383"/>
            <a:ext cx="12192000" cy="173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897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251910B5-ED81-25C7-77EC-D5FBDBE4AE9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3841440" y="2237368"/>
            <a:ext cx="4509120" cy="4509120"/>
          </a:xfrm>
          <a:prstGeom prst="rect">
            <a:avLst/>
          </a:prstGeom>
        </p:spPr>
      </p:pic>
      <p:sp>
        <p:nvSpPr>
          <p:cNvPr id="5" name="Aynı Kenardaki Köşeleri Yuvarlatılmış Dikdörtgen 26">
            <a:extLst>
              <a:ext uri="{FF2B5EF4-FFF2-40B4-BE49-F238E27FC236}">
                <a16:creationId xmlns:a16="http://schemas.microsoft.com/office/drawing/2014/main" id="{27F6BF24-7819-07AC-9ED6-C00DDC4688A9}"/>
              </a:ext>
            </a:extLst>
          </p:cNvPr>
          <p:cNvSpPr/>
          <p:nvPr userDrawn="1"/>
        </p:nvSpPr>
        <p:spPr>
          <a:xfrm rot="5400000" flipH="1">
            <a:off x="5486397" y="1123405"/>
            <a:ext cx="248200" cy="11220994"/>
          </a:xfrm>
          <a:prstGeom prst="round2SameRect">
            <a:avLst/>
          </a:prstGeom>
          <a:solidFill>
            <a:srgbClr val="0772B5"/>
          </a:solidFill>
          <a:ln>
            <a:solidFill>
              <a:srgbClr val="0772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noFill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BDB48773-1C85-A4FB-AD86-232D512E1E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333" y="450269"/>
            <a:ext cx="313509" cy="6146833"/>
          </a:xfrm>
          <a:prstGeom prst="rect">
            <a:avLst/>
          </a:prstGeom>
        </p:spPr>
      </p:pic>
      <p:sp>
        <p:nvSpPr>
          <p:cNvPr id="7" name="Aynı Kenardaki Köşeleri Yuvarlatılmış Dikdörtgen 26">
            <a:extLst>
              <a:ext uri="{FF2B5EF4-FFF2-40B4-BE49-F238E27FC236}">
                <a16:creationId xmlns:a16="http://schemas.microsoft.com/office/drawing/2014/main" id="{9DD0B28A-63EF-F3FF-8506-81179019F6E8}"/>
              </a:ext>
            </a:extLst>
          </p:cNvPr>
          <p:cNvSpPr/>
          <p:nvPr userDrawn="1"/>
        </p:nvSpPr>
        <p:spPr>
          <a:xfrm rot="5400000" flipH="1" flipV="1">
            <a:off x="11594827" y="6260826"/>
            <a:ext cx="260898" cy="933450"/>
          </a:xfrm>
          <a:prstGeom prst="round2SameRect">
            <a:avLst/>
          </a:prstGeom>
          <a:solidFill>
            <a:srgbClr val="0772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noFill/>
            </a:endParaRPr>
          </a:p>
        </p:txBody>
      </p:sp>
      <p:sp>
        <p:nvSpPr>
          <p:cNvPr id="13" name="Aynı Kenardaki Köşeleri Yuvarlatılmış Dikdörtgen 26">
            <a:extLst>
              <a:ext uri="{FF2B5EF4-FFF2-40B4-BE49-F238E27FC236}">
                <a16:creationId xmlns:a16="http://schemas.microsoft.com/office/drawing/2014/main" id="{39BAF9FE-8A96-8FFC-6008-6A670CFE429E}"/>
              </a:ext>
            </a:extLst>
          </p:cNvPr>
          <p:cNvSpPr/>
          <p:nvPr userDrawn="1"/>
        </p:nvSpPr>
        <p:spPr>
          <a:xfrm rot="5400000" flipH="1" flipV="1">
            <a:off x="5890054" y="-5889990"/>
            <a:ext cx="419100" cy="12199077"/>
          </a:xfrm>
          <a:prstGeom prst="round2SameRect">
            <a:avLst/>
          </a:prstGeom>
          <a:solidFill>
            <a:srgbClr val="0772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noFill/>
            </a:endParaRP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8DAD56CF-C9D2-AD8E-18B2-138AF0BC2E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27" y="4762"/>
            <a:ext cx="407194" cy="407194"/>
          </a:xfrm>
          <a:prstGeom prst="rect">
            <a:avLst/>
          </a:prstGeom>
        </p:spPr>
      </p:pic>
      <p:sp>
        <p:nvSpPr>
          <p:cNvPr id="16" name="Metin kutusu 15">
            <a:extLst>
              <a:ext uri="{FF2B5EF4-FFF2-40B4-BE49-F238E27FC236}">
                <a16:creationId xmlns:a16="http://schemas.microsoft.com/office/drawing/2014/main" id="{DA5CE713-6EF6-56A8-1785-A549BA18B6C3}"/>
              </a:ext>
            </a:extLst>
          </p:cNvPr>
          <p:cNvSpPr txBox="1"/>
          <p:nvPr userDrawn="1"/>
        </p:nvSpPr>
        <p:spPr>
          <a:xfrm>
            <a:off x="11277606" y="6574251"/>
            <a:ext cx="1053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64ACD40-813E-4CD7-BAA0-FA146C4C113D}" type="slidenum">
              <a:rPr lang="tr-TR" sz="1400" smtClean="0">
                <a:solidFill>
                  <a:schemeClr val="bg1"/>
                </a:solidFill>
              </a:rPr>
              <a:t>‹#›</a:t>
            </a:fld>
            <a:r>
              <a:rPr lang="tr-TR" sz="1400" dirty="0">
                <a:solidFill>
                  <a:schemeClr val="bg1"/>
                </a:solidFill>
              </a:rPr>
              <a:t>/46</a:t>
            </a:r>
          </a:p>
        </p:txBody>
      </p:sp>
    </p:spTree>
    <p:extLst>
      <p:ext uri="{BB962C8B-B14F-4D97-AF65-F5344CB8AC3E}">
        <p14:creationId xmlns:p14="http://schemas.microsoft.com/office/powerpoint/2010/main" val="38705898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0B2DCCAF-7C09-ACE5-241F-A957D5BC0E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80"/>
            <a:ext cx="12192000" cy="6853820"/>
          </a:xfrm>
          <a:prstGeom prst="rect">
            <a:avLst/>
          </a:prstGeom>
        </p:spPr>
      </p:pic>
      <p:sp>
        <p:nvSpPr>
          <p:cNvPr id="8" name="Aynı Kenardaki Köşeleri Yuvarlatılmış Dikdörtgen 26">
            <a:extLst>
              <a:ext uri="{FF2B5EF4-FFF2-40B4-BE49-F238E27FC236}">
                <a16:creationId xmlns:a16="http://schemas.microsoft.com/office/drawing/2014/main" id="{999880F3-7167-4079-4CE2-B8448D20DEE9}"/>
              </a:ext>
            </a:extLst>
          </p:cNvPr>
          <p:cNvSpPr/>
          <p:nvPr userDrawn="1"/>
        </p:nvSpPr>
        <p:spPr>
          <a:xfrm rot="5400000" flipH="1" flipV="1">
            <a:off x="5457875" y="-4526500"/>
            <a:ext cx="1276245" cy="12192000"/>
          </a:xfrm>
          <a:prstGeom prst="round2SameRect">
            <a:avLst/>
          </a:prstGeom>
          <a:solidFill>
            <a:srgbClr val="0772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noFill/>
            </a:endParaRPr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9420A992-00BE-FF68-181F-721FA47DA7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9038" y="411122"/>
            <a:ext cx="2305985" cy="2305985"/>
          </a:xfrm>
          <a:prstGeom prst="rect">
            <a:avLst/>
          </a:prstGeom>
        </p:spPr>
      </p:pic>
      <p:sp>
        <p:nvSpPr>
          <p:cNvPr id="18" name="Akış Çizelgesi: Bağlayıcı 17">
            <a:extLst>
              <a:ext uri="{FF2B5EF4-FFF2-40B4-BE49-F238E27FC236}">
                <a16:creationId xmlns:a16="http://schemas.microsoft.com/office/drawing/2014/main" id="{0F0FF818-85A0-DBE9-1C88-5B4CE1C58EAC}"/>
              </a:ext>
            </a:extLst>
          </p:cNvPr>
          <p:cNvSpPr/>
          <p:nvPr userDrawn="1"/>
        </p:nvSpPr>
        <p:spPr>
          <a:xfrm>
            <a:off x="1149040" y="411123"/>
            <a:ext cx="2305985" cy="2305985"/>
          </a:xfrm>
          <a:prstGeom prst="flowChartConnector">
            <a:avLst/>
          </a:prstGeom>
          <a:noFill/>
          <a:ln>
            <a:solidFill>
              <a:srgbClr val="0772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3570823" y="623230"/>
            <a:ext cx="7837714" cy="188176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00" spc="2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tr-TR" dirty="0"/>
              <a:t>ADIYAMAN ÜNİVERSİTESİ</a:t>
            </a:r>
            <a:endParaRPr lang="en-US" dirty="0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E11E0D75-8E42-FD26-CC8E-EB28FD153E2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26383"/>
            <a:ext cx="12192000" cy="173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6244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251910B5-ED81-25C7-77EC-D5FBDBE4AE9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3841440" y="2237368"/>
            <a:ext cx="4509120" cy="4509120"/>
          </a:xfrm>
          <a:prstGeom prst="rect">
            <a:avLst/>
          </a:prstGeom>
        </p:spPr>
      </p:pic>
      <p:sp>
        <p:nvSpPr>
          <p:cNvPr id="5" name="Aynı Kenardaki Köşeleri Yuvarlatılmış Dikdörtgen 26">
            <a:extLst>
              <a:ext uri="{FF2B5EF4-FFF2-40B4-BE49-F238E27FC236}">
                <a16:creationId xmlns:a16="http://schemas.microsoft.com/office/drawing/2014/main" id="{27F6BF24-7819-07AC-9ED6-C00DDC4688A9}"/>
              </a:ext>
            </a:extLst>
          </p:cNvPr>
          <p:cNvSpPr/>
          <p:nvPr userDrawn="1"/>
        </p:nvSpPr>
        <p:spPr>
          <a:xfrm rot="5400000" flipH="1">
            <a:off x="5486397" y="1123405"/>
            <a:ext cx="248200" cy="11220994"/>
          </a:xfrm>
          <a:prstGeom prst="round2SameRect">
            <a:avLst/>
          </a:prstGeom>
          <a:solidFill>
            <a:srgbClr val="0772B5"/>
          </a:solidFill>
          <a:ln>
            <a:solidFill>
              <a:srgbClr val="0772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noFill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BDB48773-1C85-A4FB-AD86-232D512E1E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333" y="450269"/>
            <a:ext cx="313509" cy="6146833"/>
          </a:xfrm>
          <a:prstGeom prst="rect">
            <a:avLst/>
          </a:prstGeom>
        </p:spPr>
      </p:pic>
      <p:sp>
        <p:nvSpPr>
          <p:cNvPr id="7" name="Aynı Kenardaki Köşeleri Yuvarlatılmış Dikdörtgen 26">
            <a:extLst>
              <a:ext uri="{FF2B5EF4-FFF2-40B4-BE49-F238E27FC236}">
                <a16:creationId xmlns:a16="http://schemas.microsoft.com/office/drawing/2014/main" id="{9DD0B28A-63EF-F3FF-8506-81179019F6E8}"/>
              </a:ext>
            </a:extLst>
          </p:cNvPr>
          <p:cNvSpPr/>
          <p:nvPr userDrawn="1"/>
        </p:nvSpPr>
        <p:spPr>
          <a:xfrm rot="5400000" flipH="1" flipV="1">
            <a:off x="11594827" y="6260826"/>
            <a:ext cx="260898" cy="933450"/>
          </a:xfrm>
          <a:prstGeom prst="round2SameRect">
            <a:avLst/>
          </a:prstGeom>
          <a:solidFill>
            <a:srgbClr val="0772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noFill/>
            </a:endParaRPr>
          </a:p>
        </p:txBody>
      </p:sp>
      <p:sp>
        <p:nvSpPr>
          <p:cNvPr id="13" name="Aynı Kenardaki Köşeleri Yuvarlatılmış Dikdörtgen 26">
            <a:extLst>
              <a:ext uri="{FF2B5EF4-FFF2-40B4-BE49-F238E27FC236}">
                <a16:creationId xmlns:a16="http://schemas.microsoft.com/office/drawing/2014/main" id="{39BAF9FE-8A96-8FFC-6008-6A670CFE429E}"/>
              </a:ext>
            </a:extLst>
          </p:cNvPr>
          <p:cNvSpPr/>
          <p:nvPr userDrawn="1"/>
        </p:nvSpPr>
        <p:spPr>
          <a:xfrm rot="5400000" flipH="1" flipV="1">
            <a:off x="5890054" y="-5889990"/>
            <a:ext cx="419100" cy="12199077"/>
          </a:xfrm>
          <a:prstGeom prst="round2SameRect">
            <a:avLst/>
          </a:prstGeom>
          <a:solidFill>
            <a:srgbClr val="0772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noFill/>
            </a:endParaRP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8DAD56CF-C9D2-AD8E-18B2-138AF0BC2E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27" y="4762"/>
            <a:ext cx="407194" cy="407194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A43151D2-8485-ECE8-7D31-78AC58819440}"/>
              </a:ext>
            </a:extLst>
          </p:cNvPr>
          <p:cNvSpPr txBox="1"/>
          <p:nvPr userDrawn="1"/>
        </p:nvSpPr>
        <p:spPr>
          <a:xfrm>
            <a:off x="11277606" y="6574251"/>
            <a:ext cx="1053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64ACD40-813E-4CD7-BAA0-FA146C4C113D}" type="slidenum">
              <a:rPr lang="tr-TR" sz="1400" smtClean="0">
                <a:solidFill>
                  <a:schemeClr val="bg1"/>
                </a:solidFill>
              </a:rPr>
              <a:t>‹#›</a:t>
            </a:fld>
            <a:r>
              <a:rPr lang="tr-TR" sz="1400" dirty="0">
                <a:solidFill>
                  <a:schemeClr val="bg1"/>
                </a:solidFill>
              </a:rPr>
              <a:t>/236</a:t>
            </a:r>
          </a:p>
        </p:txBody>
      </p:sp>
    </p:spTree>
    <p:extLst>
      <p:ext uri="{BB962C8B-B14F-4D97-AF65-F5344CB8AC3E}">
        <p14:creationId xmlns:p14="http://schemas.microsoft.com/office/powerpoint/2010/main" val="22090211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1AD9E14-4365-022E-635D-9C8BB9AE09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80"/>
            <a:ext cx="12192000" cy="6853820"/>
          </a:xfrm>
          <a:prstGeom prst="rect">
            <a:avLst/>
          </a:prstGeom>
        </p:spPr>
      </p:pic>
      <p:sp>
        <p:nvSpPr>
          <p:cNvPr id="5" name="Aynı Kenardaki Köşeleri Yuvarlatılmış Dikdörtgen 26">
            <a:extLst>
              <a:ext uri="{FF2B5EF4-FFF2-40B4-BE49-F238E27FC236}">
                <a16:creationId xmlns:a16="http://schemas.microsoft.com/office/drawing/2014/main" id="{B77A9E2B-30F0-7E47-B896-F6656E99E969}"/>
              </a:ext>
            </a:extLst>
          </p:cNvPr>
          <p:cNvSpPr/>
          <p:nvPr userDrawn="1"/>
        </p:nvSpPr>
        <p:spPr>
          <a:xfrm rot="5400000" flipH="1">
            <a:off x="5457875" y="-4526503"/>
            <a:ext cx="1276245" cy="12192001"/>
          </a:xfrm>
          <a:prstGeom prst="round2SameRect">
            <a:avLst/>
          </a:prstGeom>
          <a:solidFill>
            <a:srgbClr val="0772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noFill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B627410F-C757-94F6-5F89-FDBA1A0915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29846" y="439164"/>
            <a:ext cx="2305985" cy="2305985"/>
          </a:xfrm>
          <a:prstGeom prst="rect">
            <a:avLst/>
          </a:prstGeom>
        </p:spPr>
      </p:pic>
      <p:sp>
        <p:nvSpPr>
          <p:cNvPr id="7" name="Akış Çizelgesi: Bağlayıcı 6">
            <a:extLst>
              <a:ext uri="{FF2B5EF4-FFF2-40B4-BE49-F238E27FC236}">
                <a16:creationId xmlns:a16="http://schemas.microsoft.com/office/drawing/2014/main" id="{757FEFB2-AD13-EAE9-EFB5-2EE6E4C255AE}"/>
              </a:ext>
            </a:extLst>
          </p:cNvPr>
          <p:cNvSpPr/>
          <p:nvPr userDrawn="1"/>
        </p:nvSpPr>
        <p:spPr>
          <a:xfrm>
            <a:off x="8733022" y="435387"/>
            <a:ext cx="2305985" cy="2305985"/>
          </a:xfrm>
          <a:prstGeom prst="flowChartConnector">
            <a:avLst/>
          </a:prstGeom>
          <a:noFill/>
          <a:ln>
            <a:solidFill>
              <a:srgbClr val="0772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5B4DADF-9709-42A5-F5F4-13DAF6E14D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3204" y="623229"/>
            <a:ext cx="7837714" cy="188176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00" spc="2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tr-TR" dirty="0"/>
              <a:t>ADIYAMAN ÜNİVERSİTESİ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65A142D-14FC-0261-4B20-1E35C313366F}"/>
              </a:ext>
            </a:extLst>
          </p:cNvPr>
          <p:cNvSpPr txBox="1">
            <a:spLocks/>
          </p:cNvSpPr>
          <p:nvPr userDrawn="1"/>
        </p:nvSpPr>
        <p:spPr>
          <a:xfrm>
            <a:off x="2540309" y="2874806"/>
            <a:ext cx="7837714" cy="18817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kern="1200" cap="all" spc="200" baseline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tr-TR" dirty="0">
                <a:solidFill>
                  <a:srgbClr val="04436E"/>
                </a:solidFill>
              </a:rPr>
              <a:t>TEŞEKKÜRLER</a:t>
            </a:r>
            <a:endParaRPr lang="en-US" dirty="0">
              <a:solidFill>
                <a:srgbClr val="04436E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26383"/>
            <a:ext cx="12192000" cy="173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4558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06A4-EC6D-4215-94D6-8CF66F50C97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28911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06A4-EC6D-4215-94D6-8CF66F50C97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94944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06A4-EC6D-4215-94D6-8CF66F50C97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24093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06A4-EC6D-4215-94D6-8CF66F50C97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47266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06A4-EC6D-4215-94D6-8CF66F50C97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20983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06A4-EC6D-4215-94D6-8CF66F50C97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44622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06A4-EC6D-4215-94D6-8CF66F50C97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8297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 i="0">
                <a:latin typeface="Century Gothic" panose="020B0502020202020204" pitchFamily="34" charset="0"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251910B5-ED81-25C7-77EC-D5FBDBE4AE9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3841440" y="2237368"/>
            <a:ext cx="4509120" cy="4509120"/>
          </a:xfrm>
          <a:prstGeom prst="rect">
            <a:avLst/>
          </a:prstGeom>
        </p:spPr>
      </p:pic>
      <p:sp>
        <p:nvSpPr>
          <p:cNvPr id="6" name="Resim Yer Tutucusu 5">
            <a:extLst>
              <a:ext uri="{FF2B5EF4-FFF2-40B4-BE49-F238E27FC236}">
                <a16:creationId xmlns:a16="http://schemas.microsoft.com/office/drawing/2014/main" id="{7315F976-1B17-719A-F124-BEE18BD173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3938" y="2236788"/>
            <a:ext cx="9720262" cy="3695700"/>
          </a:xfrm>
        </p:spPr>
        <p:txBody>
          <a:bodyPr/>
          <a:lstStyle/>
          <a:p>
            <a:r>
              <a:rPr lang="tr-TR"/>
              <a:t>Resim eklemek için simgeye tıklayın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D73A016-E19A-D764-60CC-636C65E575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3841440" y="2237368"/>
            <a:ext cx="4509120" cy="4509120"/>
          </a:xfrm>
          <a:prstGeom prst="rect">
            <a:avLst/>
          </a:prstGeom>
        </p:spPr>
      </p:pic>
      <p:sp>
        <p:nvSpPr>
          <p:cNvPr id="4" name="Aynı Kenardaki Köşeleri Yuvarlatılmış Dikdörtgen 26">
            <a:extLst>
              <a:ext uri="{FF2B5EF4-FFF2-40B4-BE49-F238E27FC236}">
                <a16:creationId xmlns:a16="http://schemas.microsoft.com/office/drawing/2014/main" id="{3E94A130-B2D5-7887-1376-C52EA7DBC5A1}"/>
              </a:ext>
            </a:extLst>
          </p:cNvPr>
          <p:cNvSpPr/>
          <p:nvPr userDrawn="1"/>
        </p:nvSpPr>
        <p:spPr>
          <a:xfrm rot="5400000" flipH="1">
            <a:off x="5486397" y="1123405"/>
            <a:ext cx="248200" cy="11220994"/>
          </a:xfrm>
          <a:prstGeom prst="round2SameRect">
            <a:avLst/>
          </a:prstGeom>
          <a:solidFill>
            <a:srgbClr val="0772B5"/>
          </a:solidFill>
          <a:ln>
            <a:solidFill>
              <a:srgbClr val="0772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noFill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27304DA-F99D-991B-30B3-F84A1C572A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333" y="450269"/>
            <a:ext cx="313509" cy="6146833"/>
          </a:xfrm>
          <a:prstGeom prst="rect">
            <a:avLst/>
          </a:prstGeom>
        </p:spPr>
      </p:pic>
      <p:sp>
        <p:nvSpPr>
          <p:cNvPr id="7" name="Aynı Kenardaki Köşeleri Yuvarlatılmış Dikdörtgen 26">
            <a:extLst>
              <a:ext uri="{FF2B5EF4-FFF2-40B4-BE49-F238E27FC236}">
                <a16:creationId xmlns:a16="http://schemas.microsoft.com/office/drawing/2014/main" id="{B6802F46-9567-A39C-6B69-8DD4D651AD0C}"/>
              </a:ext>
            </a:extLst>
          </p:cNvPr>
          <p:cNvSpPr/>
          <p:nvPr userDrawn="1"/>
        </p:nvSpPr>
        <p:spPr>
          <a:xfrm rot="5400000" flipH="1" flipV="1">
            <a:off x="11594827" y="6260826"/>
            <a:ext cx="260898" cy="933450"/>
          </a:xfrm>
          <a:prstGeom prst="round2SameRect">
            <a:avLst/>
          </a:prstGeom>
          <a:solidFill>
            <a:srgbClr val="0772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noFill/>
            </a:endParaRPr>
          </a:p>
        </p:txBody>
      </p:sp>
      <p:sp>
        <p:nvSpPr>
          <p:cNvPr id="10" name="Aynı Kenardaki Köşeleri Yuvarlatılmış Dikdörtgen 26">
            <a:extLst>
              <a:ext uri="{FF2B5EF4-FFF2-40B4-BE49-F238E27FC236}">
                <a16:creationId xmlns:a16="http://schemas.microsoft.com/office/drawing/2014/main" id="{858E9CB3-35B2-9016-FAEF-7641EDF4667D}"/>
              </a:ext>
            </a:extLst>
          </p:cNvPr>
          <p:cNvSpPr/>
          <p:nvPr userDrawn="1"/>
        </p:nvSpPr>
        <p:spPr>
          <a:xfrm rot="5400000" flipH="1" flipV="1">
            <a:off x="5890054" y="-5889990"/>
            <a:ext cx="419100" cy="12199077"/>
          </a:xfrm>
          <a:prstGeom prst="round2SameRect">
            <a:avLst/>
          </a:prstGeom>
          <a:solidFill>
            <a:srgbClr val="0772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noFill/>
            </a:endParaRP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14089057-C5E3-DA0B-5AD0-70F655F0E1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27" y="4762"/>
            <a:ext cx="407194" cy="407194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F3BD07C7-AB0B-5EA7-DF92-0CF274A6E71E}"/>
              </a:ext>
            </a:extLst>
          </p:cNvPr>
          <p:cNvSpPr txBox="1"/>
          <p:nvPr userDrawn="1"/>
        </p:nvSpPr>
        <p:spPr>
          <a:xfrm>
            <a:off x="11277606" y="6574251"/>
            <a:ext cx="1053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64ACD40-813E-4CD7-BAA0-FA146C4C113D}" type="slidenum">
              <a:rPr lang="tr-TR" sz="1400" smtClean="0">
                <a:solidFill>
                  <a:schemeClr val="bg1"/>
                </a:solidFill>
              </a:rPr>
              <a:t>‹#›</a:t>
            </a:fld>
            <a:r>
              <a:rPr lang="tr-TR" sz="1400" dirty="0">
                <a:solidFill>
                  <a:schemeClr val="bg1"/>
                </a:solidFill>
              </a:rPr>
              <a:t>/46</a:t>
            </a:r>
          </a:p>
        </p:txBody>
      </p:sp>
    </p:spTree>
    <p:extLst>
      <p:ext uri="{BB962C8B-B14F-4D97-AF65-F5344CB8AC3E}">
        <p14:creationId xmlns:p14="http://schemas.microsoft.com/office/powerpoint/2010/main" val="39197127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06A4-EC6D-4215-94D6-8CF66F50C97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78258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06A4-EC6D-4215-94D6-8CF66F50C97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07375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06A4-EC6D-4215-94D6-8CF66F50C97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05705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06A4-EC6D-4215-94D6-8CF66F50C97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10650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0B2DCCAF-7C09-ACE5-241F-A957D5BC0E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80"/>
            <a:ext cx="12192000" cy="6853820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3E2E28A6-0416-1B78-7018-274B76DD0D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/>
          <a:srcRect b="30190"/>
          <a:stretch/>
        </p:blipFill>
        <p:spPr>
          <a:xfrm>
            <a:off x="0" y="2001858"/>
            <a:ext cx="12192000" cy="4338981"/>
          </a:xfrm>
          <a:prstGeom prst="rect">
            <a:avLst/>
          </a:prstGeom>
        </p:spPr>
      </p:pic>
      <p:sp>
        <p:nvSpPr>
          <p:cNvPr id="8" name="Aynı Kenardaki Köşeleri Yuvarlatılmış Dikdörtgen 26">
            <a:extLst>
              <a:ext uri="{FF2B5EF4-FFF2-40B4-BE49-F238E27FC236}">
                <a16:creationId xmlns:a16="http://schemas.microsoft.com/office/drawing/2014/main" id="{999880F3-7167-4079-4CE2-B8448D20DEE9}"/>
              </a:ext>
            </a:extLst>
          </p:cNvPr>
          <p:cNvSpPr/>
          <p:nvPr userDrawn="1"/>
        </p:nvSpPr>
        <p:spPr>
          <a:xfrm rot="5400000" flipH="1" flipV="1">
            <a:off x="5457875" y="-4526500"/>
            <a:ext cx="1276245" cy="12192000"/>
          </a:xfrm>
          <a:prstGeom prst="round2SameRect">
            <a:avLst/>
          </a:prstGeom>
          <a:solidFill>
            <a:srgbClr val="0772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noFill/>
            </a:endParaRPr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9420A992-00BE-FF68-181F-721FA47DA71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9038" y="411122"/>
            <a:ext cx="2305985" cy="2305985"/>
          </a:xfrm>
          <a:prstGeom prst="rect">
            <a:avLst/>
          </a:prstGeom>
        </p:spPr>
      </p:pic>
      <p:sp>
        <p:nvSpPr>
          <p:cNvPr id="18" name="Akış Çizelgesi: Bağlayıcı 17">
            <a:extLst>
              <a:ext uri="{FF2B5EF4-FFF2-40B4-BE49-F238E27FC236}">
                <a16:creationId xmlns:a16="http://schemas.microsoft.com/office/drawing/2014/main" id="{0F0FF818-85A0-DBE9-1C88-5B4CE1C58EAC}"/>
              </a:ext>
            </a:extLst>
          </p:cNvPr>
          <p:cNvSpPr/>
          <p:nvPr userDrawn="1"/>
        </p:nvSpPr>
        <p:spPr>
          <a:xfrm>
            <a:off x="1149040" y="411123"/>
            <a:ext cx="2305985" cy="2305985"/>
          </a:xfrm>
          <a:prstGeom prst="flowChartConnector">
            <a:avLst/>
          </a:prstGeom>
          <a:noFill/>
          <a:ln>
            <a:solidFill>
              <a:srgbClr val="0772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3570823" y="623230"/>
            <a:ext cx="7837714" cy="188176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00" spc="2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tr-TR" dirty="0"/>
              <a:t>ADIYAMAN ÜNİVERSİTESİ</a:t>
            </a:r>
            <a:endParaRPr lang="en-US" dirty="0"/>
          </a:p>
        </p:txBody>
      </p:sp>
      <p:sp>
        <p:nvSpPr>
          <p:cNvPr id="12" name="Aynı Kenardaki Köşeleri Yuvarlatılmış Dikdörtgen 26">
            <a:extLst>
              <a:ext uri="{FF2B5EF4-FFF2-40B4-BE49-F238E27FC236}">
                <a16:creationId xmlns:a16="http://schemas.microsoft.com/office/drawing/2014/main" id="{3B87110B-3B24-6A6F-7F04-CC672A162C1C}"/>
              </a:ext>
            </a:extLst>
          </p:cNvPr>
          <p:cNvSpPr/>
          <p:nvPr userDrawn="1"/>
        </p:nvSpPr>
        <p:spPr>
          <a:xfrm rot="5400000" flipH="1">
            <a:off x="5786473" y="448293"/>
            <a:ext cx="619050" cy="12192003"/>
          </a:xfrm>
          <a:prstGeom prst="round2SameRect">
            <a:avLst/>
          </a:prstGeom>
          <a:solidFill>
            <a:srgbClr val="0772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noFill/>
            </a:endParaRPr>
          </a:p>
        </p:txBody>
      </p:sp>
      <p:pic>
        <p:nvPicPr>
          <p:cNvPr id="17" name="Resim 16">
            <a:extLst>
              <a:ext uri="{FF2B5EF4-FFF2-40B4-BE49-F238E27FC236}">
                <a16:creationId xmlns:a16="http://schemas.microsoft.com/office/drawing/2014/main" id="{8A44D188-C485-9675-6D82-D97320B329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04"/>
          <a:stretch/>
        </p:blipFill>
        <p:spPr>
          <a:xfrm>
            <a:off x="1383126" y="6260569"/>
            <a:ext cx="566177" cy="501609"/>
          </a:xfrm>
          <a:prstGeom prst="rect">
            <a:avLst/>
          </a:prstGeom>
        </p:spPr>
      </p:pic>
      <p:pic>
        <p:nvPicPr>
          <p:cNvPr id="23" name="Resim 22">
            <a:extLst>
              <a:ext uri="{FF2B5EF4-FFF2-40B4-BE49-F238E27FC236}">
                <a16:creationId xmlns:a16="http://schemas.microsoft.com/office/drawing/2014/main" id="{A86759BA-275A-10FC-875F-797C1E71F2D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716" y="6260569"/>
            <a:ext cx="552987" cy="552987"/>
          </a:xfrm>
          <a:prstGeom prst="rect">
            <a:avLst/>
          </a:prstGeom>
        </p:spPr>
      </p:pic>
      <p:pic>
        <p:nvPicPr>
          <p:cNvPr id="29" name="Resim 28">
            <a:extLst>
              <a:ext uri="{FF2B5EF4-FFF2-40B4-BE49-F238E27FC236}">
                <a16:creationId xmlns:a16="http://schemas.microsoft.com/office/drawing/2014/main" id="{94EC053E-7720-D1A5-9B93-550EF1FAB2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5" t="29190" r="56867" b="26349"/>
          <a:stretch/>
        </p:blipFill>
        <p:spPr>
          <a:xfrm>
            <a:off x="721124" y="6265356"/>
            <a:ext cx="552987" cy="553189"/>
          </a:xfrm>
          <a:prstGeom prst="rect">
            <a:avLst/>
          </a:prstGeom>
        </p:spPr>
      </p:pic>
      <p:pic>
        <p:nvPicPr>
          <p:cNvPr id="31" name="Resim 30">
            <a:extLst>
              <a:ext uri="{FF2B5EF4-FFF2-40B4-BE49-F238E27FC236}">
                <a16:creationId xmlns:a16="http://schemas.microsoft.com/office/drawing/2014/main" id="{2535952F-7307-15BC-64C6-26A8E5E94B3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05" y="6285202"/>
            <a:ext cx="473114" cy="473114"/>
          </a:xfrm>
          <a:prstGeom prst="rect">
            <a:avLst/>
          </a:prstGeom>
        </p:spPr>
      </p:pic>
      <p:sp>
        <p:nvSpPr>
          <p:cNvPr id="32" name="Metin kutusu 31">
            <a:extLst>
              <a:ext uri="{FF2B5EF4-FFF2-40B4-BE49-F238E27FC236}">
                <a16:creationId xmlns:a16="http://schemas.microsoft.com/office/drawing/2014/main" id="{11370B0A-DC99-CF76-941D-C82AEB56BE8E}"/>
              </a:ext>
            </a:extLst>
          </p:cNvPr>
          <p:cNvSpPr txBox="1"/>
          <p:nvPr userDrawn="1"/>
        </p:nvSpPr>
        <p:spPr>
          <a:xfrm>
            <a:off x="2788115" y="6347477"/>
            <a:ext cx="1306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</a:rPr>
              <a:t>/adyu2006</a:t>
            </a:r>
          </a:p>
        </p:txBody>
      </p:sp>
      <p:sp>
        <p:nvSpPr>
          <p:cNvPr id="33" name="Metin kutusu 32">
            <a:extLst>
              <a:ext uri="{FF2B5EF4-FFF2-40B4-BE49-F238E27FC236}">
                <a16:creationId xmlns:a16="http://schemas.microsoft.com/office/drawing/2014/main" id="{86C260EB-9ACC-3ADD-C89F-EA29A98D200B}"/>
              </a:ext>
            </a:extLst>
          </p:cNvPr>
          <p:cNvSpPr txBox="1"/>
          <p:nvPr userDrawn="1"/>
        </p:nvSpPr>
        <p:spPr>
          <a:xfrm>
            <a:off x="9573145" y="6332088"/>
            <a:ext cx="2494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</a:rPr>
              <a:t>www.adiyaman.edu.tr</a:t>
            </a:r>
          </a:p>
        </p:txBody>
      </p:sp>
    </p:spTree>
    <p:extLst>
      <p:ext uri="{BB962C8B-B14F-4D97-AF65-F5344CB8AC3E}">
        <p14:creationId xmlns:p14="http://schemas.microsoft.com/office/powerpoint/2010/main" val="8530721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4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251910B5-ED81-25C7-77EC-D5FBDBE4AE9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3841440" y="2237368"/>
            <a:ext cx="4509120" cy="4509120"/>
          </a:xfrm>
          <a:prstGeom prst="rect">
            <a:avLst/>
          </a:prstGeom>
        </p:spPr>
      </p:pic>
      <p:sp>
        <p:nvSpPr>
          <p:cNvPr id="5" name="Aynı Kenardaki Köşeleri Yuvarlatılmış Dikdörtgen 26">
            <a:extLst>
              <a:ext uri="{FF2B5EF4-FFF2-40B4-BE49-F238E27FC236}">
                <a16:creationId xmlns:a16="http://schemas.microsoft.com/office/drawing/2014/main" id="{27F6BF24-7819-07AC-9ED6-C00DDC4688A9}"/>
              </a:ext>
            </a:extLst>
          </p:cNvPr>
          <p:cNvSpPr/>
          <p:nvPr/>
        </p:nvSpPr>
        <p:spPr>
          <a:xfrm rot="5400000" flipH="1">
            <a:off x="5486397" y="1123405"/>
            <a:ext cx="248200" cy="11220994"/>
          </a:xfrm>
          <a:prstGeom prst="round2SameRect">
            <a:avLst/>
          </a:prstGeom>
          <a:solidFill>
            <a:srgbClr val="0772B5"/>
          </a:solidFill>
          <a:ln>
            <a:solidFill>
              <a:srgbClr val="0772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BDB48773-1C85-A4FB-AD86-232D512E1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33" y="450269"/>
            <a:ext cx="313509" cy="6146833"/>
          </a:xfrm>
          <a:prstGeom prst="rect">
            <a:avLst/>
          </a:prstGeom>
        </p:spPr>
      </p:pic>
      <p:sp>
        <p:nvSpPr>
          <p:cNvPr id="7" name="Aynı Kenardaki Köşeleri Yuvarlatılmış Dikdörtgen 26">
            <a:extLst>
              <a:ext uri="{FF2B5EF4-FFF2-40B4-BE49-F238E27FC236}">
                <a16:creationId xmlns:a16="http://schemas.microsoft.com/office/drawing/2014/main" id="{9DD0B28A-63EF-F3FF-8506-81179019F6E8}"/>
              </a:ext>
            </a:extLst>
          </p:cNvPr>
          <p:cNvSpPr/>
          <p:nvPr/>
        </p:nvSpPr>
        <p:spPr>
          <a:xfrm rot="5400000" flipH="1" flipV="1">
            <a:off x="11594827" y="6260826"/>
            <a:ext cx="260898" cy="933450"/>
          </a:xfrm>
          <a:prstGeom prst="round2SameRect">
            <a:avLst/>
          </a:prstGeom>
          <a:solidFill>
            <a:srgbClr val="0772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ynı Kenardaki Köşeleri Yuvarlatılmış Dikdörtgen 26">
            <a:extLst>
              <a:ext uri="{FF2B5EF4-FFF2-40B4-BE49-F238E27FC236}">
                <a16:creationId xmlns:a16="http://schemas.microsoft.com/office/drawing/2014/main" id="{39BAF9FE-8A96-8FFC-6008-6A670CFE429E}"/>
              </a:ext>
            </a:extLst>
          </p:cNvPr>
          <p:cNvSpPr/>
          <p:nvPr/>
        </p:nvSpPr>
        <p:spPr>
          <a:xfrm rot="5400000" flipH="1" flipV="1">
            <a:off x="5890054" y="-5889990"/>
            <a:ext cx="419100" cy="12199077"/>
          </a:xfrm>
          <a:prstGeom prst="round2SameRect">
            <a:avLst/>
          </a:prstGeom>
          <a:solidFill>
            <a:srgbClr val="0772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8DAD56CF-C9D2-AD8E-18B2-138AF0BC2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7" y="4762"/>
            <a:ext cx="407194" cy="407194"/>
          </a:xfrm>
          <a:prstGeom prst="rect">
            <a:avLst/>
          </a:prstGeom>
        </p:spPr>
      </p:pic>
      <p:sp>
        <p:nvSpPr>
          <p:cNvPr id="16" name="Metin kutusu 15">
            <a:extLst>
              <a:ext uri="{FF2B5EF4-FFF2-40B4-BE49-F238E27FC236}">
                <a16:creationId xmlns:a16="http://schemas.microsoft.com/office/drawing/2014/main" id="{DA5CE713-6EF6-56A8-1785-A549BA18B6C3}"/>
              </a:ext>
            </a:extLst>
          </p:cNvPr>
          <p:cNvSpPr txBox="1"/>
          <p:nvPr/>
        </p:nvSpPr>
        <p:spPr>
          <a:xfrm>
            <a:off x="11239772" y="6558274"/>
            <a:ext cx="971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4ACD40-813E-4CD7-BAA0-FA146C4C113D}" type="slidenum">
              <a:rPr kumimoji="0" lang="tr-TR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/158</a:t>
            </a:r>
          </a:p>
        </p:txBody>
      </p:sp>
    </p:spTree>
    <p:extLst>
      <p:ext uri="{BB962C8B-B14F-4D97-AF65-F5344CB8AC3E}">
        <p14:creationId xmlns:p14="http://schemas.microsoft.com/office/powerpoint/2010/main" val="3015179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 i="0">
                <a:latin typeface="Century Gothic" panose="020B0502020202020204" pitchFamily="34" charset="0"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251910B5-ED81-25C7-77EC-D5FBDBE4AE9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3841440" y="2237368"/>
            <a:ext cx="4509120" cy="4509120"/>
          </a:xfrm>
          <a:prstGeom prst="rect">
            <a:avLst/>
          </a:prstGeom>
        </p:spPr>
      </p:pic>
      <p:sp>
        <p:nvSpPr>
          <p:cNvPr id="11" name="İçerik Yer Tutucusu 10">
            <a:extLst>
              <a:ext uri="{FF2B5EF4-FFF2-40B4-BE49-F238E27FC236}">
                <a16:creationId xmlns:a16="http://schemas.microsoft.com/office/drawing/2014/main" id="{4053D6A6-AE79-6DD4-29E0-991387FB734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23938" y="2084388"/>
            <a:ext cx="9720262" cy="3903662"/>
          </a:xfrm>
        </p:spPr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  <a:lvl2pPr>
              <a:defRPr b="0" i="0">
                <a:latin typeface="Century Gothic" panose="020B0502020202020204" pitchFamily="34" charset="0"/>
              </a:defRPr>
            </a:lvl2pPr>
            <a:lvl3pPr>
              <a:defRPr b="0" i="0">
                <a:latin typeface="Century Gothic" panose="020B0502020202020204" pitchFamily="34" charset="0"/>
              </a:defRPr>
            </a:lvl3pPr>
            <a:lvl4pPr>
              <a:defRPr b="0" i="0">
                <a:latin typeface="Century Gothic" panose="020B0502020202020204" pitchFamily="34" charset="0"/>
              </a:defRPr>
            </a:lvl4pPr>
            <a:lvl5pPr>
              <a:defRPr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DE34AD43-241D-58B8-4189-3DAEE170B5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3841440" y="2237368"/>
            <a:ext cx="4509120" cy="4509120"/>
          </a:xfrm>
          <a:prstGeom prst="rect">
            <a:avLst/>
          </a:prstGeom>
        </p:spPr>
      </p:pic>
      <p:sp>
        <p:nvSpPr>
          <p:cNvPr id="4" name="Aynı Kenardaki Köşeleri Yuvarlatılmış Dikdörtgen 26">
            <a:extLst>
              <a:ext uri="{FF2B5EF4-FFF2-40B4-BE49-F238E27FC236}">
                <a16:creationId xmlns:a16="http://schemas.microsoft.com/office/drawing/2014/main" id="{C5ED6A6C-2E48-8ED3-BEF3-90614D485EE9}"/>
              </a:ext>
            </a:extLst>
          </p:cNvPr>
          <p:cNvSpPr/>
          <p:nvPr userDrawn="1"/>
        </p:nvSpPr>
        <p:spPr>
          <a:xfrm rot="5400000" flipH="1">
            <a:off x="5486397" y="1123405"/>
            <a:ext cx="248200" cy="11220994"/>
          </a:xfrm>
          <a:prstGeom prst="round2SameRect">
            <a:avLst/>
          </a:prstGeom>
          <a:solidFill>
            <a:srgbClr val="0772B5"/>
          </a:solidFill>
          <a:ln>
            <a:solidFill>
              <a:srgbClr val="0772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noFill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0E1DD09-A81B-6B26-CAE8-B83D1F25FC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333" y="450269"/>
            <a:ext cx="313509" cy="6146833"/>
          </a:xfrm>
          <a:prstGeom prst="rect">
            <a:avLst/>
          </a:prstGeom>
        </p:spPr>
      </p:pic>
      <p:sp>
        <p:nvSpPr>
          <p:cNvPr id="6" name="Aynı Kenardaki Köşeleri Yuvarlatılmış Dikdörtgen 26">
            <a:extLst>
              <a:ext uri="{FF2B5EF4-FFF2-40B4-BE49-F238E27FC236}">
                <a16:creationId xmlns:a16="http://schemas.microsoft.com/office/drawing/2014/main" id="{A0A074BE-657F-28BE-4A4F-CA8119F51EF7}"/>
              </a:ext>
            </a:extLst>
          </p:cNvPr>
          <p:cNvSpPr/>
          <p:nvPr userDrawn="1"/>
        </p:nvSpPr>
        <p:spPr>
          <a:xfrm rot="5400000" flipH="1" flipV="1">
            <a:off x="11594827" y="6260826"/>
            <a:ext cx="260898" cy="933450"/>
          </a:xfrm>
          <a:prstGeom prst="round2SameRect">
            <a:avLst/>
          </a:prstGeom>
          <a:solidFill>
            <a:srgbClr val="0772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noFill/>
            </a:endParaRPr>
          </a:p>
        </p:txBody>
      </p:sp>
      <p:sp>
        <p:nvSpPr>
          <p:cNvPr id="7" name="Aynı Kenardaki Köşeleri Yuvarlatılmış Dikdörtgen 26">
            <a:extLst>
              <a:ext uri="{FF2B5EF4-FFF2-40B4-BE49-F238E27FC236}">
                <a16:creationId xmlns:a16="http://schemas.microsoft.com/office/drawing/2014/main" id="{1FE2D5E2-F306-008C-0DDB-B9349DD3A99B}"/>
              </a:ext>
            </a:extLst>
          </p:cNvPr>
          <p:cNvSpPr/>
          <p:nvPr userDrawn="1"/>
        </p:nvSpPr>
        <p:spPr>
          <a:xfrm rot="5400000" flipH="1" flipV="1">
            <a:off x="5890054" y="-5889990"/>
            <a:ext cx="419100" cy="12199077"/>
          </a:xfrm>
          <a:prstGeom prst="round2SameRect">
            <a:avLst/>
          </a:prstGeom>
          <a:solidFill>
            <a:srgbClr val="0772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noFill/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F73B7170-DC02-7B60-B749-63AAEF2198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27" y="4762"/>
            <a:ext cx="407194" cy="407194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:a16="http://schemas.microsoft.com/office/drawing/2014/main" id="{AF9DE8CF-2EAA-13B4-5474-1331774052C4}"/>
              </a:ext>
            </a:extLst>
          </p:cNvPr>
          <p:cNvSpPr txBox="1"/>
          <p:nvPr userDrawn="1"/>
        </p:nvSpPr>
        <p:spPr>
          <a:xfrm>
            <a:off x="11277606" y="6574251"/>
            <a:ext cx="1053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64ACD40-813E-4CD7-BAA0-FA146C4C113D}" type="slidenum">
              <a:rPr lang="tr-TR" sz="1400" smtClean="0">
                <a:solidFill>
                  <a:schemeClr val="bg1"/>
                </a:solidFill>
              </a:rPr>
              <a:t>‹#›</a:t>
            </a:fld>
            <a:r>
              <a:rPr lang="tr-TR" sz="1400" dirty="0">
                <a:solidFill>
                  <a:schemeClr val="bg1"/>
                </a:solidFill>
              </a:rPr>
              <a:t>/46</a:t>
            </a:r>
          </a:p>
        </p:txBody>
      </p:sp>
    </p:spTree>
    <p:extLst>
      <p:ext uri="{BB962C8B-B14F-4D97-AF65-F5344CB8AC3E}">
        <p14:creationId xmlns:p14="http://schemas.microsoft.com/office/powerpoint/2010/main" val="4089148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 i="0">
                <a:latin typeface="Century Gothic" panose="020B0502020202020204" pitchFamily="34" charset="0"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251910B5-ED81-25C7-77EC-D5FBDBE4AE9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3841440" y="2237368"/>
            <a:ext cx="4509120" cy="4509120"/>
          </a:xfrm>
          <a:prstGeom prst="rect">
            <a:avLst/>
          </a:prstGeom>
        </p:spPr>
      </p:pic>
      <p:sp>
        <p:nvSpPr>
          <p:cNvPr id="11" name="İçerik Yer Tutucusu 10">
            <a:extLst>
              <a:ext uri="{FF2B5EF4-FFF2-40B4-BE49-F238E27FC236}">
                <a16:creationId xmlns:a16="http://schemas.microsoft.com/office/drawing/2014/main" id="{4053D6A6-AE79-6DD4-29E0-991387FB734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24128" y="2237368"/>
            <a:ext cx="4819301" cy="3903662"/>
          </a:xfrm>
        </p:spPr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  <a:lvl2pPr>
              <a:defRPr b="0" i="0">
                <a:latin typeface="Century Gothic" panose="020B0502020202020204" pitchFamily="34" charset="0"/>
              </a:defRPr>
            </a:lvl2pPr>
            <a:lvl3pPr>
              <a:defRPr b="0" i="0">
                <a:latin typeface="Century Gothic" panose="020B0502020202020204" pitchFamily="34" charset="0"/>
              </a:defRPr>
            </a:lvl3pPr>
            <a:lvl4pPr>
              <a:defRPr b="0" i="0">
                <a:latin typeface="Century Gothic" panose="020B0502020202020204" pitchFamily="34" charset="0"/>
              </a:defRPr>
            </a:lvl4pPr>
            <a:lvl5pPr>
              <a:defRPr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tr-TR" dirty="0"/>
          </a:p>
        </p:txBody>
      </p:sp>
      <p:sp>
        <p:nvSpPr>
          <p:cNvPr id="3" name="İçerik Yer Tutucusu 10">
            <a:extLst>
              <a:ext uri="{FF2B5EF4-FFF2-40B4-BE49-F238E27FC236}">
                <a16:creationId xmlns:a16="http://schemas.microsoft.com/office/drawing/2014/main" id="{C3D71B7A-646F-B5AE-713A-EF6857EB5E0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919513" y="2237368"/>
            <a:ext cx="4819301" cy="3903662"/>
          </a:xfrm>
        </p:spPr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  <a:lvl2pPr>
              <a:defRPr b="0" i="0">
                <a:latin typeface="Century Gothic" panose="020B0502020202020204" pitchFamily="34" charset="0"/>
              </a:defRPr>
            </a:lvl2pPr>
            <a:lvl3pPr>
              <a:defRPr b="0" i="0">
                <a:latin typeface="Century Gothic" panose="020B0502020202020204" pitchFamily="34" charset="0"/>
              </a:defRPr>
            </a:lvl3pPr>
            <a:lvl4pPr>
              <a:defRPr b="0" i="0">
                <a:latin typeface="Century Gothic" panose="020B0502020202020204" pitchFamily="34" charset="0"/>
              </a:defRPr>
            </a:lvl4pPr>
            <a:lvl5pPr>
              <a:defRPr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BDAE0F9-9B65-77DF-FD7C-8377994FA9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3841440" y="2237368"/>
            <a:ext cx="4509120" cy="4509120"/>
          </a:xfrm>
          <a:prstGeom prst="rect">
            <a:avLst/>
          </a:prstGeom>
        </p:spPr>
      </p:pic>
      <p:sp>
        <p:nvSpPr>
          <p:cNvPr id="6" name="Aynı Kenardaki Köşeleri Yuvarlatılmış Dikdörtgen 26">
            <a:extLst>
              <a:ext uri="{FF2B5EF4-FFF2-40B4-BE49-F238E27FC236}">
                <a16:creationId xmlns:a16="http://schemas.microsoft.com/office/drawing/2014/main" id="{5320841B-9E2F-9486-700D-FC1EC1742CEE}"/>
              </a:ext>
            </a:extLst>
          </p:cNvPr>
          <p:cNvSpPr/>
          <p:nvPr userDrawn="1"/>
        </p:nvSpPr>
        <p:spPr>
          <a:xfrm rot="5400000" flipH="1">
            <a:off x="5486397" y="1123405"/>
            <a:ext cx="248200" cy="11220994"/>
          </a:xfrm>
          <a:prstGeom prst="round2SameRect">
            <a:avLst/>
          </a:prstGeom>
          <a:solidFill>
            <a:srgbClr val="0772B5"/>
          </a:solidFill>
          <a:ln>
            <a:solidFill>
              <a:srgbClr val="0772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noFill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B567ECFF-C9C8-946C-5142-181F676A51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333" y="450269"/>
            <a:ext cx="313509" cy="6146833"/>
          </a:xfrm>
          <a:prstGeom prst="rect">
            <a:avLst/>
          </a:prstGeom>
        </p:spPr>
      </p:pic>
      <p:sp>
        <p:nvSpPr>
          <p:cNvPr id="9" name="Aynı Kenardaki Köşeleri Yuvarlatılmış Dikdörtgen 26">
            <a:extLst>
              <a:ext uri="{FF2B5EF4-FFF2-40B4-BE49-F238E27FC236}">
                <a16:creationId xmlns:a16="http://schemas.microsoft.com/office/drawing/2014/main" id="{A6D13AB6-F7CE-2D7C-B186-95C59426B91F}"/>
              </a:ext>
            </a:extLst>
          </p:cNvPr>
          <p:cNvSpPr/>
          <p:nvPr userDrawn="1"/>
        </p:nvSpPr>
        <p:spPr>
          <a:xfrm rot="5400000" flipH="1" flipV="1">
            <a:off x="11594827" y="6260826"/>
            <a:ext cx="260898" cy="933450"/>
          </a:xfrm>
          <a:prstGeom prst="round2SameRect">
            <a:avLst/>
          </a:prstGeom>
          <a:solidFill>
            <a:srgbClr val="0772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noFill/>
            </a:endParaRPr>
          </a:p>
        </p:txBody>
      </p:sp>
      <p:sp>
        <p:nvSpPr>
          <p:cNvPr id="10" name="Aynı Kenardaki Köşeleri Yuvarlatılmış Dikdörtgen 26">
            <a:extLst>
              <a:ext uri="{FF2B5EF4-FFF2-40B4-BE49-F238E27FC236}">
                <a16:creationId xmlns:a16="http://schemas.microsoft.com/office/drawing/2014/main" id="{04F73CF7-C9A5-2E26-FCE2-0B77F813C367}"/>
              </a:ext>
            </a:extLst>
          </p:cNvPr>
          <p:cNvSpPr/>
          <p:nvPr userDrawn="1"/>
        </p:nvSpPr>
        <p:spPr>
          <a:xfrm rot="5400000" flipH="1" flipV="1">
            <a:off x="5890054" y="-5889990"/>
            <a:ext cx="419100" cy="12199077"/>
          </a:xfrm>
          <a:prstGeom prst="round2SameRect">
            <a:avLst/>
          </a:prstGeom>
          <a:solidFill>
            <a:srgbClr val="0772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noFill/>
            </a:endParaRP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0DAE68B5-5CDB-9470-2704-8A793594D8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27" y="4762"/>
            <a:ext cx="407194" cy="407194"/>
          </a:xfrm>
          <a:prstGeom prst="rect">
            <a:avLst/>
          </a:prstGeom>
        </p:spPr>
      </p:pic>
      <p:sp>
        <p:nvSpPr>
          <p:cNvPr id="14" name="Metin kutusu 13">
            <a:extLst>
              <a:ext uri="{FF2B5EF4-FFF2-40B4-BE49-F238E27FC236}">
                <a16:creationId xmlns:a16="http://schemas.microsoft.com/office/drawing/2014/main" id="{7C420BF7-2680-9FCD-83C6-0863B24124E7}"/>
              </a:ext>
            </a:extLst>
          </p:cNvPr>
          <p:cNvSpPr txBox="1"/>
          <p:nvPr userDrawn="1"/>
        </p:nvSpPr>
        <p:spPr>
          <a:xfrm>
            <a:off x="11277606" y="6574251"/>
            <a:ext cx="1053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64ACD40-813E-4CD7-BAA0-FA146C4C113D}" type="slidenum">
              <a:rPr lang="tr-TR" sz="1400" smtClean="0">
                <a:solidFill>
                  <a:schemeClr val="bg1"/>
                </a:solidFill>
              </a:rPr>
              <a:t>‹#›</a:t>
            </a:fld>
            <a:r>
              <a:rPr lang="tr-TR" sz="1400" dirty="0">
                <a:solidFill>
                  <a:schemeClr val="bg1"/>
                </a:solidFill>
              </a:rPr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10065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80000"/>
              </a:lnSpc>
              <a:defRPr sz="3200" b="0" i="0">
                <a:latin typeface="Century Gothic" panose="020B0502020202020204" pitchFamily="34" charset="0"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 b="0" i="0">
                <a:latin typeface="Century Gothic" panose="020B0502020202020204" pitchFamily="34" charset="0"/>
              </a:defRPr>
            </a:lvl1pPr>
            <a:lvl2pPr>
              <a:defRPr sz="2000" b="0" i="0">
                <a:latin typeface="Century Gothic" panose="020B0502020202020204" pitchFamily="34" charset="0"/>
              </a:defRPr>
            </a:lvl2pPr>
            <a:lvl3pPr>
              <a:defRPr sz="1600" b="0" i="0">
                <a:latin typeface="Century Gothic" panose="020B0502020202020204" pitchFamily="34" charset="0"/>
              </a:defRPr>
            </a:lvl3pPr>
            <a:lvl4pPr>
              <a:defRPr sz="1600" b="0" i="0">
                <a:latin typeface="Century Gothic" panose="020B0502020202020204" pitchFamily="34" charset="0"/>
              </a:defRPr>
            </a:lvl4pPr>
            <a:lvl5pPr>
              <a:defRPr sz="1600" b="0" i="0">
                <a:latin typeface="Century Gothic" panose="020B0502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 b="0" i="0">
                <a:latin typeface="Century Gothic" panose="020B0502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E1480360-13E4-F4B3-E427-27346E508B4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3841440" y="2237368"/>
            <a:ext cx="4509120" cy="4509120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E9C7F48C-21C4-4F89-7551-32D21BE01C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3841440" y="2237368"/>
            <a:ext cx="4509120" cy="4509120"/>
          </a:xfrm>
          <a:prstGeom prst="rect">
            <a:avLst/>
          </a:prstGeom>
        </p:spPr>
      </p:pic>
      <p:sp>
        <p:nvSpPr>
          <p:cNvPr id="5" name="Aynı Kenardaki Köşeleri Yuvarlatılmış Dikdörtgen 26">
            <a:extLst>
              <a:ext uri="{FF2B5EF4-FFF2-40B4-BE49-F238E27FC236}">
                <a16:creationId xmlns:a16="http://schemas.microsoft.com/office/drawing/2014/main" id="{065C6582-FA6F-CFC4-BCD4-56F1D6ACBCDB}"/>
              </a:ext>
            </a:extLst>
          </p:cNvPr>
          <p:cNvSpPr/>
          <p:nvPr userDrawn="1"/>
        </p:nvSpPr>
        <p:spPr>
          <a:xfrm rot="5400000" flipH="1">
            <a:off x="5486397" y="1123405"/>
            <a:ext cx="248200" cy="11220994"/>
          </a:xfrm>
          <a:prstGeom prst="round2SameRect">
            <a:avLst/>
          </a:prstGeom>
          <a:solidFill>
            <a:srgbClr val="0772B5"/>
          </a:solidFill>
          <a:ln>
            <a:solidFill>
              <a:srgbClr val="0772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noFill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D0BEE18A-9CA2-A442-9A03-FB2A47653B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333" y="450269"/>
            <a:ext cx="313509" cy="6146833"/>
          </a:xfrm>
          <a:prstGeom prst="rect">
            <a:avLst/>
          </a:prstGeom>
        </p:spPr>
      </p:pic>
      <p:sp>
        <p:nvSpPr>
          <p:cNvPr id="7" name="Aynı Kenardaki Köşeleri Yuvarlatılmış Dikdörtgen 26">
            <a:extLst>
              <a:ext uri="{FF2B5EF4-FFF2-40B4-BE49-F238E27FC236}">
                <a16:creationId xmlns:a16="http://schemas.microsoft.com/office/drawing/2014/main" id="{6748C37D-26A4-8CD9-8E41-5D4184172E40}"/>
              </a:ext>
            </a:extLst>
          </p:cNvPr>
          <p:cNvSpPr/>
          <p:nvPr userDrawn="1"/>
        </p:nvSpPr>
        <p:spPr>
          <a:xfrm rot="5400000" flipH="1" flipV="1">
            <a:off x="11594827" y="6260826"/>
            <a:ext cx="260898" cy="933450"/>
          </a:xfrm>
          <a:prstGeom prst="round2SameRect">
            <a:avLst/>
          </a:prstGeom>
          <a:solidFill>
            <a:srgbClr val="0772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noFill/>
            </a:endParaRPr>
          </a:p>
        </p:txBody>
      </p:sp>
      <p:sp>
        <p:nvSpPr>
          <p:cNvPr id="9" name="Aynı Kenardaki Köşeleri Yuvarlatılmış Dikdörtgen 26">
            <a:extLst>
              <a:ext uri="{FF2B5EF4-FFF2-40B4-BE49-F238E27FC236}">
                <a16:creationId xmlns:a16="http://schemas.microsoft.com/office/drawing/2014/main" id="{4445C406-BEBF-69B6-9E12-F060634C5ADD}"/>
              </a:ext>
            </a:extLst>
          </p:cNvPr>
          <p:cNvSpPr/>
          <p:nvPr userDrawn="1"/>
        </p:nvSpPr>
        <p:spPr>
          <a:xfrm rot="5400000" flipH="1" flipV="1">
            <a:off x="5890054" y="-5889990"/>
            <a:ext cx="419100" cy="12199077"/>
          </a:xfrm>
          <a:prstGeom prst="round2SameRect">
            <a:avLst/>
          </a:prstGeom>
          <a:solidFill>
            <a:srgbClr val="0772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noFill/>
            </a:endParaRP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C4A76616-AD98-F41C-32F2-4376D0724E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27" y="4762"/>
            <a:ext cx="407194" cy="407194"/>
          </a:xfrm>
          <a:prstGeom prst="rect">
            <a:avLst/>
          </a:prstGeom>
        </p:spPr>
      </p:pic>
      <p:sp>
        <p:nvSpPr>
          <p:cNvPr id="14" name="Metin kutusu 13">
            <a:extLst>
              <a:ext uri="{FF2B5EF4-FFF2-40B4-BE49-F238E27FC236}">
                <a16:creationId xmlns:a16="http://schemas.microsoft.com/office/drawing/2014/main" id="{75260BF8-604D-359E-3D27-EFD9192F4D51}"/>
              </a:ext>
            </a:extLst>
          </p:cNvPr>
          <p:cNvSpPr txBox="1"/>
          <p:nvPr userDrawn="1"/>
        </p:nvSpPr>
        <p:spPr>
          <a:xfrm>
            <a:off x="11277606" y="6574251"/>
            <a:ext cx="1053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64ACD40-813E-4CD7-BAA0-FA146C4C113D}" type="slidenum">
              <a:rPr lang="tr-TR" sz="1400" smtClean="0">
                <a:solidFill>
                  <a:schemeClr val="bg1"/>
                </a:solidFill>
              </a:rPr>
              <a:t>‹#›</a:t>
            </a:fld>
            <a:r>
              <a:rPr lang="tr-TR" sz="1400" dirty="0">
                <a:solidFill>
                  <a:schemeClr val="bg1"/>
                </a:solidFill>
              </a:rPr>
              <a:t>/46</a:t>
            </a:r>
          </a:p>
        </p:txBody>
      </p:sp>
    </p:spTree>
    <p:extLst>
      <p:ext uri="{BB962C8B-B14F-4D97-AF65-F5344CB8AC3E}">
        <p14:creationId xmlns:p14="http://schemas.microsoft.com/office/powerpoint/2010/main" val="181888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sz="3200" b="0" i="0" spc="200" baseline="0">
                <a:latin typeface="Century Gothic" panose="020B0502020202020204" pitchFamily="34" charset="0"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rgbClr val="0772B5"/>
          </a:solidFill>
        </p:spPr>
        <p:txBody>
          <a:bodyPr lIns="457200" tIns="365760" rIns="45720" bIns="4572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CCE8224A-59FB-0D3A-BE05-8775DFEA50E9}"/>
              </a:ext>
            </a:extLst>
          </p:cNvPr>
          <p:cNvSpPr txBox="1"/>
          <p:nvPr userDrawn="1"/>
        </p:nvSpPr>
        <p:spPr>
          <a:xfrm>
            <a:off x="11349991" y="6547333"/>
            <a:ext cx="971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64ACD40-813E-4CD7-BAA0-FA146C4C113D}" type="slidenum">
              <a:rPr lang="tr-TR" smtClean="0">
                <a:solidFill>
                  <a:schemeClr val="bg1"/>
                </a:solidFill>
              </a:rPr>
              <a:t>‹#›</a:t>
            </a:fld>
            <a:r>
              <a:rPr lang="tr-TR" dirty="0">
                <a:solidFill>
                  <a:schemeClr val="bg1"/>
                </a:solidFill>
              </a:rPr>
              <a:t>/80</a:t>
            </a:r>
          </a:p>
        </p:txBody>
      </p:sp>
    </p:spTree>
    <p:extLst>
      <p:ext uri="{BB962C8B-B14F-4D97-AF65-F5344CB8AC3E}">
        <p14:creationId xmlns:p14="http://schemas.microsoft.com/office/powerpoint/2010/main" val="733810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1AD9E14-4365-022E-635D-9C8BB9AE09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80"/>
            <a:ext cx="12192000" cy="6853820"/>
          </a:xfrm>
          <a:prstGeom prst="rect">
            <a:avLst/>
          </a:prstGeom>
        </p:spPr>
      </p:pic>
      <p:sp>
        <p:nvSpPr>
          <p:cNvPr id="5" name="Aynı Kenardaki Köşeleri Yuvarlatılmış Dikdörtgen 26">
            <a:extLst>
              <a:ext uri="{FF2B5EF4-FFF2-40B4-BE49-F238E27FC236}">
                <a16:creationId xmlns:a16="http://schemas.microsoft.com/office/drawing/2014/main" id="{B77A9E2B-30F0-7E47-B896-F6656E99E969}"/>
              </a:ext>
            </a:extLst>
          </p:cNvPr>
          <p:cNvSpPr/>
          <p:nvPr userDrawn="1"/>
        </p:nvSpPr>
        <p:spPr>
          <a:xfrm rot="5400000" flipH="1">
            <a:off x="5457875" y="-4526503"/>
            <a:ext cx="1276245" cy="12192001"/>
          </a:xfrm>
          <a:prstGeom prst="round2SameRect">
            <a:avLst/>
          </a:prstGeom>
          <a:solidFill>
            <a:srgbClr val="0772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noFill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B627410F-C757-94F6-5F89-FDBA1A0915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29846" y="439164"/>
            <a:ext cx="2305985" cy="2305985"/>
          </a:xfrm>
          <a:prstGeom prst="rect">
            <a:avLst/>
          </a:prstGeom>
        </p:spPr>
      </p:pic>
      <p:sp>
        <p:nvSpPr>
          <p:cNvPr id="7" name="Akış Çizelgesi: Bağlayıcı 6">
            <a:extLst>
              <a:ext uri="{FF2B5EF4-FFF2-40B4-BE49-F238E27FC236}">
                <a16:creationId xmlns:a16="http://schemas.microsoft.com/office/drawing/2014/main" id="{757FEFB2-AD13-EAE9-EFB5-2EE6E4C255AE}"/>
              </a:ext>
            </a:extLst>
          </p:cNvPr>
          <p:cNvSpPr/>
          <p:nvPr userDrawn="1"/>
        </p:nvSpPr>
        <p:spPr>
          <a:xfrm>
            <a:off x="8733022" y="435387"/>
            <a:ext cx="2305985" cy="2305985"/>
          </a:xfrm>
          <a:prstGeom prst="flowChartConnector">
            <a:avLst/>
          </a:prstGeom>
          <a:noFill/>
          <a:ln>
            <a:solidFill>
              <a:srgbClr val="0772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5B4DADF-9709-42A5-F5F4-13DAF6E14D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3204" y="623229"/>
            <a:ext cx="7837714" cy="188176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00" spc="2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tr-TR" dirty="0"/>
              <a:t>ADIYAMAN ÜNİVERSİTESİ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65A142D-14FC-0261-4B20-1E35C313366F}"/>
              </a:ext>
            </a:extLst>
          </p:cNvPr>
          <p:cNvSpPr txBox="1">
            <a:spLocks/>
          </p:cNvSpPr>
          <p:nvPr userDrawn="1"/>
        </p:nvSpPr>
        <p:spPr>
          <a:xfrm>
            <a:off x="2540309" y="2874806"/>
            <a:ext cx="7837714" cy="18817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kern="1200" cap="all" spc="200" baseline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tr-TR" dirty="0">
                <a:solidFill>
                  <a:srgbClr val="04436E"/>
                </a:solidFill>
              </a:rPr>
              <a:t>TEŞEKKÜRLER</a:t>
            </a:r>
            <a:endParaRPr lang="en-US" dirty="0">
              <a:solidFill>
                <a:srgbClr val="04436E"/>
              </a:solidFill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93EE23B1-2B39-3BA4-8D93-89E9374D59D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26383"/>
            <a:ext cx="12192000" cy="173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754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0B2DCCAF-7C09-ACE5-241F-A957D5BC0E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80"/>
            <a:ext cx="12192000" cy="6853820"/>
          </a:xfrm>
          <a:prstGeom prst="rect">
            <a:avLst/>
          </a:prstGeom>
        </p:spPr>
      </p:pic>
      <p:sp>
        <p:nvSpPr>
          <p:cNvPr id="8" name="Aynı Kenardaki Köşeleri Yuvarlatılmış Dikdörtgen 26">
            <a:extLst>
              <a:ext uri="{FF2B5EF4-FFF2-40B4-BE49-F238E27FC236}">
                <a16:creationId xmlns:a16="http://schemas.microsoft.com/office/drawing/2014/main" id="{999880F3-7167-4079-4CE2-B8448D20DEE9}"/>
              </a:ext>
            </a:extLst>
          </p:cNvPr>
          <p:cNvSpPr/>
          <p:nvPr userDrawn="1"/>
        </p:nvSpPr>
        <p:spPr>
          <a:xfrm rot="5400000" flipH="1" flipV="1">
            <a:off x="5457875" y="-4526500"/>
            <a:ext cx="1276245" cy="12192000"/>
          </a:xfrm>
          <a:prstGeom prst="round2SameRect">
            <a:avLst/>
          </a:prstGeom>
          <a:solidFill>
            <a:srgbClr val="0772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noFill/>
            </a:endParaRPr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9420A992-00BE-FF68-181F-721FA47DA7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9038" y="411122"/>
            <a:ext cx="2305985" cy="2305985"/>
          </a:xfrm>
          <a:prstGeom prst="rect">
            <a:avLst/>
          </a:prstGeom>
        </p:spPr>
      </p:pic>
      <p:sp>
        <p:nvSpPr>
          <p:cNvPr id="18" name="Akış Çizelgesi: Bağlayıcı 17">
            <a:extLst>
              <a:ext uri="{FF2B5EF4-FFF2-40B4-BE49-F238E27FC236}">
                <a16:creationId xmlns:a16="http://schemas.microsoft.com/office/drawing/2014/main" id="{0F0FF818-85A0-DBE9-1C88-5B4CE1C58EAC}"/>
              </a:ext>
            </a:extLst>
          </p:cNvPr>
          <p:cNvSpPr/>
          <p:nvPr userDrawn="1"/>
        </p:nvSpPr>
        <p:spPr>
          <a:xfrm>
            <a:off x="1149040" y="411123"/>
            <a:ext cx="2305985" cy="2305985"/>
          </a:xfrm>
          <a:prstGeom prst="flowChartConnector">
            <a:avLst/>
          </a:prstGeom>
          <a:noFill/>
          <a:ln>
            <a:solidFill>
              <a:srgbClr val="0772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3570823" y="623230"/>
            <a:ext cx="7837714" cy="188176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00" spc="2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tr-TR" dirty="0"/>
              <a:t>ADIYAMAN ÜNİVERSİTESİ</a:t>
            </a:r>
            <a:endParaRPr lang="en-US" dirty="0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E11E0D75-8E42-FD26-CC8E-EB28FD153E2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26383"/>
            <a:ext cx="12192000" cy="173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021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Başlık Yer Tutucusu 8">
            <a:extLst>
              <a:ext uri="{FF2B5EF4-FFF2-40B4-BE49-F238E27FC236}">
                <a16:creationId xmlns:a16="http://schemas.microsoft.com/office/drawing/2014/main" id="{249AB3A3-8118-AC31-AECA-5848FCCB8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5EB78759-3328-11C4-DF40-77E3D83CF057}"/>
              </a:ext>
            </a:extLst>
          </p:cNvPr>
          <p:cNvSpPr txBox="1"/>
          <p:nvPr userDrawn="1"/>
        </p:nvSpPr>
        <p:spPr>
          <a:xfrm>
            <a:off x="10628811" y="6488668"/>
            <a:ext cx="1449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64ACD40-813E-4CD7-BAA0-FA146C4C113D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73628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3" r:id="rId3"/>
    <p:sldLayoutId id="2147483674" r:id="rId4"/>
    <p:sldLayoutId id="2147483675" r:id="rId5"/>
    <p:sldLayoutId id="2147483668" r:id="rId6"/>
    <p:sldLayoutId id="2147483669" r:id="rId7"/>
    <p:sldLayoutId id="2147483676" r:id="rId8"/>
    <p:sldLayoutId id="2147483680" r:id="rId9"/>
    <p:sldLayoutId id="2147483681" r:id="rId10"/>
    <p:sldLayoutId id="2147483687" r:id="rId11"/>
  </p:sldLayoutIdLst>
  <p:hf hdr="0" ft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Başlık Yer Tutucusu 8">
            <a:extLst>
              <a:ext uri="{FF2B5EF4-FFF2-40B4-BE49-F238E27FC236}">
                <a16:creationId xmlns:a16="http://schemas.microsoft.com/office/drawing/2014/main" id="{249AB3A3-8118-AC31-AECA-5848FCCB8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5EB78759-3328-11C4-DF40-77E3D83CF057}"/>
              </a:ext>
            </a:extLst>
          </p:cNvPr>
          <p:cNvSpPr txBox="1"/>
          <p:nvPr userDrawn="1"/>
        </p:nvSpPr>
        <p:spPr>
          <a:xfrm>
            <a:off x="10628811" y="6488668"/>
            <a:ext cx="1449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64ACD40-813E-4CD7-BAA0-FA146C4C113D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5736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106A4-EC6D-4215-94D6-8CF66F50C971}" type="slidenum">
              <a:rPr lang="tr-TR" smtClean="0"/>
              <a:t>‹#›</a:t>
            </a:fld>
            <a:endParaRPr lang="tr-TR"/>
          </a:p>
        </p:txBody>
      </p:sp>
      <p:sp>
        <p:nvSpPr>
          <p:cNvPr id="8" name="Metin kutusu 7"/>
          <p:cNvSpPr txBox="1"/>
          <p:nvPr userDrawn="1"/>
        </p:nvSpPr>
        <p:spPr>
          <a:xfrm>
            <a:off x="8610600" y="635635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008D4FF-0D56-49E3-9C00-620CC200177D}" type="slidenum">
              <a:rPr lang="tr-TR" smtClean="0"/>
              <a:t>‹#›</a:t>
            </a:fld>
            <a:r>
              <a:rPr lang="tr-TR" dirty="0"/>
              <a:t>/(#)</a:t>
            </a:r>
          </a:p>
        </p:txBody>
      </p:sp>
    </p:spTree>
    <p:extLst>
      <p:ext uri="{BB962C8B-B14F-4D97-AF65-F5344CB8AC3E}">
        <p14:creationId xmlns:p14="http://schemas.microsoft.com/office/powerpoint/2010/main" val="3264864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F46293-E673-A67B-B7A8-9778019AFC41}"/>
              </a:ext>
            </a:extLst>
          </p:cNvPr>
          <p:cNvSpPr txBox="1">
            <a:spLocks/>
          </p:cNvSpPr>
          <p:nvPr/>
        </p:nvSpPr>
        <p:spPr>
          <a:xfrm>
            <a:off x="3570823" y="623230"/>
            <a:ext cx="7837714" cy="18817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kern="1200" cap="all" spc="200" baseline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all" spc="2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ADIYAMAN ÜNİVERSİTESİ</a:t>
            </a:r>
            <a:endParaRPr kumimoji="0" lang="en-US" sz="4000" b="0" i="0" u="none" strike="noStrike" kern="1200" cap="all" spc="2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5" name="Başlık 4">
            <a:extLst>
              <a:ext uri="{FF2B5EF4-FFF2-40B4-BE49-F238E27FC236}">
                <a16:creationId xmlns:a16="http://schemas.microsoft.com/office/drawing/2014/main" id="{94DB7BD0-44A6-294E-9085-0E3F928BE3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A0030C5A-AC15-EA56-81F8-B69CB0BBACC0}"/>
              </a:ext>
            </a:extLst>
          </p:cNvPr>
          <p:cNvSpPr/>
          <p:nvPr/>
        </p:nvSpPr>
        <p:spPr>
          <a:xfrm>
            <a:off x="6237823" y="1853626"/>
            <a:ext cx="6807200" cy="461665"/>
          </a:xfrm>
          <a:prstGeom prst="rect">
            <a:avLst/>
          </a:prstGeom>
          <a:noFill/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Bilimle Yüksel, Geleceğe Yön Ver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FF46293-E673-A67B-B7A8-9778019AFC41}"/>
              </a:ext>
            </a:extLst>
          </p:cNvPr>
          <p:cNvSpPr txBox="1">
            <a:spLocks/>
          </p:cNvSpPr>
          <p:nvPr/>
        </p:nvSpPr>
        <p:spPr>
          <a:xfrm>
            <a:off x="2192596" y="3286917"/>
            <a:ext cx="7985073" cy="18817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kern="1200" cap="all" spc="200" baseline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tr-TR" dirty="0"/>
              <a:t>Adıyaman Üniversitesi Sağlık Bilimleri </a:t>
            </a:r>
            <a:r>
              <a:rPr lang="tr-TR" dirty="0" smtClean="0"/>
              <a:t>Fakültesi </a:t>
            </a:r>
            <a:r>
              <a:rPr lang="tr-TR" dirty="0"/>
              <a:t>2025 yılı faaliyet </a:t>
            </a:r>
            <a:r>
              <a:rPr lang="tr-TR" dirty="0" smtClean="0"/>
              <a:t>raporu</a:t>
            </a:r>
            <a:endParaRPr kumimoji="0" lang="en-US" sz="4000" b="0" i="0" u="none" strike="noStrike" kern="1200" cap="all" spc="20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1392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D405F4FC-A4D5-5966-C15D-37504E57491D}"/>
              </a:ext>
            </a:extLst>
          </p:cNvPr>
          <p:cNvSpPr txBox="1"/>
          <p:nvPr/>
        </p:nvSpPr>
        <p:spPr>
          <a:xfrm>
            <a:off x="3706090" y="0"/>
            <a:ext cx="61652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400" b="1" dirty="0">
                <a:solidFill>
                  <a:schemeClr val="bg1"/>
                </a:solidFill>
                <a:latin typeface="Tw Cen MT" panose="020B0602020104020603"/>
              </a:rPr>
              <a:t>A</a:t>
            </a: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.LİDERLİK, YÖNETİŞİM VE KALİTE</a:t>
            </a:r>
          </a:p>
        </p:txBody>
      </p:sp>
      <p:graphicFrame>
        <p:nvGraphicFramePr>
          <p:cNvPr id="5" name="Tablo 4">
            <a:extLst>
              <a:ext uri="{FF2B5EF4-FFF2-40B4-BE49-F238E27FC236}">
                <a16:creationId xmlns:a16="http://schemas.microsoft.com/office/drawing/2014/main" id="{688B4BD4-7035-12AC-AAC1-C526C70F2C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340428"/>
              </p:ext>
            </p:extLst>
          </p:nvPr>
        </p:nvGraphicFramePr>
        <p:xfrm>
          <a:off x="593273" y="1057835"/>
          <a:ext cx="11293379" cy="45344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57997">
                  <a:extLst>
                    <a:ext uri="{9D8B030D-6E8A-4147-A177-3AD203B41FA5}">
                      <a16:colId xmlns:a16="http://schemas.microsoft.com/office/drawing/2014/main" val="3713033019"/>
                    </a:ext>
                  </a:extLst>
                </a:gridCol>
                <a:gridCol w="1632272">
                  <a:extLst>
                    <a:ext uri="{9D8B030D-6E8A-4147-A177-3AD203B41FA5}">
                      <a16:colId xmlns:a16="http://schemas.microsoft.com/office/drawing/2014/main" val="21585624"/>
                    </a:ext>
                  </a:extLst>
                </a:gridCol>
                <a:gridCol w="2447272">
                  <a:extLst>
                    <a:ext uri="{9D8B030D-6E8A-4147-A177-3AD203B41FA5}">
                      <a16:colId xmlns:a16="http://schemas.microsoft.com/office/drawing/2014/main" val="487863751"/>
                    </a:ext>
                  </a:extLst>
                </a:gridCol>
                <a:gridCol w="1506847">
                  <a:extLst>
                    <a:ext uri="{9D8B030D-6E8A-4147-A177-3AD203B41FA5}">
                      <a16:colId xmlns:a16="http://schemas.microsoft.com/office/drawing/2014/main" val="1834521364"/>
                    </a:ext>
                  </a:extLst>
                </a:gridCol>
                <a:gridCol w="1780288">
                  <a:extLst>
                    <a:ext uri="{9D8B030D-6E8A-4147-A177-3AD203B41FA5}">
                      <a16:colId xmlns:a16="http://schemas.microsoft.com/office/drawing/2014/main" val="4157221106"/>
                    </a:ext>
                  </a:extLst>
                </a:gridCol>
                <a:gridCol w="1568703">
                  <a:extLst>
                    <a:ext uri="{9D8B030D-6E8A-4147-A177-3AD203B41FA5}">
                      <a16:colId xmlns:a16="http://schemas.microsoft.com/office/drawing/2014/main" val="2371292656"/>
                    </a:ext>
                  </a:extLst>
                </a:gridCol>
              </a:tblGrid>
              <a:tr h="222693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İyileştirme Alanı</a:t>
                      </a:r>
                      <a:endParaRPr lang="tr-TR" sz="16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Tarih</a:t>
                      </a:r>
                      <a:endParaRPr lang="tr-TR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0" marR="601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İyileştirme Konusu</a:t>
                      </a:r>
                      <a:endParaRPr lang="tr-TR" sz="16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0" marR="601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PUKÖ**</a:t>
                      </a:r>
                      <a:endParaRPr lang="tr-TR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0" marR="601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0" marR="60180" marT="0" marB="0"/>
                </a:tc>
                <a:extLst>
                  <a:ext uri="{0D108BD9-81ED-4DB2-BD59-A6C34878D82A}">
                    <a16:rowId xmlns:a16="http://schemas.microsoft.com/office/drawing/2014/main" val="2577910342"/>
                  </a:ext>
                </a:extLst>
              </a:tr>
              <a:tr h="51099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P: Planlama </a:t>
                      </a:r>
                      <a:endParaRPr lang="tr-TR" sz="16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(Ne Yapılacak)</a:t>
                      </a:r>
                      <a:endParaRPr lang="tr-TR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0" marR="601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U: Uygulama (Ne Yapıldı)</a:t>
                      </a:r>
                      <a:endParaRPr lang="tr-TR" sz="16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80" marR="601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K: Kontrol et</a:t>
                      </a:r>
                      <a:endParaRPr lang="tr-TR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0" marR="601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Ö: Önlem Al </a:t>
                      </a:r>
                      <a:endParaRPr lang="tr-TR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0" marR="60180" marT="0" marB="0"/>
                </a:tc>
                <a:extLst>
                  <a:ext uri="{0D108BD9-81ED-4DB2-BD59-A6C34878D82A}">
                    <a16:rowId xmlns:a16="http://schemas.microsoft.com/office/drawing/2014/main" val="1730412417"/>
                  </a:ext>
                </a:extLst>
              </a:tr>
              <a:tr h="36500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Ocak–Aralık </a:t>
                      </a:r>
                      <a:b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(Sorumlu: Fakülte Yönetimi + Akreditasyon Komisyonu</a:t>
                      </a:r>
                      <a:endParaRPr lang="tr-TR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0" marR="601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Akreditasyon sürecinin tamamlanması</a:t>
                      </a:r>
                      <a:endParaRPr lang="tr-TR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0" marR="60180" marT="0" marB="0"/>
                </a:tc>
                <a:tc>
                  <a:txBody>
                    <a:bodyPr/>
                    <a:lstStyle/>
                    <a:p>
                      <a:pPr indent="-635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yılı içerisinde en az 1 </a:t>
                      </a:r>
                      <a:r>
                        <a:rPr lang="tr-TR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bölümün </a:t>
                      </a:r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(ebelik) akredite edilmesine yönelik planlama yapılması</a:t>
                      </a:r>
                      <a:endParaRPr lang="tr-TR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0" marR="601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Akreditasyon başvuru süreci başlatıldı, öz değerlendirme raporları hazırlandı, komisyon çalışmaları yürütüldü</a:t>
                      </a:r>
                      <a:endParaRPr lang="tr-TR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0" marR="601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Hedef: 1 akredite program </a:t>
                      </a:r>
                      <a:b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Gerçekleşme: 0 </a:t>
                      </a:r>
                      <a:b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Durum: süreç devam ediyor</a:t>
                      </a:r>
                      <a:endParaRPr lang="tr-TR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0" marR="601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2026 yılında akreditasyonun tamamlanması </a:t>
                      </a:r>
                      <a:br>
                        <a:rPr lang="tr-TR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tr-TR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Süreç takviminin netleştirilmesi </a:t>
                      </a:r>
                      <a:br>
                        <a:rPr lang="tr-TR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tr-TR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Dış değerlendirme hazırlıklarının tamamlanması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20343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99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A51020-440D-529E-0EF9-DC9A6E7DE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57E73563-55A2-8505-33A8-E2B1BB9A0200}"/>
              </a:ext>
            </a:extLst>
          </p:cNvPr>
          <p:cNvSpPr txBox="1"/>
          <p:nvPr/>
        </p:nvSpPr>
        <p:spPr>
          <a:xfrm>
            <a:off x="3706090" y="0"/>
            <a:ext cx="61652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400" b="1" dirty="0">
                <a:solidFill>
                  <a:schemeClr val="bg1"/>
                </a:solidFill>
                <a:latin typeface="Tw Cen MT" panose="020B0602020104020603"/>
              </a:rPr>
              <a:t>A</a:t>
            </a: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.LİDERLİK, YÖNETİŞİM VE KALİTE</a:t>
            </a:r>
          </a:p>
        </p:txBody>
      </p:sp>
      <p:graphicFrame>
        <p:nvGraphicFramePr>
          <p:cNvPr id="5" name="Tablo 4">
            <a:extLst>
              <a:ext uri="{FF2B5EF4-FFF2-40B4-BE49-F238E27FC236}">
                <a16:creationId xmlns:a16="http://schemas.microsoft.com/office/drawing/2014/main" id="{7C16FA9F-640F-0DAC-1B9B-60FD9A12DB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61721"/>
              </p:ext>
            </p:extLst>
          </p:nvPr>
        </p:nvGraphicFramePr>
        <p:xfrm>
          <a:off x="602239" y="993787"/>
          <a:ext cx="11293379" cy="48880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57997">
                  <a:extLst>
                    <a:ext uri="{9D8B030D-6E8A-4147-A177-3AD203B41FA5}">
                      <a16:colId xmlns:a16="http://schemas.microsoft.com/office/drawing/2014/main" val="3713033019"/>
                    </a:ext>
                  </a:extLst>
                </a:gridCol>
                <a:gridCol w="1632272">
                  <a:extLst>
                    <a:ext uri="{9D8B030D-6E8A-4147-A177-3AD203B41FA5}">
                      <a16:colId xmlns:a16="http://schemas.microsoft.com/office/drawing/2014/main" val="21585624"/>
                    </a:ext>
                  </a:extLst>
                </a:gridCol>
                <a:gridCol w="2447272">
                  <a:extLst>
                    <a:ext uri="{9D8B030D-6E8A-4147-A177-3AD203B41FA5}">
                      <a16:colId xmlns:a16="http://schemas.microsoft.com/office/drawing/2014/main" val="487863751"/>
                    </a:ext>
                  </a:extLst>
                </a:gridCol>
                <a:gridCol w="1506847">
                  <a:extLst>
                    <a:ext uri="{9D8B030D-6E8A-4147-A177-3AD203B41FA5}">
                      <a16:colId xmlns:a16="http://schemas.microsoft.com/office/drawing/2014/main" val="1834521364"/>
                    </a:ext>
                  </a:extLst>
                </a:gridCol>
                <a:gridCol w="1780288">
                  <a:extLst>
                    <a:ext uri="{9D8B030D-6E8A-4147-A177-3AD203B41FA5}">
                      <a16:colId xmlns:a16="http://schemas.microsoft.com/office/drawing/2014/main" val="4157221106"/>
                    </a:ext>
                  </a:extLst>
                </a:gridCol>
                <a:gridCol w="1568703">
                  <a:extLst>
                    <a:ext uri="{9D8B030D-6E8A-4147-A177-3AD203B41FA5}">
                      <a16:colId xmlns:a16="http://schemas.microsoft.com/office/drawing/2014/main" val="2371292656"/>
                    </a:ext>
                  </a:extLst>
                </a:gridCol>
              </a:tblGrid>
              <a:tr h="244266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İyileştirme Alanı</a:t>
                      </a:r>
                      <a:endParaRPr lang="tr-TR" sz="16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Tarih</a:t>
                      </a:r>
                      <a:endParaRPr lang="tr-TR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0" marR="601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İyileştirme Konusu</a:t>
                      </a:r>
                      <a:endParaRPr lang="tr-TR" sz="16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0" marR="601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PUKÖ**</a:t>
                      </a:r>
                      <a:endParaRPr lang="tr-TR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0" marR="601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0" marR="60180" marT="0" marB="0"/>
                </a:tc>
                <a:extLst>
                  <a:ext uri="{0D108BD9-81ED-4DB2-BD59-A6C34878D82A}">
                    <a16:rowId xmlns:a16="http://schemas.microsoft.com/office/drawing/2014/main" val="2577910342"/>
                  </a:ext>
                </a:extLst>
              </a:tr>
              <a:tr h="55752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P: Planlama </a:t>
                      </a:r>
                      <a:endParaRPr lang="tr-TR" sz="16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(Ne Yapılacak)</a:t>
                      </a:r>
                      <a:endParaRPr lang="tr-TR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0" marR="601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U: Uygulama (Ne Yapıldı)</a:t>
                      </a:r>
                      <a:endParaRPr lang="tr-TR" sz="16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80" marR="601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K: Kontrol et</a:t>
                      </a:r>
                      <a:endParaRPr lang="tr-TR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0" marR="601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Ö: Önlem Al </a:t>
                      </a:r>
                      <a:endParaRPr lang="tr-TR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0" marR="60180" marT="0" marB="0"/>
                </a:tc>
                <a:extLst>
                  <a:ext uri="{0D108BD9-81ED-4DB2-BD59-A6C34878D82A}">
                    <a16:rowId xmlns:a16="http://schemas.microsoft.com/office/drawing/2014/main" val="1730412417"/>
                  </a:ext>
                </a:extLst>
              </a:tr>
              <a:tr h="4003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Ocak–Aralık </a:t>
                      </a:r>
                      <a:b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(Sorumlu: Fakülte Yönetimi + Personel Planlama Birimi)</a:t>
                      </a:r>
                      <a:endParaRPr lang="tr-TR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0" marR="601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Akademik kadronun güçlendirilmesi ve yönetim kapasitesinin artırılması</a:t>
                      </a:r>
                      <a:endParaRPr lang="tr-TR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0" marR="60180" marT="0" marB="0"/>
                </a:tc>
                <a:tc>
                  <a:txBody>
                    <a:bodyPr/>
                    <a:lstStyle/>
                    <a:p>
                      <a:pPr indent="-635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Akademik kadro sayısının artırılması ve eğitim-öğretim süreçlerini destekleyecek insan kaynağı planlamasının yapılması</a:t>
                      </a:r>
                    </a:p>
                    <a:p>
                      <a:pPr indent="-635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tr-TR" sz="16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</a:t>
                      </a:r>
                      <a:r>
                        <a:rPr lang="tr-TR" sz="16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2 </a:t>
                      </a:r>
                      <a:r>
                        <a:rPr lang="tr-TR" sz="16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Doç</a:t>
                      </a:r>
                      <a:r>
                        <a:rPr lang="tr-TR" sz="16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 indent="-635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tr-TR" sz="16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</a:t>
                      </a:r>
                      <a:r>
                        <a:rPr lang="tr-TR" sz="16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Öğr. Üyesi, 4 Arş. Gör.</a:t>
                      </a:r>
                    </a:p>
                  </a:txBody>
                  <a:tcPr marL="60180" marR="601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Yeni öğretim elemanı alımları gerçekleştirildi, akademik görev dağılımları düzenlendi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tr-TR" sz="16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</a:t>
                      </a:r>
                      <a:r>
                        <a:rPr lang="tr-TR" sz="16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1 </a:t>
                      </a:r>
                      <a:r>
                        <a:rPr lang="tr-TR" sz="16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Doç</a:t>
                      </a:r>
                      <a:r>
                        <a:rPr lang="tr-TR" sz="16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   1 </a:t>
                      </a:r>
                      <a:r>
                        <a:rPr lang="tr-TR" sz="16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</a:t>
                      </a:r>
                      <a:r>
                        <a:rPr lang="tr-TR" sz="16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6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Öğr</a:t>
                      </a:r>
                      <a:r>
                        <a:rPr lang="tr-TR" sz="16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Üyesi, 2 Arş. Gör.</a:t>
                      </a:r>
                    </a:p>
                  </a:txBody>
                  <a:tcPr marL="60180" marR="60180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Akademik kadro sayısında artış gözlemlendi </a:t>
                      </a:r>
                      <a:b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Öğretim üyesi başına düşen öğrenci sayısı yüksek (≈45)</a:t>
                      </a:r>
                      <a:endParaRPr lang="tr-TR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0" marR="601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Akademik kadro planlamasının stratejik olarak sürdürülmesi </a:t>
                      </a:r>
                      <a:b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Öğretim üyesi başına düşen öğrenci sayısının azaltılması </a:t>
                      </a:r>
                      <a:b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İş yükü dengesinin sağlanması</a:t>
                      </a:r>
                      <a:endParaRPr lang="tr-TR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20343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741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E18450FF-4DEC-488A-F59A-A1B132185F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569395"/>
              </p:ext>
            </p:extLst>
          </p:nvPr>
        </p:nvGraphicFramePr>
        <p:xfrm>
          <a:off x="817391" y="856815"/>
          <a:ext cx="10954635" cy="51619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7269">
                  <a:extLst>
                    <a:ext uri="{9D8B030D-6E8A-4147-A177-3AD203B41FA5}">
                      <a16:colId xmlns:a16="http://schemas.microsoft.com/office/drawing/2014/main" val="3713033019"/>
                    </a:ext>
                  </a:extLst>
                </a:gridCol>
                <a:gridCol w="1626366">
                  <a:extLst>
                    <a:ext uri="{9D8B030D-6E8A-4147-A177-3AD203B41FA5}">
                      <a16:colId xmlns:a16="http://schemas.microsoft.com/office/drawing/2014/main" val="21585624"/>
                    </a:ext>
                  </a:extLst>
                </a:gridCol>
                <a:gridCol w="2330812">
                  <a:extLst>
                    <a:ext uri="{9D8B030D-6E8A-4147-A177-3AD203B41FA5}">
                      <a16:colId xmlns:a16="http://schemas.microsoft.com/office/drawing/2014/main" val="487863751"/>
                    </a:ext>
                  </a:extLst>
                </a:gridCol>
                <a:gridCol w="1605034">
                  <a:extLst>
                    <a:ext uri="{9D8B030D-6E8A-4147-A177-3AD203B41FA5}">
                      <a16:colId xmlns:a16="http://schemas.microsoft.com/office/drawing/2014/main" val="1834521364"/>
                    </a:ext>
                  </a:extLst>
                </a:gridCol>
                <a:gridCol w="1583504">
                  <a:extLst>
                    <a:ext uri="{9D8B030D-6E8A-4147-A177-3AD203B41FA5}">
                      <a16:colId xmlns:a16="http://schemas.microsoft.com/office/drawing/2014/main" val="4157221106"/>
                    </a:ext>
                  </a:extLst>
                </a:gridCol>
                <a:gridCol w="1521650">
                  <a:extLst>
                    <a:ext uri="{9D8B030D-6E8A-4147-A177-3AD203B41FA5}">
                      <a16:colId xmlns:a16="http://schemas.microsoft.com/office/drawing/2014/main" val="2371292656"/>
                    </a:ext>
                  </a:extLst>
                </a:gridCol>
              </a:tblGrid>
              <a:tr h="260977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İyileştirme Alanı</a:t>
                      </a:r>
                      <a:endParaRPr lang="tr-TR" sz="16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Tarih</a:t>
                      </a:r>
                      <a:endParaRPr lang="tr-TR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0" marR="601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İyileştirme Konusu</a:t>
                      </a:r>
                      <a:endParaRPr lang="tr-TR" sz="16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0" marR="601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PUKÖ**</a:t>
                      </a:r>
                      <a:endParaRPr lang="tr-TR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0" marR="601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0" marR="60180" marT="0" marB="0"/>
                </a:tc>
                <a:extLst>
                  <a:ext uri="{0D108BD9-81ED-4DB2-BD59-A6C34878D82A}">
                    <a16:rowId xmlns:a16="http://schemas.microsoft.com/office/drawing/2014/main" val="2577910342"/>
                  </a:ext>
                </a:extLst>
              </a:tr>
              <a:tr h="56240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P: Planlama </a:t>
                      </a:r>
                      <a:endParaRPr lang="tr-TR" sz="16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(Ne Yapılacak)</a:t>
                      </a:r>
                      <a:endParaRPr lang="tr-TR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0" marR="601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U: Uygulama (Ne Yapıldı)</a:t>
                      </a:r>
                      <a:endParaRPr lang="tr-TR" sz="16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80" marR="601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K: Kontrol et</a:t>
                      </a:r>
                      <a:endParaRPr lang="tr-TR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0" marR="601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Ö: Önlem Al </a:t>
                      </a:r>
                      <a:endParaRPr lang="tr-TR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0" marR="60180" marT="0" marB="0"/>
                </a:tc>
                <a:extLst>
                  <a:ext uri="{0D108BD9-81ED-4DB2-BD59-A6C34878D82A}">
                    <a16:rowId xmlns:a16="http://schemas.microsoft.com/office/drawing/2014/main" val="1730412417"/>
                  </a:ext>
                </a:extLst>
              </a:tr>
              <a:tr h="42775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b="0" i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2026 Ocak–Eylül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600" b="0" i="0" kern="100" dirty="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b="0" i="0" kern="1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Sorumlu birim: </a:t>
                      </a:r>
                      <a:r>
                        <a:rPr lang="tr-TR" sz="1600" b="0" i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Eğitim ve Müfredat Komisyonu</a:t>
                      </a:r>
                      <a:endParaRPr lang="tr-TR" sz="1600" b="0" i="0" kern="100" dirty="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0" marR="601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Müfredat güncelleme planlarının yapılması ve iyileştirilmesi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0" marR="60180" marT="0" marB="0"/>
                </a:tc>
                <a:tc>
                  <a:txBody>
                    <a:bodyPr/>
                    <a:lstStyle/>
                    <a:p>
                      <a:pPr indent="-635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Müfredatın EUÇEP/ICM, EBE-UÇEP 2025’e ve </a:t>
                      </a:r>
                      <a:r>
                        <a:rPr lang="tr-T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HUÇEP 2022’ </a:t>
                      </a:r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 uyumlu olarak güncellenmesi ve Bologna paketinin revize edilmesi</a:t>
                      </a:r>
                      <a:endParaRPr lang="tr-TR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0" marR="60180" marT="0" marB="0"/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-Müfredat revizyonu yapıldı</a:t>
                      </a:r>
                    </a:p>
                    <a:p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-Ders çıktıları Bologna paketine işlendi</a:t>
                      </a:r>
                    </a:p>
                    <a:p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tr-TR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AKTS’ler</a:t>
                      </a:r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iş yükü temelli gözden geçirildi. </a:t>
                      </a:r>
                    </a:p>
                  </a:txBody>
                  <a:tcPr marL="60180" marR="60180" marT="0" marB="0"/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Uyum kontrolü için veri toplama ve analiz süreci yürütüldü</a:t>
                      </a:r>
                    </a:p>
                    <a:p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Güncellenmesi gereken ders ve içerikler belirlendi. </a:t>
                      </a:r>
                    </a:p>
                  </a:txBody>
                  <a:tcPr marL="60180" marR="60180" marT="0" marB="0"/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-EBE-UÇEP </a:t>
                      </a:r>
                      <a:r>
                        <a:rPr lang="tr-T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ve HUÇEP 2022 TYÇÇ uyum matrisi </a:t>
                      </a:r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oluşturulması</a:t>
                      </a:r>
                    </a:p>
                    <a:p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-Ders çıktılarının revize edilmesi</a:t>
                      </a:r>
                    </a:p>
                    <a:p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Bologna paket güncellemelerinin tamamlanması (2025-2026 Güz)</a:t>
                      </a:r>
                    </a:p>
                    <a:p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-Süreç izleme ve periyodik güncelleme mekanizmasının oluşturulması</a:t>
                      </a:r>
                    </a:p>
                  </a:txBody>
                  <a:tcPr marL="60180" marR="60180" marT="0" marB="0"/>
                </a:tc>
                <a:extLst>
                  <a:ext uri="{0D108BD9-81ED-4DB2-BD59-A6C34878D82A}">
                    <a16:rowId xmlns:a16="http://schemas.microsoft.com/office/drawing/2014/main" val="1282034372"/>
                  </a:ext>
                </a:extLst>
              </a:tr>
            </a:tbl>
          </a:graphicData>
        </a:graphic>
      </p:graphicFrame>
      <p:sp>
        <p:nvSpPr>
          <p:cNvPr id="3" name="Metin kutusu 2">
            <a:extLst>
              <a:ext uri="{FF2B5EF4-FFF2-40B4-BE49-F238E27FC236}">
                <a16:creationId xmlns:a16="http://schemas.microsoft.com/office/drawing/2014/main" id="{62526CF5-9BE7-77FC-0148-369A6DF980B8}"/>
              </a:ext>
            </a:extLst>
          </p:cNvPr>
          <p:cNvSpPr txBox="1"/>
          <p:nvPr/>
        </p:nvSpPr>
        <p:spPr>
          <a:xfrm>
            <a:off x="2463725" y="0"/>
            <a:ext cx="61652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  <a:latin typeface="Tw Cen MT" panose="020B0602020104020603"/>
              </a:rPr>
              <a:t>B.EĞİTİM ve ÖĞRETİM</a:t>
            </a:r>
          </a:p>
        </p:txBody>
      </p:sp>
    </p:spTree>
    <p:extLst>
      <p:ext uri="{BB962C8B-B14F-4D97-AF65-F5344CB8AC3E}">
        <p14:creationId xmlns:p14="http://schemas.microsoft.com/office/powerpoint/2010/main" val="101971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o 2">
            <a:extLst>
              <a:ext uri="{FF2B5EF4-FFF2-40B4-BE49-F238E27FC236}">
                <a16:creationId xmlns:a16="http://schemas.microsoft.com/office/drawing/2014/main" id="{984DE27C-9D7C-60DA-49EB-2286C5E24D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829480"/>
              </p:ext>
            </p:extLst>
          </p:nvPr>
        </p:nvGraphicFramePr>
        <p:xfrm>
          <a:off x="781532" y="1223200"/>
          <a:ext cx="10954635" cy="44291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7269">
                  <a:extLst>
                    <a:ext uri="{9D8B030D-6E8A-4147-A177-3AD203B41FA5}">
                      <a16:colId xmlns:a16="http://schemas.microsoft.com/office/drawing/2014/main" val="3713033019"/>
                    </a:ext>
                  </a:extLst>
                </a:gridCol>
                <a:gridCol w="1583312">
                  <a:extLst>
                    <a:ext uri="{9D8B030D-6E8A-4147-A177-3AD203B41FA5}">
                      <a16:colId xmlns:a16="http://schemas.microsoft.com/office/drawing/2014/main" val="21585624"/>
                    </a:ext>
                  </a:extLst>
                </a:gridCol>
                <a:gridCol w="2373866">
                  <a:extLst>
                    <a:ext uri="{9D8B030D-6E8A-4147-A177-3AD203B41FA5}">
                      <a16:colId xmlns:a16="http://schemas.microsoft.com/office/drawing/2014/main" val="487863751"/>
                    </a:ext>
                  </a:extLst>
                </a:gridCol>
                <a:gridCol w="1461649">
                  <a:extLst>
                    <a:ext uri="{9D8B030D-6E8A-4147-A177-3AD203B41FA5}">
                      <a16:colId xmlns:a16="http://schemas.microsoft.com/office/drawing/2014/main" val="1834521364"/>
                    </a:ext>
                  </a:extLst>
                </a:gridCol>
                <a:gridCol w="1726889">
                  <a:extLst>
                    <a:ext uri="{9D8B030D-6E8A-4147-A177-3AD203B41FA5}">
                      <a16:colId xmlns:a16="http://schemas.microsoft.com/office/drawing/2014/main" val="4157221106"/>
                    </a:ext>
                  </a:extLst>
                </a:gridCol>
                <a:gridCol w="1521650">
                  <a:extLst>
                    <a:ext uri="{9D8B030D-6E8A-4147-A177-3AD203B41FA5}">
                      <a16:colId xmlns:a16="http://schemas.microsoft.com/office/drawing/2014/main" val="2371292656"/>
                    </a:ext>
                  </a:extLst>
                </a:gridCol>
              </a:tblGrid>
              <a:tr h="216273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İyileştirme Alanı</a:t>
                      </a:r>
                      <a:endParaRPr lang="tr-TR" sz="16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Tarih</a:t>
                      </a:r>
                      <a:endParaRPr lang="tr-TR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0" marR="601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İyileştirme Konusu</a:t>
                      </a:r>
                      <a:endParaRPr lang="tr-TR" sz="16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0" marR="601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PUKÖ**</a:t>
                      </a:r>
                      <a:endParaRPr lang="tr-TR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0" marR="601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0" marR="60180" marT="0" marB="0"/>
                </a:tc>
                <a:extLst>
                  <a:ext uri="{0D108BD9-81ED-4DB2-BD59-A6C34878D82A}">
                    <a16:rowId xmlns:a16="http://schemas.microsoft.com/office/drawing/2014/main" val="2577910342"/>
                  </a:ext>
                </a:extLst>
              </a:tr>
              <a:tr h="49713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P: Planlama </a:t>
                      </a:r>
                      <a:endParaRPr lang="tr-TR" sz="16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(Ne Yapılacak)</a:t>
                      </a:r>
                      <a:endParaRPr lang="tr-TR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0" marR="601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U: Uygulama (Ne Yapıldı)</a:t>
                      </a:r>
                      <a:endParaRPr lang="tr-TR" sz="16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80" marR="601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K: Kontrol et</a:t>
                      </a:r>
                      <a:endParaRPr lang="tr-TR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0" marR="601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Ö: Önlem Al </a:t>
                      </a:r>
                      <a:endParaRPr lang="tr-TR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0" marR="60180" marT="0" marB="0"/>
                </a:tc>
                <a:extLst>
                  <a:ext uri="{0D108BD9-81ED-4DB2-BD59-A6C34878D82A}">
                    <a16:rowId xmlns:a16="http://schemas.microsoft.com/office/drawing/2014/main" val="1730412417"/>
                  </a:ext>
                </a:extLst>
              </a:tr>
              <a:tr h="35448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b="0" i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Ocak–Aralık </a:t>
                      </a:r>
                      <a:endParaRPr lang="tr-TR" sz="1600" b="0" i="0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600" b="0" i="0" kern="100" dirty="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b="0" i="0" kern="1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(Sorumlu: </a:t>
                      </a:r>
                      <a:r>
                        <a:rPr lang="tr-TR" sz="1600" b="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Fakülte Yönetimi + Eğitim Komisyonları)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600" b="0" i="0" kern="100" dirty="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0" marR="601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Yeni açılan yüksek lisans programlarına öğrenci alımını sağlamak</a:t>
                      </a:r>
                      <a:endParaRPr kumimoji="0" lang="tr-TR" sz="16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0" marR="60180" marT="0" marB="0"/>
                </a:tc>
                <a:tc>
                  <a:txBody>
                    <a:bodyPr/>
                    <a:lstStyle/>
                    <a:p>
                      <a:pPr indent="-635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yılında program başına ≥10 lisansüstü öğrenci alımının sağlanması</a:t>
                      </a:r>
                    </a:p>
                  </a:txBody>
                  <a:tcPr marL="60180" marR="601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b="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Lisansüstü programlara öğrenci alımı için çalışmalar yürütüldü.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0" marR="601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tr-TR" sz="1600" b="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Lisansüstü öğrenci alımı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gerçekleşme: 0 (henüz sonuçlanmadı)</a:t>
                      </a:r>
                      <a:r>
                        <a:rPr lang="tr-TR" sz="1600" b="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tr-TR" sz="1600" b="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Durum: “çalışmalar sürüyor”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Times New Roman" panose="02020603050405020304" pitchFamily="18" charset="0"/>
                        <a:buChar char="-"/>
                      </a:pPr>
                      <a:endParaRPr lang="tr-TR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0" marR="60180" marT="0" marB="0"/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-2026’da ≥10 öğrenci alımı sağlanması</a:t>
                      </a:r>
                    </a:p>
                    <a:p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-Süreç izleme ve performans göstergelerinin oluşturulması </a:t>
                      </a:r>
                    </a:p>
                  </a:txBody>
                  <a:tcPr marL="60180" marR="60180" marT="0" marB="0"/>
                </a:tc>
                <a:extLst>
                  <a:ext uri="{0D108BD9-81ED-4DB2-BD59-A6C34878D82A}">
                    <a16:rowId xmlns:a16="http://schemas.microsoft.com/office/drawing/2014/main" val="1282034372"/>
                  </a:ext>
                </a:extLst>
              </a:tr>
            </a:tbl>
          </a:graphicData>
        </a:graphic>
      </p:graphicFrame>
      <p:sp>
        <p:nvSpPr>
          <p:cNvPr id="2" name="Metin kutusu 1">
            <a:extLst>
              <a:ext uri="{FF2B5EF4-FFF2-40B4-BE49-F238E27FC236}">
                <a16:creationId xmlns:a16="http://schemas.microsoft.com/office/drawing/2014/main" id="{EEBC41E4-C341-150D-7FB6-A498D45CD8FA}"/>
              </a:ext>
            </a:extLst>
          </p:cNvPr>
          <p:cNvSpPr txBox="1"/>
          <p:nvPr/>
        </p:nvSpPr>
        <p:spPr>
          <a:xfrm>
            <a:off x="2463725" y="0"/>
            <a:ext cx="61652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  <a:latin typeface="Tw Cen MT" panose="020B0602020104020603"/>
              </a:rPr>
              <a:t>B.EĞİTİM ve ÖĞRETİM</a:t>
            </a:r>
          </a:p>
        </p:txBody>
      </p:sp>
    </p:spTree>
    <p:extLst>
      <p:ext uri="{BB962C8B-B14F-4D97-AF65-F5344CB8AC3E}">
        <p14:creationId xmlns:p14="http://schemas.microsoft.com/office/powerpoint/2010/main" val="345332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2ECF99B9-4305-F82F-0C60-750B9A3619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877693"/>
              </p:ext>
            </p:extLst>
          </p:nvPr>
        </p:nvGraphicFramePr>
        <p:xfrm>
          <a:off x="618682" y="1281953"/>
          <a:ext cx="10954635" cy="47813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7269">
                  <a:extLst>
                    <a:ext uri="{9D8B030D-6E8A-4147-A177-3AD203B41FA5}">
                      <a16:colId xmlns:a16="http://schemas.microsoft.com/office/drawing/2014/main" val="3713033019"/>
                    </a:ext>
                  </a:extLst>
                </a:gridCol>
                <a:gridCol w="1583312">
                  <a:extLst>
                    <a:ext uri="{9D8B030D-6E8A-4147-A177-3AD203B41FA5}">
                      <a16:colId xmlns:a16="http://schemas.microsoft.com/office/drawing/2014/main" val="21585624"/>
                    </a:ext>
                  </a:extLst>
                </a:gridCol>
                <a:gridCol w="2017554">
                  <a:extLst>
                    <a:ext uri="{9D8B030D-6E8A-4147-A177-3AD203B41FA5}">
                      <a16:colId xmlns:a16="http://schemas.microsoft.com/office/drawing/2014/main" val="487863751"/>
                    </a:ext>
                  </a:extLst>
                </a:gridCol>
                <a:gridCol w="1749287">
                  <a:extLst>
                    <a:ext uri="{9D8B030D-6E8A-4147-A177-3AD203B41FA5}">
                      <a16:colId xmlns:a16="http://schemas.microsoft.com/office/drawing/2014/main" val="1834521364"/>
                    </a:ext>
                  </a:extLst>
                </a:gridCol>
                <a:gridCol w="1795563">
                  <a:extLst>
                    <a:ext uri="{9D8B030D-6E8A-4147-A177-3AD203B41FA5}">
                      <a16:colId xmlns:a16="http://schemas.microsoft.com/office/drawing/2014/main" val="4157221106"/>
                    </a:ext>
                  </a:extLst>
                </a:gridCol>
                <a:gridCol w="1521650">
                  <a:extLst>
                    <a:ext uri="{9D8B030D-6E8A-4147-A177-3AD203B41FA5}">
                      <a16:colId xmlns:a16="http://schemas.microsoft.com/office/drawing/2014/main" val="2371292656"/>
                    </a:ext>
                  </a:extLst>
                </a:gridCol>
              </a:tblGrid>
              <a:tr h="237756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İyileştirme Alanı</a:t>
                      </a:r>
                      <a:endParaRPr lang="tr-TR" sz="16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Tarih</a:t>
                      </a:r>
                      <a:endParaRPr lang="tr-TR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0" marR="601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İyileştirme Konusu</a:t>
                      </a:r>
                      <a:endParaRPr lang="tr-TR" sz="16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0" marR="601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PUKÖ**</a:t>
                      </a:r>
                      <a:endParaRPr lang="tr-TR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0" marR="601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0" marR="60180" marT="0" marB="0"/>
                </a:tc>
                <a:extLst>
                  <a:ext uri="{0D108BD9-81ED-4DB2-BD59-A6C34878D82A}">
                    <a16:rowId xmlns:a16="http://schemas.microsoft.com/office/drawing/2014/main" val="2577910342"/>
                  </a:ext>
                </a:extLst>
              </a:tr>
              <a:tr h="55385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P: Planlama </a:t>
                      </a:r>
                      <a:endParaRPr lang="tr-TR" sz="16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(Ne Yapılacak)</a:t>
                      </a:r>
                      <a:endParaRPr lang="tr-TR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0" marR="601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U: Uygulama (Ne Yapıldı)</a:t>
                      </a:r>
                      <a:endParaRPr lang="tr-TR" sz="16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80" marR="601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K: Kontrol et</a:t>
                      </a:r>
                      <a:endParaRPr lang="tr-TR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0" marR="601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Ö: Önlem Al </a:t>
                      </a:r>
                      <a:endParaRPr lang="tr-TR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0" marR="60180" marT="0" marB="0"/>
                </a:tc>
                <a:extLst>
                  <a:ext uri="{0D108BD9-81ED-4DB2-BD59-A6C34878D82A}">
                    <a16:rowId xmlns:a16="http://schemas.microsoft.com/office/drawing/2014/main" val="1730412417"/>
                  </a:ext>
                </a:extLst>
              </a:tr>
              <a:tr h="38969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b="0" i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2026 Ocak–Aralık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600" b="0" i="0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600" b="0" i="0" kern="100" dirty="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b="0" i="0" kern="1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Sorumlu: </a:t>
                      </a:r>
                      <a:r>
                        <a:rPr lang="tr-TR" sz="1600" b="0" i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Uluslararasılaşma Koordinasyonu + Bölümler </a:t>
                      </a:r>
                      <a:endParaRPr lang="tr-TR" sz="1600" b="0" i="0" kern="100" dirty="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0" marR="601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b="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Erasmus/Farabi/Mevlana hareketlilik hedeflerine erişme </a:t>
                      </a:r>
                      <a:endParaRPr lang="tr-TR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0" marR="60180" marT="0" marB="0"/>
                </a:tc>
                <a:tc>
                  <a:txBody>
                    <a:bodyPr/>
                    <a:lstStyle/>
                    <a:p>
                      <a:pPr indent="-635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Hareketlilik </a:t>
                      </a:r>
                      <a:r>
                        <a:rPr lang="tr-TR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KPI’larının</a:t>
                      </a:r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(Kalite Performans Göstergelerinin) tanımlanması ve yıllık hedeflerin belirlenmesi (giden/gelen öğrenci ve personel) </a:t>
                      </a:r>
                      <a:endParaRPr lang="tr-TR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0" marR="601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yılında giden 1 akademik personel hareketliliği gerçekleştirilmiştir</a:t>
                      </a:r>
                      <a:endParaRPr lang="tr-TR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0" marR="60180" marT="0" marB="0"/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gerçekleşme: 1 akademik personel hareketliliği</a:t>
                      </a:r>
                    </a:p>
                    <a:p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Öğrenci hareketliliği: gerçekleşmemiştir</a:t>
                      </a:r>
                    </a:p>
                    <a:p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Hedef tanımlı olmadığı için performans değerlendirmesi sınırlıdır. </a:t>
                      </a:r>
                    </a:p>
                  </a:txBody>
                  <a:tcPr marL="60180" marR="60180" marT="0" marB="0"/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Hareketlilik veri toplama ve izleme şablonunun oluşturulması</a:t>
                      </a:r>
                    </a:p>
                    <a:p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Yıllık hedeflerin belirlenmesi (en az 1 giden / 1 gelen öğrenci)</a:t>
                      </a:r>
                    </a:p>
                    <a:p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Uluslararası iş birliklerinin artırılması</a:t>
                      </a:r>
                    </a:p>
                  </a:txBody>
                  <a:tcPr marL="60180" marR="60180" marT="0" marB="0"/>
                </a:tc>
                <a:extLst>
                  <a:ext uri="{0D108BD9-81ED-4DB2-BD59-A6C34878D82A}">
                    <a16:rowId xmlns:a16="http://schemas.microsoft.com/office/drawing/2014/main" val="1282034372"/>
                  </a:ext>
                </a:extLst>
              </a:tr>
            </a:tbl>
          </a:graphicData>
        </a:graphic>
      </p:graphicFrame>
      <p:sp>
        <p:nvSpPr>
          <p:cNvPr id="3" name="Metin kutusu 2">
            <a:extLst>
              <a:ext uri="{FF2B5EF4-FFF2-40B4-BE49-F238E27FC236}">
                <a16:creationId xmlns:a16="http://schemas.microsoft.com/office/drawing/2014/main" id="{6B1FB8E9-065F-D629-0FC6-7BDAF1F6D715}"/>
              </a:ext>
            </a:extLst>
          </p:cNvPr>
          <p:cNvSpPr txBox="1"/>
          <p:nvPr/>
        </p:nvSpPr>
        <p:spPr>
          <a:xfrm>
            <a:off x="2463725" y="0"/>
            <a:ext cx="61652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  <a:latin typeface="Tw Cen MT" panose="020B0602020104020603"/>
              </a:rPr>
              <a:t>B.EĞİTİM ve ÖĞRETİM</a:t>
            </a:r>
          </a:p>
        </p:txBody>
      </p:sp>
    </p:spTree>
    <p:extLst>
      <p:ext uri="{BB962C8B-B14F-4D97-AF65-F5344CB8AC3E}">
        <p14:creationId xmlns:p14="http://schemas.microsoft.com/office/powerpoint/2010/main" val="101257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D4CF52-626D-16AA-5C7E-C4AEE7E44E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778AE495-03E9-1EA3-31C5-F88EBD5D939D}"/>
              </a:ext>
            </a:extLst>
          </p:cNvPr>
          <p:cNvSpPr txBox="1"/>
          <p:nvPr/>
        </p:nvSpPr>
        <p:spPr>
          <a:xfrm>
            <a:off x="512618" y="0"/>
            <a:ext cx="10113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C.ARAŞTIRMA ve GELİŞTİRME</a:t>
            </a:r>
          </a:p>
        </p:txBody>
      </p:sp>
      <p:graphicFrame>
        <p:nvGraphicFramePr>
          <p:cNvPr id="3" name="Tablo 2">
            <a:extLst>
              <a:ext uri="{FF2B5EF4-FFF2-40B4-BE49-F238E27FC236}">
                <a16:creationId xmlns:a16="http://schemas.microsoft.com/office/drawing/2014/main" id="{39CB634E-59F9-C467-98A3-AF96248CAE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754223"/>
              </p:ext>
            </p:extLst>
          </p:nvPr>
        </p:nvGraphicFramePr>
        <p:xfrm>
          <a:off x="618682" y="1497107"/>
          <a:ext cx="10954635" cy="44800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7269">
                  <a:extLst>
                    <a:ext uri="{9D8B030D-6E8A-4147-A177-3AD203B41FA5}">
                      <a16:colId xmlns:a16="http://schemas.microsoft.com/office/drawing/2014/main" val="3713033019"/>
                    </a:ext>
                  </a:extLst>
                </a:gridCol>
                <a:gridCol w="1583312">
                  <a:extLst>
                    <a:ext uri="{9D8B030D-6E8A-4147-A177-3AD203B41FA5}">
                      <a16:colId xmlns:a16="http://schemas.microsoft.com/office/drawing/2014/main" val="21585624"/>
                    </a:ext>
                  </a:extLst>
                </a:gridCol>
                <a:gridCol w="1977798">
                  <a:extLst>
                    <a:ext uri="{9D8B030D-6E8A-4147-A177-3AD203B41FA5}">
                      <a16:colId xmlns:a16="http://schemas.microsoft.com/office/drawing/2014/main" val="487863751"/>
                    </a:ext>
                  </a:extLst>
                </a:gridCol>
                <a:gridCol w="1745380">
                  <a:extLst>
                    <a:ext uri="{9D8B030D-6E8A-4147-A177-3AD203B41FA5}">
                      <a16:colId xmlns:a16="http://schemas.microsoft.com/office/drawing/2014/main" val="1834521364"/>
                    </a:ext>
                  </a:extLst>
                </a:gridCol>
                <a:gridCol w="1550241">
                  <a:extLst>
                    <a:ext uri="{9D8B030D-6E8A-4147-A177-3AD203B41FA5}">
                      <a16:colId xmlns:a16="http://schemas.microsoft.com/office/drawing/2014/main" val="4157221106"/>
                    </a:ext>
                  </a:extLst>
                </a:gridCol>
                <a:gridCol w="1810635">
                  <a:extLst>
                    <a:ext uri="{9D8B030D-6E8A-4147-A177-3AD203B41FA5}">
                      <a16:colId xmlns:a16="http://schemas.microsoft.com/office/drawing/2014/main" val="2371292656"/>
                    </a:ext>
                  </a:extLst>
                </a:gridCol>
              </a:tblGrid>
              <a:tr h="219379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İyileştirme Alanı</a:t>
                      </a:r>
                      <a:endParaRPr lang="tr-TR" sz="16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Tarih:</a:t>
                      </a:r>
                      <a:endParaRPr lang="tr-TR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0" marR="601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İyileştirme Konusu</a:t>
                      </a:r>
                      <a:endParaRPr lang="tr-TR" sz="16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0" marR="601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PUKÖ**</a:t>
                      </a:r>
                      <a:endParaRPr lang="tr-TR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0" marR="601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0" marR="60180" marT="0" marB="0"/>
                </a:tc>
                <a:extLst>
                  <a:ext uri="{0D108BD9-81ED-4DB2-BD59-A6C34878D82A}">
                    <a16:rowId xmlns:a16="http://schemas.microsoft.com/office/drawing/2014/main" val="2577910342"/>
                  </a:ext>
                </a:extLst>
              </a:tr>
              <a:tr h="55070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P: Planlama </a:t>
                      </a:r>
                      <a:endParaRPr lang="tr-TR" sz="16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(Ne Yapılacak)</a:t>
                      </a:r>
                      <a:endParaRPr lang="tr-TR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0" marR="601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U: Uygulama (Ne Yapıldı)</a:t>
                      </a:r>
                      <a:endParaRPr lang="tr-TR" sz="16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80" marR="601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K: Kontrol et</a:t>
                      </a:r>
                      <a:endParaRPr lang="tr-TR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0" marR="601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Ö: Önlem Al </a:t>
                      </a:r>
                      <a:endParaRPr lang="tr-TR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0" marR="60180" marT="0" marB="0"/>
                </a:tc>
                <a:extLst>
                  <a:ext uri="{0D108BD9-81ED-4DB2-BD59-A6C34878D82A}">
                    <a16:rowId xmlns:a16="http://schemas.microsoft.com/office/drawing/2014/main" val="1730412417"/>
                  </a:ext>
                </a:extLst>
              </a:tr>
              <a:tr h="35957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Ocak–Aralık </a:t>
                      </a:r>
                      <a:b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(Sorumlu: Fakülte Yönetimi + Araştırma Komisyonu)</a:t>
                      </a:r>
                      <a:endParaRPr lang="tr-TR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0" marR="601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Bilimsel yayın sayısının artırılması</a:t>
                      </a:r>
                      <a:endParaRPr lang="tr-TR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0" marR="60180" marT="0" marB="0"/>
                </a:tc>
                <a:tc>
                  <a:txBody>
                    <a:bodyPr/>
                    <a:lstStyle/>
                    <a:p>
                      <a:pPr indent="-635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yılı için 38 ulusal ve uluslararası yayın hedefinin belirlenmesi</a:t>
                      </a:r>
                      <a:endParaRPr lang="tr-TR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0" marR="60180" marT="0" marB="0"/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yılı içerisinde toplam 25 yayın gerçekleştirilmiştir</a:t>
                      </a:r>
                    </a:p>
                  </a:txBody>
                  <a:tcPr marL="60180" marR="60180" marT="0" marB="0"/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Hedef: 38 </a:t>
                      </a:r>
                      <a:b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Gerçekleşme: 25 </a:t>
                      </a:r>
                      <a:b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Durum: hedef altında</a:t>
                      </a:r>
                    </a:p>
                  </a:txBody>
                  <a:tcPr marL="60180" marR="60180" marT="0" marB="0"/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Yayın performans izleme sisteminin güçlendirilmesi</a:t>
                      </a:r>
                    </a:p>
                    <a:p>
                      <a:r>
                        <a:rPr lang="tr-TR" sz="16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ARGE komisyonu bilimsel bilgi desteği sağlanması</a:t>
                      </a:r>
                    </a:p>
                  </a:txBody>
                  <a:tcPr marL="60180" marR="60180" marT="0" marB="0"/>
                </a:tc>
                <a:extLst>
                  <a:ext uri="{0D108BD9-81ED-4DB2-BD59-A6C34878D82A}">
                    <a16:rowId xmlns:a16="http://schemas.microsoft.com/office/drawing/2014/main" val="12820343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309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2697B6-3283-7619-927B-415826021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874CF75C-48C9-598C-61E7-B8147F3B390B}"/>
              </a:ext>
            </a:extLst>
          </p:cNvPr>
          <p:cNvSpPr txBox="1"/>
          <p:nvPr/>
        </p:nvSpPr>
        <p:spPr>
          <a:xfrm>
            <a:off x="512618" y="0"/>
            <a:ext cx="10113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C.ARAŞTIRMA ve GELİŞTİRME</a:t>
            </a:r>
          </a:p>
        </p:txBody>
      </p:sp>
      <p:graphicFrame>
        <p:nvGraphicFramePr>
          <p:cNvPr id="3" name="Tablo 2">
            <a:extLst>
              <a:ext uri="{FF2B5EF4-FFF2-40B4-BE49-F238E27FC236}">
                <a16:creationId xmlns:a16="http://schemas.microsoft.com/office/drawing/2014/main" id="{48736F1F-098F-3847-7C3F-2F4DC89887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740158"/>
              </p:ext>
            </p:extLst>
          </p:nvPr>
        </p:nvGraphicFramePr>
        <p:xfrm>
          <a:off x="618682" y="1281597"/>
          <a:ext cx="10954635" cy="41586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7269">
                  <a:extLst>
                    <a:ext uri="{9D8B030D-6E8A-4147-A177-3AD203B41FA5}">
                      <a16:colId xmlns:a16="http://schemas.microsoft.com/office/drawing/2014/main" val="3713033019"/>
                    </a:ext>
                  </a:extLst>
                </a:gridCol>
                <a:gridCol w="1583312">
                  <a:extLst>
                    <a:ext uri="{9D8B030D-6E8A-4147-A177-3AD203B41FA5}">
                      <a16:colId xmlns:a16="http://schemas.microsoft.com/office/drawing/2014/main" val="21585624"/>
                    </a:ext>
                  </a:extLst>
                </a:gridCol>
                <a:gridCol w="2088159">
                  <a:extLst>
                    <a:ext uri="{9D8B030D-6E8A-4147-A177-3AD203B41FA5}">
                      <a16:colId xmlns:a16="http://schemas.microsoft.com/office/drawing/2014/main" val="487863751"/>
                    </a:ext>
                  </a:extLst>
                </a:gridCol>
                <a:gridCol w="1635019">
                  <a:extLst>
                    <a:ext uri="{9D8B030D-6E8A-4147-A177-3AD203B41FA5}">
                      <a16:colId xmlns:a16="http://schemas.microsoft.com/office/drawing/2014/main" val="1834521364"/>
                    </a:ext>
                  </a:extLst>
                </a:gridCol>
                <a:gridCol w="1550241">
                  <a:extLst>
                    <a:ext uri="{9D8B030D-6E8A-4147-A177-3AD203B41FA5}">
                      <a16:colId xmlns:a16="http://schemas.microsoft.com/office/drawing/2014/main" val="4157221106"/>
                    </a:ext>
                  </a:extLst>
                </a:gridCol>
                <a:gridCol w="1810635">
                  <a:extLst>
                    <a:ext uri="{9D8B030D-6E8A-4147-A177-3AD203B41FA5}">
                      <a16:colId xmlns:a16="http://schemas.microsoft.com/office/drawing/2014/main" val="2371292656"/>
                    </a:ext>
                  </a:extLst>
                </a:gridCol>
              </a:tblGrid>
              <a:tr h="199767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İyileştirme Alanı</a:t>
                      </a:r>
                      <a:endParaRPr lang="tr-TR" sz="16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Tarih:</a:t>
                      </a:r>
                      <a:endParaRPr lang="tr-TR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0" marR="601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İyileştirme Konusu</a:t>
                      </a:r>
                      <a:endParaRPr lang="tr-TR" sz="16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0" marR="601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PUKÖ**</a:t>
                      </a:r>
                      <a:endParaRPr lang="tr-TR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0" marR="601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0" marR="60180" marT="0" marB="0"/>
                </a:tc>
                <a:extLst>
                  <a:ext uri="{0D108BD9-81ED-4DB2-BD59-A6C34878D82A}">
                    <a16:rowId xmlns:a16="http://schemas.microsoft.com/office/drawing/2014/main" val="2577910342"/>
                  </a:ext>
                </a:extLst>
              </a:tr>
              <a:tr h="39906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P: Planlama </a:t>
                      </a:r>
                      <a:endParaRPr lang="tr-TR" sz="16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(Ne Yapılacak)</a:t>
                      </a:r>
                      <a:endParaRPr lang="tr-TR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0" marR="601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U: Uygulama (Ne Yapıldı)</a:t>
                      </a:r>
                      <a:endParaRPr lang="tr-TR" sz="16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80" marR="601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K: Kontrol et</a:t>
                      </a:r>
                      <a:endParaRPr lang="tr-TR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0" marR="601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Ö: Önlem Al </a:t>
                      </a:r>
                      <a:endParaRPr lang="tr-TR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0" marR="60180" marT="0" marB="0"/>
                </a:tc>
                <a:extLst>
                  <a:ext uri="{0D108BD9-81ED-4DB2-BD59-A6C34878D82A}">
                    <a16:rowId xmlns:a16="http://schemas.microsoft.com/office/drawing/2014/main" val="1730412417"/>
                  </a:ext>
                </a:extLst>
              </a:tr>
              <a:tr h="32742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Ocak–Aralık </a:t>
                      </a:r>
                      <a:b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(Sorumlu: Fakülte Yönetimi + Proje Geliştirme Komisyonu)</a:t>
                      </a:r>
                      <a:endParaRPr lang="tr-TR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0" marR="601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Ulusal ve uluslararası proje sayısının artırılması</a:t>
                      </a:r>
                      <a:endParaRPr lang="tr-TR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0" marR="60180" marT="0" marB="0"/>
                </a:tc>
                <a:tc>
                  <a:txBody>
                    <a:bodyPr/>
                    <a:lstStyle/>
                    <a:p>
                      <a:pPr indent="-635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yılı için en az 5 proje gerçekleştirilmesi planlanmış, performans hedefi 5 proje olarak izlenmiştir</a:t>
                      </a:r>
                      <a:endParaRPr lang="tr-TR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0" marR="60180" marT="0" marB="0"/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TÜBİTAK ve BAP kapsamında proje başvuruları yapılmış, bazı projeler yürütülmüştür</a:t>
                      </a:r>
                    </a:p>
                  </a:txBody>
                  <a:tcPr marL="60180" marR="60180" marT="0" marB="0"/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Hedef: 5 proje </a:t>
                      </a:r>
                      <a:b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Gerçekleşme: 3 proje </a:t>
                      </a:r>
                      <a:b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Durum: hedefin altında</a:t>
                      </a:r>
                    </a:p>
                  </a:txBody>
                  <a:tcPr marL="60180" marR="60180" marT="0" marB="0"/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TÜBİTAK ve uluslararası proje başvurularının artırılması </a:t>
                      </a:r>
                      <a:b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Proje yazma eğitimlerinin düzenlenmesi </a:t>
                      </a:r>
                      <a:b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- 2209 projeleri SBF öğrencilerine ve öğretim elemanlarına anlatılması</a:t>
                      </a:r>
                      <a:endParaRPr lang="tr-TR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0" marR="60180" marT="0" marB="0"/>
                </a:tc>
                <a:extLst>
                  <a:ext uri="{0D108BD9-81ED-4DB2-BD59-A6C34878D82A}">
                    <a16:rowId xmlns:a16="http://schemas.microsoft.com/office/drawing/2014/main" val="12820343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19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948517CB-BC4D-826E-559E-0975A8166C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863803"/>
              </p:ext>
            </p:extLst>
          </p:nvPr>
        </p:nvGraphicFramePr>
        <p:xfrm>
          <a:off x="618682" y="1289941"/>
          <a:ext cx="10954635" cy="48975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7269">
                  <a:extLst>
                    <a:ext uri="{9D8B030D-6E8A-4147-A177-3AD203B41FA5}">
                      <a16:colId xmlns:a16="http://schemas.microsoft.com/office/drawing/2014/main" val="3713033019"/>
                    </a:ext>
                  </a:extLst>
                </a:gridCol>
                <a:gridCol w="1583312">
                  <a:extLst>
                    <a:ext uri="{9D8B030D-6E8A-4147-A177-3AD203B41FA5}">
                      <a16:colId xmlns:a16="http://schemas.microsoft.com/office/drawing/2014/main" val="21585624"/>
                    </a:ext>
                  </a:extLst>
                </a:gridCol>
                <a:gridCol w="2112732">
                  <a:extLst>
                    <a:ext uri="{9D8B030D-6E8A-4147-A177-3AD203B41FA5}">
                      <a16:colId xmlns:a16="http://schemas.microsoft.com/office/drawing/2014/main" val="487863751"/>
                    </a:ext>
                  </a:extLst>
                </a:gridCol>
                <a:gridCol w="1563757">
                  <a:extLst>
                    <a:ext uri="{9D8B030D-6E8A-4147-A177-3AD203B41FA5}">
                      <a16:colId xmlns:a16="http://schemas.microsoft.com/office/drawing/2014/main" val="1834521364"/>
                    </a:ext>
                  </a:extLst>
                </a:gridCol>
                <a:gridCol w="1720526">
                  <a:extLst>
                    <a:ext uri="{9D8B030D-6E8A-4147-A177-3AD203B41FA5}">
                      <a16:colId xmlns:a16="http://schemas.microsoft.com/office/drawing/2014/main" val="4157221106"/>
                    </a:ext>
                  </a:extLst>
                </a:gridCol>
                <a:gridCol w="1687039">
                  <a:extLst>
                    <a:ext uri="{9D8B030D-6E8A-4147-A177-3AD203B41FA5}">
                      <a16:colId xmlns:a16="http://schemas.microsoft.com/office/drawing/2014/main" val="2371292656"/>
                    </a:ext>
                  </a:extLst>
                </a:gridCol>
              </a:tblGrid>
              <a:tr h="244850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İyileştirme Alanı</a:t>
                      </a:r>
                      <a:endParaRPr lang="tr-TR" sz="16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Tarih</a:t>
                      </a:r>
                      <a:endParaRPr lang="tr-TR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0" marR="601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İyileştirme Konusu</a:t>
                      </a:r>
                      <a:endParaRPr lang="tr-TR" sz="16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0" marR="601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PUKÖ**</a:t>
                      </a:r>
                      <a:endParaRPr lang="tr-TR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0" marR="601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0" marR="60180" marT="0" marB="0"/>
                </a:tc>
                <a:extLst>
                  <a:ext uri="{0D108BD9-81ED-4DB2-BD59-A6C34878D82A}">
                    <a16:rowId xmlns:a16="http://schemas.microsoft.com/office/drawing/2014/main" val="2577910342"/>
                  </a:ext>
                </a:extLst>
              </a:tr>
              <a:tr h="48912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P: Planlama </a:t>
                      </a:r>
                      <a:endParaRPr lang="tr-TR" sz="16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(Ne Yapılacak)</a:t>
                      </a:r>
                      <a:endParaRPr lang="tr-TR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0" marR="601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U: Uygulama (Ne Yapıldı)</a:t>
                      </a:r>
                      <a:endParaRPr lang="tr-TR" sz="16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80" marR="601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K: Kontrol et</a:t>
                      </a:r>
                      <a:endParaRPr lang="tr-TR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0" marR="601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Ö: Önlem Al </a:t>
                      </a:r>
                      <a:endParaRPr lang="tr-TR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0" marR="60180" marT="0" marB="0"/>
                </a:tc>
                <a:extLst>
                  <a:ext uri="{0D108BD9-81ED-4DB2-BD59-A6C34878D82A}">
                    <a16:rowId xmlns:a16="http://schemas.microsoft.com/office/drawing/2014/main" val="1730412417"/>
                  </a:ext>
                </a:extLst>
              </a:tr>
              <a:tr h="40132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600" b="0" i="0" kern="100" dirty="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b="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Ocak–Haziran</a:t>
                      </a:r>
                      <a:endParaRPr lang="tr-TR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0" marR="601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b="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Planlanan toplumsal katkı projeleri</a:t>
                      </a:r>
                      <a:endParaRPr lang="tr-TR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0" marR="60180" marT="0" marB="0"/>
                </a:tc>
                <a:tc>
                  <a:txBody>
                    <a:bodyPr/>
                    <a:lstStyle/>
                    <a:p>
                      <a:pPr indent="-635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Toplumsal katkı projelerinin gerçekleştirilmesi</a:t>
                      </a:r>
                    </a:p>
                    <a:p>
                      <a:pPr indent="-635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0" marR="60180" marT="0" marB="0"/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yılında 14 toplumsal katkı faaliyeti gerçekleştirildi</a:t>
                      </a:r>
                    </a:p>
                    <a:p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Faaliyetler ağırlıklı olarak eğitim ve sosyal sorumluluk kapsamındadır. </a:t>
                      </a:r>
                    </a:p>
                  </a:txBody>
                  <a:tcPr marL="60180" marR="60180" marT="0" marB="0"/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yılında 14 toplumsal katkı faaliyeti gerçekleştirilmiştir</a:t>
                      </a:r>
                    </a:p>
                  </a:txBody>
                  <a:tcPr marL="60180" marR="60180" marT="0" marB="0"/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Yıllık Toplumsal Katkı Planı oluşturulması (takvim + hedef kitle + paydaş + kaynak)</a:t>
                      </a:r>
                    </a:p>
                    <a:p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Etki değerlendirme mekanizmasının oluşturulması</a:t>
                      </a:r>
                    </a:p>
                  </a:txBody>
                  <a:tcPr marL="60180" marR="60180" marT="0" marB="0"/>
                </a:tc>
                <a:extLst>
                  <a:ext uri="{0D108BD9-81ED-4DB2-BD59-A6C34878D82A}">
                    <a16:rowId xmlns:a16="http://schemas.microsoft.com/office/drawing/2014/main" val="1282034372"/>
                  </a:ext>
                </a:extLst>
              </a:tr>
            </a:tbl>
          </a:graphicData>
        </a:graphic>
      </p:graphicFrame>
      <p:sp>
        <p:nvSpPr>
          <p:cNvPr id="3" name="Metin kutusu 2">
            <a:extLst>
              <a:ext uri="{FF2B5EF4-FFF2-40B4-BE49-F238E27FC236}">
                <a16:creationId xmlns:a16="http://schemas.microsoft.com/office/drawing/2014/main" id="{B515F4B8-C73F-3F01-B50F-A73F18FE40FD}"/>
              </a:ext>
            </a:extLst>
          </p:cNvPr>
          <p:cNvSpPr txBox="1"/>
          <p:nvPr/>
        </p:nvSpPr>
        <p:spPr>
          <a:xfrm>
            <a:off x="-152950" y="0"/>
            <a:ext cx="118317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800" b="1" dirty="0">
                <a:solidFill>
                  <a:schemeClr val="bg1"/>
                </a:solidFill>
              </a:rPr>
              <a:t>D.TOPLUMSAL KATKI</a:t>
            </a:r>
          </a:p>
        </p:txBody>
      </p:sp>
    </p:spTree>
    <p:extLst>
      <p:ext uri="{BB962C8B-B14F-4D97-AF65-F5344CB8AC3E}">
        <p14:creationId xmlns:p14="http://schemas.microsoft.com/office/powerpoint/2010/main" val="119565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18D24E-FECF-2FCF-3DCF-005274CD52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A4C3B882-F52B-42DB-7834-8158344A0189}"/>
              </a:ext>
            </a:extLst>
          </p:cNvPr>
          <p:cNvSpPr txBox="1"/>
          <p:nvPr/>
        </p:nvSpPr>
        <p:spPr>
          <a:xfrm>
            <a:off x="0" y="0"/>
            <a:ext cx="118317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4.SONUÇ VE DEĞERLENDİRME</a:t>
            </a:r>
          </a:p>
        </p:txBody>
      </p:sp>
      <p:graphicFrame>
        <p:nvGraphicFramePr>
          <p:cNvPr id="8" name="Tablo 7">
            <a:extLst>
              <a:ext uri="{FF2B5EF4-FFF2-40B4-BE49-F238E27FC236}">
                <a16:creationId xmlns:a16="http://schemas.microsoft.com/office/drawing/2014/main" id="{7B8AB1A6-1ACF-92E2-CC3F-C7489F74EC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943021"/>
              </p:ext>
            </p:extLst>
          </p:nvPr>
        </p:nvGraphicFramePr>
        <p:xfrm>
          <a:off x="418648" y="560277"/>
          <a:ext cx="11354703" cy="59775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99722">
                  <a:extLst>
                    <a:ext uri="{9D8B030D-6E8A-4147-A177-3AD203B41FA5}">
                      <a16:colId xmlns:a16="http://schemas.microsoft.com/office/drawing/2014/main" val="1905999765"/>
                    </a:ext>
                  </a:extLst>
                </a:gridCol>
                <a:gridCol w="848139">
                  <a:extLst>
                    <a:ext uri="{9D8B030D-6E8A-4147-A177-3AD203B41FA5}">
                      <a16:colId xmlns:a16="http://schemas.microsoft.com/office/drawing/2014/main" val="3098843585"/>
                    </a:ext>
                  </a:extLst>
                </a:gridCol>
                <a:gridCol w="1073426">
                  <a:extLst>
                    <a:ext uri="{9D8B030D-6E8A-4147-A177-3AD203B41FA5}">
                      <a16:colId xmlns:a16="http://schemas.microsoft.com/office/drawing/2014/main" val="154852674"/>
                    </a:ext>
                  </a:extLst>
                </a:gridCol>
                <a:gridCol w="1027454">
                  <a:extLst>
                    <a:ext uri="{9D8B030D-6E8A-4147-A177-3AD203B41FA5}">
                      <a16:colId xmlns:a16="http://schemas.microsoft.com/office/drawing/2014/main" val="1169776137"/>
                    </a:ext>
                  </a:extLst>
                </a:gridCol>
                <a:gridCol w="1030946">
                  <a:extLst>
                    <a:ext uri="{9D8B030D-6E8A-4147-A177-3AD203B41FA5}">
                      <a16:colId xmlns:a16="http://schemas.microsoft.com/office/drawing/2014/main" val="1497279567"/>
                    </a:ext>
                  </a:extLst>
                </a:gridCol>
                <a:gridCol w="1075469">
                  <a:extLst>
                    <a:ext uri="{9D8B030D-6E8A-4147-A177-3AD203B41FA5}">
                      <a16:colId xmlns:a16="http://schemas.microsoft.com/office/drawing/2014/main" val="616927612"/>
                    </a:ext>
                  </a:extLst>
                </a:gridCol>
                <a:gridCol w="1899547">
                  <a:extLst>
                    <a:ext uri="{9D8B030D-6E8A-4147-A177-3AD203B41FA5}">
                      <a16:colId xmlns:a16="http://schemas.microsoft.com/office/drawing/2014/main" val="668385144"/>
                    </a:ext>
                  </a:extLst>
                </a:gridCol>
              </a:tblGrid>
              <a:tr h="270289">
                <a:tc>
                  <a:txBody>
                    <a:bodyPr/>
                    <a:lstStyle/>
                    <a:p>
                      <a:endParaRPr lang="tr-TR" sz="1600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600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45720" marR="45720">
                    <a:solidFill>
                      <a:srgbClr val="0070C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tr-T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w Cen MT Condensed" panose="020B0606020104020203" pitchFamily="34" charset="0"/>
                        </a:rPr>
                        <a:t>2025</a:t>
                      </a:r>
                    </a:p>
                  </a:txBody>
                  <a:tcPr marL="45720" marR="4572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tr-TR" sz="1100" b="1" i="0" u="none" strike="noStrike" dirty="0">
                        <a:solidFill>
                          <a:srgbClr val="FFFFFF"/>
                        </a:solidFill>
                        <a:effectLst/>
                        <a:latin typeface="Tw Cen MT Condensed" panose="020B06060201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tr-TR" sz="1100" b="1" i="0" u="none" strike="noStrike" dirty="0">
                        <a:solidFill>
                          <a:srgbClr val="FFFFFF"/>
                        </a:solidFill>
                        <a:effectLst/>
                        <a:latin typeface="Tw Cen MT Condensed" panose="020B06060201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tr-TR" sz="1100" b="1" i="0" u="none" strike="noStrike" dirty="0">
                        <a:solidFill>
                          <a:srgbClr val="FFFFFF"/>
                        </a:solidFill>
                        <a:effectLst/>
                        <a:latin typeface="Tw Cen MT Condensed" panose="020B06060201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7638504"/>
                  </a:ext>
                </a:extLst>
              </a:tr>
              <a:tr h="704526">
                <a:tc>
                  <a:txBody>
                    <a:bodyPr/>
                    <a:lstStyle/>
                    <a:p>
                      <a:r>
                        <a:rPr lang="tr-TR" sz="160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Hedef Göstergesi</a:t>
                      </a:r>
                    </a:p>
                  </a:txBody>
                  <a:tcPr marL="45720" marR="4572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Ölçü Birimi</a:t>
                      </a:r>
                    </a:p>
                  </a:txBody>
                  <a:tcPr marL="45720" marR="4572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Gerçekleşme Değeri</a:t>
                      </a:r>
                    </a:p>
                  </a:txBody>
                  <a:tcPr marL="45720" marR="4572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tr-T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w Cen MT Condensed" panose="020B0606020104020203" pitchFamily="34" charset="0"/>
                        </a:rPr>
                        <a:t>Hedef </a:t>
                      </a:r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​</a:t>
                      </a:r>
                      <a:endParaRPr lang="tr-TR" sz="1600" b="1" i="0" u="none" strike="noStrike" dirty="0">
                        <a:solidFill>
                          <a:srgbClr val="FFFFFF"/>
                        </a:solidFill>
                        <a:effectLst/>
                        <a:latin typeface="Tw Cen MT Condensed" panose="020B0606020104020203" pitchFamily="34" charset="0"/>
                      </a:endParaRPr>
                    </a:p>
                  </a:txBody>
                  <a:tcPr marL="45720" marR="4572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tr-T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w Cen MT Condensed" panose="020B0606020104020203" pitchFamily="34" charset="0"/>
                        </a:rPr>
                        <a:t>Gerçekleşme Değeri</a:t>
                      </a:r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​</a:t>
                      </a:r>
                      <a:endParaRPr lang="tr-TR" sz="1600" b="1" i="0" u="none" strike="noStrike" dirty="0">
                        <a:solidFill>
                          <a:srgbClr val="FFFFFF"/>
                        </a:solidFill>
                        <a:effectLst/>
                        <a:latin typeface="Tw Cen MT Condensed" panose="020B0606020104020203" pitchFamily="34" charset="0"/>
                      </a:endParaRPr>
                    </a:p>
                  </a:txBody>
                  <a:tcPr marL="45720" marR="4572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tr-T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w Cen MT Condensed" panose="020B0606020104020203" pitchFamily="34" charset="0"/>
                        </a:rPr>
                        <a:t>Gerçekleşme Yüzdesi (%)</a:t>
                      </a:r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​</a:t>
                      </a:r>
                      <a:endParaRPr lang="tr-TR" sz="1600" b="1" i="0" u="none" strike="noStrike" dirty="0">
                        <a:solidFill>
                          <a:srgbClr val="FFFFFF"/>
                        </a:solidFill>
                        <a:effectLst/>
                        <a:latin typeface="Tw Cen MT Condensed" panose="020B0606020104020203" pitchFamily="34" charset="0"/>
                      </a:endParaRPr>
                    </a:p>
                  </a:txBody>
                  <a:tcPr marL="45720" marR="4572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tr-T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w Cen MT Condensed" panose="020B0606020104020203" pitchFamily="34" charset="0"/>
                        </a:rPr>
                        <a:t>Gerekçe </a:t>
                      </a:r>
                    </a:p>
                  </a:txBody>
                  <a:tcPr marL="45720" marR="4572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803280"/>
                  </a:ext>
                </a:extLst>
              </a:tr>
              <a:tr h="294806">
                <a:tc>
                  <a:txBody>
                    <a:bodyPr/>
                    <a:lstStyle/>
                    <a:p>
                      <a:r>
                        <a:rPr lang="tr-T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Ulusal ve </a:t>
                      </a:r>
                      <a:r>
                        <a:rPr lang="tr-TR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Uluslararası </a:t>
                      </a:r>
                      <a:r>
                        <a:rPr lang="tr-T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Yayın Sayını Artırmak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Adet 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45720" marR="4572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Akademik </a:t>
                      </a:r>
                      <a:r>
                        <a:rPr lang="tr-TR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persnelin</a:t>
                      </a:r>
                      <a:r>
                        <a:rPr lang="tr-TR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iş </a:t>
                      </a:r>
                      <a:r>
                        <a:rPr lang="tr-T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yükünün artması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940219422"/>
                  </a:ext>
                </a:extLst>
              </a:tr>
              <a:tr h="501170">
                <a:tc>
                  <a:txBody>
                    <a:bodyPr/>
                    <a:lstStyle/>
                    <a:p>
                      <a:r>
                        <a:rPr lang="tr-T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Akademik Personelin Kongre, Sempozyum, Konferans Katılımının Desteklenmesi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Adet 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45720" marR="4572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Bütçe kısıtlılığı, görev ve ders yükü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24799334"/>
                  </a:ext>
                </a:extLst>
              </a:tr>
              <a:tr h="294806">
                <a:tc>
                  <a:txBody>
                    <a:bodyPr/>
                    <a:lstStyle/>
                    <a:p>
                      <a:r>
                        <a:rPr lang="tr-T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Personellerin Kişi Başı Hizmet içi Eğitim Saatini Artırmak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Saat 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720" marR="4572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445336721"/>
                  </a:ext>
                </a:extLst>
              </a:tr>
              <a:tr h="294806">
                <a:tc>
                  <a:txBody>
                    <a:bodyPr/>
                    <a:lstStyle/>
                    <a:p>
                      <a:r>
                        <a:rPr lang="tr-T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Fakültemizde sürekli iyileştirme çalışmalarını sürdürmek ve akademik kadroyu güçlendirmek.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Adet 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Öğr. Üyesi</a:t>
                      </a:r>
                    </a:p>
                    <a:p>
                      <a:r>
                        <a:rPr lang="tr-T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Arş. Gör.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sv-SE" sz="1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Öğr</a:t>
                      </a:r>
                      <a:r>
                        <a:rPr lang="sv-SE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sv-SE" sz="1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Üyesi</a:t>
                      </a:r>
                      <a:endParaRPr lang="sv-SE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sv-SE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Arş. Gör.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Öğr. </a:t>
                      </a:r>
                      <a:r>
                        <a:rPr lang="sv-SE" sz="1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Üyesi</a:t>
                      </a:r>
                      <a:endParaRPr lang="sv-SE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sv-SE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Arş. Gör.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45720" marR="4572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Hemşirelik ve ebelik bölümlerinin Besni Şubelerinin açılması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451499298"/>
                  </a:ext>
                </a:extLst>
              </a:tr>
              <a:tr h="501170">
                <a:tc>
                  <a:txBody>
                    <a:bodyPr/>
                    <a:lstStyle/>
                    <a:p>
                      <a:r>
                        <a:rPr lang="tr-T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Fakültemiz bünyemizde bulunan bölümlerin tercih edile bilir sıralamasını artırmak.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Sıralama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Devam ediyor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Hemşirelik Bölümü: İlk 35.000</a:t>
                      </a:r>
                    </a:p>
                    <a:p>
                      <a:r>
                        <a:rPr lang="tr-T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Ebelik: İlk 115.000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Hemşirelik Bölümü: 51.878</a:t>
                      </a:r>
                    </a:p>
                    <a:p>
                      <a:r>
                        <a:rPr lang="tr-T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Ebelik:  105.082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45720" marR="4572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Fakülte ve bölümlere yönelik tanıtım faaliyetlerinin planlanan düzeyde gerçekleştirilememesi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291107405"/>
                  </a:ext>
                </a:extLst>
              </a:tr>
              <a:tr h="501170">
                <a:tc>
                  <a:txBody>
                    <a:bodyPr/>
                    <a:lstStyle/>
                    <a:p>
                      <a:r>
                        <a:rPr lang="tr-T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Öğrencilerimizin gelişimlerine yönelik teknik gezi, </a:t>
                      </a:r>
                      <a:r>
                        <a:rPr lang="tr-TR" sz="1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sosyo</a:t>
                      </a:r>
                      <a:r>
                        <a:rPr lang="tr-T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-kültürel etkinlikler düzenlemek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tr-TR"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Adet 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5720" marR="4572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Akademik takvim yoğunluğu ve katılım talebinin düşük olması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41672426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839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604C5E-0B5A-8F34-4740-8D42E9C2F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12FD252B-0AE9-AA3B-53F2-61EF2AB034D4}"/>
              </a:ext>
            </a:extLst>
          </p:cNvPr>
          <p:cNvSpPr txBox="1"/>
          <p:nvPr/>
        </p:nvSpPr>
        <p:spPr>
          <a:xfrm>
            <a:off x="0" y="0"/>
            <a:ext cx="118317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4.SONUÇ VE DEĞERLENDİRME</a:t>
            </a:r>
          </a:p>
        </p:txBody>
      </p:sp>
      <p:graphicFrame>
        <p:nvGraphicFramePr>
          <p:cNvPr id="8" name="Tablo 7">
            <a:extLst>
              <a:ext uri="{FF2B5EF4-FFF2-40B4-BE49-F238E27FC236}">
                <a16:creationId xmlns:a16="http://schemas.microsoft.com/office/drawing/2014/main" id="{F5B9A10B-CD0C-0598-D41A-A1F4EE9FA3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003682"/>
              </p:ext>
            </p:extLst>
          </p:nvPr>
        </p:nvGraphicFramePr>
        <p:xfrm>
          <a:off x="466166" y="574620"/>
          <a:ext cx="11483787" cy="60624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37928">
                  <a:extLst>
                    <a:ext uri="{9D8B030D-6E8A-4147-A177-3AD203B41FA5}">
                      <a16:colId xmlns:a16="http://schemas.microsoft.com/office/drawing/2014/main" val="1905999765"/>
                    </a:ext>
                  </a:extLst>
                </a:gridCol>
                <a:gridCol w="689501">
                  <a:extLst>
                    <a:ext uri="{9D8B030D-6E8A-4147-A177-3AD203B41FA5}">
                      <a16:colId xmlns:a16="http://schemas.microsoft.com/office/drawing/2014/main" val="3098843585"/>
                    </a:ext>
                  </a:extLst>
                </a:gridCol>
                <a:gridCol w="1231453">
                  <a:extLst>
                    <a:ext uri="{9D8B030D-6E8A-4147-A177-3AD203B41FA5}">
                      <a16:colId xmlns:a16="http://schemas.microsoft.com/office/drawing/2014/main" val="154852674"/>
                    </a:ext>
                  </a:extLst>
                </a:gridCol>
                <a:gridCol w="673402">
                  <a:extLst>
                    <a:ext uri="{9D8B030D-6E8A-4147-A177-3AD203B41FA5}">
                      <a16:colId xmlns:a16="http://schemas.microsoft.com/office/drawing/2014/main" val="1169776137"/>
                    </a:ext>
                  </a:extLst>
                </a:gridCol>
                <a:gridCol w="1042666">
                  <a:extLst>
                    <a:ext uri="{9D8B030D-6E8A-4147-A177-3AD203B41FA5}">
                      <a16:colId xmlns:a16="http://schemas.microsoft.com/office/drawing/2014/main" val="1497279567"/>
                    </a:ext>
                  </a:extLst>
                </a:gridCol>
                <a:gridCol w="1087695">
                  <a:extLst>
                    <a:ext uri="{9D8B030D-6E8A-4147-A177-3AD203B41FA5}">
                      <a16:colId xmlns:a16="http://schemas.microsoft.com/office/drawing/2014/main" val="616927612"/>
                    </a:ext>
                  </a:extLst>
                </a:gridCol>
                <a:gridCol w="1921142">
                  <a:extLst>
                    <a:ext uri="{9D8B030D-6E8A-4147-A177-3AD203B41FA5}">
                      <a16:colId xmlns:a16="http://schemas.microsoft.com/office/drawing/2014/main" val="668385144"/>
                    </a:ext>
                  </a:extLst>
                </a:gridCol>
              </a:tblGrid>
              <a:tr h="321623">
                <a:tc>
                  <a:txBody>
                    <a:bodyPr/>
                    <a:lstStyle/>
                    <a:p>
                      <a:endParaRPr lang="tr-TR" sz="1600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600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45720" marR="45720">
                    <a:solidFill>
                      <a:srgbClr val="0070C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tr-T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w Cen MT Condensed" panose="020B0606020104020203" pitchFamily="34" charset="0"/>
                        </a:rPr>
                        <a:t>2025</a:t>
                      </a:r>
                    </a:p>
                  </a:txBody>
                  <a:tcPr marL="45720" marR="4572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tr-TR" sz="1100" b="1" i="0" u="none" strike="noStrike" dirty="0">
                        <a:solidFill>
                          <a:srgbClr val="FFFFFF"/>
                        </a:solidFill>
                        <a:effectLst/>
                        <a:latin typeface="Tw Cen MT Condensed" panose="020B06060201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tr-TR" sz="1100" b="1" i="0" u="none" strike="noStrike" dirty="0">
                        <a:solidFill>
                          <a:srgbClr val="FFFFFF"/>
                        </a:solidFill>
                        <a:effectLst/>
                        <a:latin typeface="Tw Cen MT Condensed" panose="020B06060201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tr-TR" sz="1100" b="1" i="0" u="none" strike="noStrike" dirty="0">
                        <a:solidFill>
                          <a:srgbClr val="FFFFFF"/>
                        </a:solidFill>
                        <a:effectLst/>
                        <a:latin typeface="Tw Cen MT Condensed" panose="020B06060201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7638504"/>
                  </a:ext>
                </a:extLst>
              </a:tr>
              <a:tr h="789439">
                <a:tc>
                  <a:txBody>
                    <a:bodyPr/>
                    <a:lstStyle/>
                    <a:p>
                      <a:r>
                        <a:rPr lang="tr-TR" sz="160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Hedef Göstergesi</a:t>
                      </a:r>
                    </a:p>
                  </a:txBody>
                  <a:tcPr marL="45720" marR="4572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Ölçü Birimi</a:t>
                      </a:r>
                    </a:p>
                  </a:txBody>
                  <a:tcPr marL="45720" marR="4572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Gerçekleşme Değeri</a:t>
                      </a:r>
                    </a:p>
                  </a:txBody>
                  <a:tcPr marL="45720" marR="4572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tr-T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w Cen MT Condensed" panose="020B0606020104020203" pitchFamily="34" charset="0"/>
                        </a:rPr>
                        <a:t>Hedef </a:t>
                      </a:r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​</a:t>
                      </a:r>
                      <a:endParaRPr lang="tr-TR" sz="1600" b="1" i="0" u="none" strike="noStrike" dirty="0">
                        <a:solidFill>
                          <a:srgbClr val="FFFFFF"/>
                        </a:solidFill>
                        <a:effectLst/>
                        <a:latin typeface="Tw Cen MT Condensed" panose="020B0606020104020203" pitchFamily="34" charset="0"/>
                      </a:endParaRPr>
                    </a:p>
                  </a:txBody>
                  <a:tcPr marL="45720" marR="4572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tr-T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w Cen MT Condensed" panose="020B0606020104020203" pitchFamily="34" charset="0"/>
                        </a:rPr>
                        <a:t>Gerçekleşme Değeri</a:t>
                      </a:r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​</a:t>
                      </a:r>
                      <a:endParaRPr lang="tr-TR" sz="1600" b="1" i="0" u="none" strike="noStrike" dirty="0">
                        <a:solidFill>
                          <a:srgbClr val="FFFFFF"/>
                        </a:solidFill>
                        <a:effectLst/>
                        <a:latin typeface="Tw Cen MT Condensed" panose="020B0606020104020203" pitchFamily="34" charset="0"/>
                      </a:endParaRPr>
                    </a:p>
                  </a:txBody>
                  <a:tcPr marL="45720" marR="4572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tr-T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w Cen MT Condensed" panose="020B0606020104020203" pitchFamily="34" charset="0"/>
                        </a:rPr>
                        <a:t>Gerçekleşme Yüzdesi (%)</a:t>
                      </a:r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​</a:t>
                      </a:r>
                      <a:endParaRPr lang="tr-TR" sz="1600" b="1" i="0" u="none" strike="noStrike" dirty="0">
                        <a:solidFill>
                          <a:srgbClr val="FFFFFF"/>
                        </a:solidFill>
                        <a:effectLst/>
                        <a:latin typeface="Tw Cen MT Condensed" panose="020B0606020104020203" pitchFamily="34" charset="0"/>
                      </a:endParaRPr>
                    </a:p>
                  </a:txBody>
                  <a:tcPr marL="45720" marR="4572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tr-T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w Cen MT Condensed" panose="020B0606020104020203" pitchFamily="34" charset="0"/>
                        </a:rPr>
                        <a:t>Gerekçe </a:t>
                      </a:r>
                    </a:p>
                  </a:txBody>
                  <a:tcPr marL="45720" marR="4572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803280"/>
                  </a:ext>
                </a:extLst>
              </a:tr>
              <a:tr h="1023347">
                <a:tc>
                  <a:txBody>
                    <a:bodyPr/>
                    <a:lstStyle/>
                    <a:p>
                      <a:r>
                        <a:rPr lang="tr-T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Akreditasyona yönelik çalışmalar yapmak.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Süreç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Devam ediyor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 az 1 bölüm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Başvuru yapıldı, izlem sürecinde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45720" marR="4572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Sürecin uzun ve aşamalı olması, veri toplama süreci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275536344"/>
                  </a:ext>
                </a:extLst>
              </a:tr>
              <a:tr h="1491162">
                <a:tc>
                  <a:txBody>
                    <a:bodyPr/>
                    <a:lstStyle/>
                    <a:p>
                      <a:r>
                        <a:rPr lang="tr-T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Yeni açılan lisansüstü </a:t>
                      </a:r>
                      <a:r>
                        <a:rPr lang="tr-TR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programlarına </a:t>
                      </a:r>
                      <a:r>
                        <a:rPr lang="tr-T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öğrenci alımını sağlamak.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Adet 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Devam ediyor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Devam ediyor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5720" marR="4572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Güz döneminde Rektörlük kararı </a:t>
                      </a:r>
                      <a:r>
                        <a:rPr lang="tr-TR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doğrultusunda </a:t>
                      </a:r>
                      <a:r>
                        <a:rPr lang="tr-T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güz dönemine ertelenmesi nedeniyle öğrenci alımı sağlanacaktır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441389088"/>
                  </a:ext>
                </a:extLst>
              </a:tr>
              <a:tr h="398666">
                <a:tc>
                  <a:txBody>
                    <a:bodyPr/>
                    <a:lstStyle/>
                    <a:p>
                      <a:r>
                        <a:rPr lang="tr-T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Öğrencilerin normalleşme süreciyle birlikte verilen dersler dışında farklı uyum programları düzenlemek.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Adet 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720" marR="4572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813396638"/>
                  </a:ext>
                </a:extLst>
              </a:tr>
              <a:tr h="321623">
                <a:tc>
                  <a:txBody>
                    <a:bodyPr/>
                    <a:lstStyle/>
                    <a:p>
                      <a:r>
                        <a:rPr lang="tr-T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ADYÜ merkez SBF’ye simülasyon laboratuvarı kurmak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tr-TR"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Adet </a:t>
                      </a:r>
                      <a:endParaRPr lang="tr-TR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720" marR="4572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863121557"/>
                  </a:ext>
                </a:extLst>
              </a:tr>
              <a:tr h="321623">
                <a:tc>
                  <a:txBody>
                    <a:bodyPr/>
                    <a:lstStyle/>
                    <a:p>
                      <a:r>
                        <a:rPr lang="tr-T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ADYÜ Besni SBF şubesine beceri laboratuvarı kurmak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tr-TR"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Adet </a:t>
                      </a:r>
                      <a:endParaRPr lang="tr-TR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720" marR="4572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833720482"/>
                  </a:ext>
                </a:extLst>
              </a:tr>
              <a:tr h="1023347">
                <a:tc>
                  <a:txBody>
                    <a:bodyPr/>
                    <a:lstStyle/>
                    <a:p>
                      <a:r>
                        <a:rPr lang="nn-NO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Ulusal ve Uluslararası projeler yapmak.</a:t>
                      </a:r>
                      <a:endParaRPr lang="tr-TR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Adet 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45720" marR="4572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Yoğun akademik iş yükü,</a:t>
                      </a:r>
                    </a:p>
                    <a:p>
                      <a:r>
                        <a:rPr lang="tr-T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Öğrenci projeleri dahil edilmemiştir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933112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91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B8B2ED-E3A8-B431-EDBA-38D1383F5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>
            <a:extLst>
              <a:ext uri="{FF2B5EF4-FFF2-40B4-BE49-F238E27FC236}">
                <a16:creationId xmlns:a16="http://schemas.microsoft.com/office/drawing/2014/main" id="{CFE3AE21-1B59-87F8-AEA2-3F84813085E2}"/>
              </a:ext>
            </a:extLst>
          </p:cNvPr>
          <p:cNvSpPr txBox="1"/>
          <p:nvPr/>
        </p:nvSpPr>
        <p:spPr>
          <a:xfrm>
            <a:off x="3891396" y="0"/>
            <a:ext cx="4059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SUNUM AKIŞI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C06830B7-C2B6-CDA0-823B-6CB07C4C1903}"/>
              </a:ext>
            </a:extLst>
          </p:cNvPr>
          <p:cNvSpPr txBox="1"/>
          <p:nvPr/>
        </p:nvSpPr>
        <p:spPr>
          <a:xfrm>
            <a:off x="1343891" y="1440873"/>
            <a:ext cx="98505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442F8320-362C-F818-8535-A5037BDB2A7C}"/>
              </a:ext>
            </a:extLst>
          </p:cNvPr>
          <p:cNvSpPr/>
          <p:nvPr/>
        </p:nvSpPr>
        <p:spPr>
          <a:xfrm>
            <a:off x="2438401" y="1634837"/>
            <a:ext cx="7356764" cy="7293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tr-TR" sz="2000" b="1" dirty="0"/>
              <a:t>ÖZET </a:t>
            </a:r>
          </a:p>
          <a:p>
            <a:pPr algn="ctr"/>
            <a:r>
              <a:rPr lang="tr-TR" b="1" dirty="0"/>
              <a:t>Birim faaliyet sunumunun amacı ve kapsamı 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F11883C9-A534-09E2-892E-C568E447033E}"/>
              </a:ext>
            </a:extLst>
          </p:cNvPr>
          <p:cNvSpPr/>
          <p:nvPr/>
        </p:nvSpPr>
        <p:spPr>
          <a:xfrm>
            <a:off x="2438400" y="2558166"/>
            <a:ext cx="7356764" cy="72936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2.BİRİM HAKKINDA BİLGİLER</a:t>
            </a:r>
          </a:p>
          <a:p>
            <a:pPr algn="ctr"/>
            <a:r>
              <a:rPr lang="tr-TR" sz="1600" b="1" dirty="0"/>
              <a:t>Organizasyon yapısı, insan kaynağı (Personel-Öğrenci), birim-program sayısı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5B668A92-6701-C09B-429D-539DE370341B}"/>
              </a:ext>
            </a:extLst>
          </p:cNvPr>
          <p:cNvSpPr/>
          <p:nvPr/>
        </p:nvSpPr>
        <p:spPr>
          <a:xfrm>
            <a:off x="2438400" y="3481496"/>
            <a:ext cx="7467600" cy="17416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r-TR" sz="2000" b="1" dirty="0"/>
              <a:t>3. ANA DEĞERLENDİRME ALANLARI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CC0389D2-C110-8595-9DB9-80D8D8CAC410}"/>
              </a:ext>
            </a:extLst>
          </p:cNvPr>
          <p:cNvSpPr txBox="1"/>
          <p:nvPr/>
        </p:nvSpPr>
        <p:spPr>
          <a:xfrm>
            <a:off x="3215987" y="4046198"/>
            <a:ext cx="1350818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A. Liderlik, Yönetişim ve Kalite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398F882A-3E30-41E6-ECCE-EB5011481C09}"/>
              </a:ext>
            </a:extLst>
          </p:cNvPr>
          <p:cNvSpPr txBox="1"/>
          <p:nvPr/>
        </p:nvSpPr>
        <p:spPr>
          <a:xfrm>
            <a:off x="4668983" y="4047155"/>
            <a:ext cx="1350818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B. Eğitim ve Öğretim</a:t>
            </a:r>
          </a:p>
          <a:p>
            <a:pPr algn="ctr"/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E305660C-8D85-7800-CDED-49DFD958867C}"/>
              </a:ext>
            </a:extLst>
          </p:cNvPr>
          <p:cNvSpPr txBox="1"/>
          <p:nvPr/>
        </p:nvSpPr>
        <p:spPr>
          <a:xfrm>
            <a:off x="6172200" y="4046198"/>
            <a:ext cx="1350818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tr-TR" b="1" dirty="0" err="1" smtClean="0">
                <a:solidFill>
                  <a:schemeClr val="bg1"/>
                </a:solidFill>
              </a:rPr>
              <a:t>C.Araştırma</a:t>
            </a:r>
            <a:r>
              <a:rPr lang="tr-TR" b="1" dirty="0" smtClean="0">
                <a:solidFill>
                  <a:schemeClr val="bg1"/>
                </a:solidFill>
              </a:rPr>
              <a:t> </a:t>
            </a:r>
            <a:r>
              <a:rPr lang="tr-TR" b="1" dirty="0">
                <a:solidFill>
                  <a:schemeClr val="bg1"/>
                </a:solidFill>
              </a:rPr>
              <a:t>ve Geliştirme 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BD451329-F552-47E8-95A8-9F344D10520B}"/>
              </a:ext>
            </a:extLst>
          </p:cNvPr>
          <p:cNvSpPr txBox="1"/>
          <p:nvPr/>
        </p:nvSpPr>
        <p:spPr>
          <a:xfrm>
            <a:off x="7675417" y="4046198"/>
            <a:ext cx="1350818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tr-TR" b="1" dirty="0" err="1">
                <a:solidFill>
                  <a:schemeClr val="bg1"/>
                </a:solidFill>
              </a:rPr>
              <a:t>D.Toplumsal</a:t>
            </a:r>
            <a:r>
              <a:rPr lang="tr-TR" b="1" dirty="0">
                <a:solidFill>
                  <a:schemeClr val="bg1"/>
                </a:solidFill>
              </a:rPr>
              <a:t> Katkı </a:t>
            </a:r>
          </a:p>
          <a:p>
            <a:pPr algn="ctr"/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7363CBFE-40C8-C83B-562B-C359B08E7F4D}"/>
              </a:ext>
            </a:extLst>
          </p:cNvPr>
          <p:cNvSpPr/>
          <p:nvPr/>
        </p:nvSpPr>
        <p:spPr>
          <a:xfrm>
            <a:off x="2438400" y="5417128"/>
            <a:ext cx="7675417" cy="66501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4. SONUÇ VE DEĞERLENDİRME </a:t>
            </a:r>
          </a:p>
          <a:p>
            <a:pPr algn="ctr"/>
            <a:r>
              <a:rPr lang="tr-TR" b="1" dirty="0"/>
              <a:t>Hedef gerçekleşme değerleri, yeni hedefler, güçlü ve iyileştirmeye açık yönler </a:t>
            </a:r>
          </a:p>
        </p:txBody>
      </p:sp>
    </p:spTree>
    <p:extLst>
      <p:ext uri="{BB962C8B-B14F-4D97-AF65-F5344CB8AC3E}">
        <p14:creationId xmlns:p14="http://schemas.microsoft.com/office/powerpoint/2010/main" val="273509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2F1989-A178-07A2-92DB-19AFE3BB9D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40578EE2-CE5E-3E01-6310-4D1378B27F98}"/>
              </a:ext>
            </a:extLst>
          </p:cNvPr>
          <p:cNvSpPr txBox="1"/>
          <p:nvPr/>
        </p:nvSpPr>
        <p:spPr>
          <a:xfrm>
            <a:off x="0" y="0"/>
            <a:ext cx="118317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4.SONUÇ VE DEĞERLENDİRME</a:t>
            </a:r>
          </a:p>
        </p:txBody>
      </p:sp>
      <p:graphicFrame>
        <p:nvGraphicFramePr>
          <p:cNvPr id="8" name="Tablo 7">
            <a:extLst>
              <a:ext uri="{FF2B5EF4-FFF2-40B4-BE49-F238E27FC236}">
                <a16:creationId xmlns:a16="http://schemas.microsoft.com/office/drawing/2014/main" id="{AD62E416-BCF5-B250-95F7-7C2BEEEFED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374686"/>
              </p:ext>
            </p:extLst>
          </p:nvPr>
        </p:nvGraphicFramePr>
        <p:xfrm>
          <a:off x="610805" y="945759"/>
          <a:ext cx="10970390" cy="451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85605">
                  <a:extLst>
                    <a:ext uri="{9D8B030D-6E8A-4147-A177-3AD203B41FA5}">
                      <a16:colId xmlns:a16="http://schemas.microsoft.com/office/drawing/2014/main" val="1905999765"/>
                    </a:ext>
                  </a:extLst>
                </a:gridCol>
                <a:gridCol w="1180862">
                  <a:extLst>
                    <a:ext uri="{9D8B030D-6E8A-4147-A177-3AD203B41FA5}">
                      <a16:colId xmlns:a16="http://schemas.microsoft.com/office/drawing/2014/main" val="3098843585"/>
                    </a:ext>
                  </a:extLst>
                </a:gridCol>
                <a:gridCol w="1503923">
                  <a:extLst>
                    <a:ext uri="{9D8B030D-6E8A-4147-A177-3AD203B41FA5}">
                      <a16:colId xmlns:a16="http://schemas.microsoft.com/office/drawing/2014/main" val="1548526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tr-TR" sz="28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HEDEF </a:t>
                      </a:r>
                    </a:p>
                  </a:txBody>
                  <a:tcPr marL="45720" marR="4572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400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</a:p>
                  </a:txBody>
                  <a:tcPr marL="45720" marR="4572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76385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sz="140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Hedef Göstergesi</a:t>
                      </a:r>
                    </a:p>
                  </a:txBody>
                  <a:tcPr marL="45720" marR="4572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Ölçü Birimi</a:t>
                      </a:r>
                    </a:p>
                  </a:txBody>
                  <a:tcPr marL="45720" marR="4572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Hedef</a:t>
                      </a:r>
                    </a:p>
                  </a:txBody>
                  <a:tcPr marL="45720" marR="4572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8032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Ulusal ve Uluslar Arası Yayın Sayını Artırmak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Adet 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94021942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Akademik Personelin Kongre, Sempozyum, Konferans Katılımının Desteklenmesi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Adet 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2479933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Fakültemizde akademik kadroyu güçlendirmek.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Adet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Öğr. Üyesi</a:t>
                      </a:r>
                    </a:p>
                    <a:p>
                      <a:r>
                        <a:rPr lang="tr-TR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Arş. Gör.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44533672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Akreditasyona yönelik çalışmalar yapmak.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Süreç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 az 1 bölüm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2911074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Fakülte bünyesinde yeni bölümlerin açılması (Gerontoloji, Çocuk Gelişimi, Konuşma ve Dil Terapisi)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Adet 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41672426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Yeni açılan lisansüstü programlara öğrenci alımını sağlamak.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Adet 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46908064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n-NO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Ulusal ve Uluslararası projeler yapmak.</a:t>
                      </a:r>
                      <a:endParaRPr lang="tr-TR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Adet 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75195365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Eğitim amaçlı teknolojik ve dijital altyapıyı yenilemek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Süreç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Mevcut alt yapıyı yenilemek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5105714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Sağlık eğitimi, saha uygulaması ve farkındalık faaliyetlerini yürütmek</a:t>
                      </a:r>
                    </a:p>
                    <a:p>
                      <a:r>
                        <a:rPr lang="tr-TR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(Toplumsal katkı projeleri kapsamında)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Adet 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sağlık eğitimi, 2 saha tarama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78922812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Akademik ve idari personel, öğrenci memnuniyet oranlarını arttırmak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Yüzde 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%10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009266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44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ADIYAMAN ÜNİVERSİTESİ</a:t>
            </a:r>
          </a:p>
        </p:txBody>
      </p:sp>
      <p:sp>
        <p:nvSpPr>
          <p:cNvPr id="3" name="Dikdörtgen 2"/>
          <p:cNvSpPr/>
          <p:nvPr/>
        </p:nvSpPr>
        <p:spPr>
          <a:xfrm>
            <a:off x="8011885" y="5442826"/>
            <a:ext cx="4093029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TEŞEKKÜRLER</a:t>
            </a:r>
          </a:p>
        </p:txBody>
      </p:sp>
      <p:sp>
        <p:nvSpPr>
          <p:cNvPr id="5" name="Dikdörtgen 4"/>
          <p:cNvSpPr/>
          <p:nvPr/>
        </p:nvSpPr>
        <p:spPr>
          <a:xfrm>
            <a:off x="8294199" y="1882929"/>
            <a:ext cx="35284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Bilimle Yüksel, Geleceğe Yön Ver</a:t>
            </a:r>
          </a:p>
        </p:txBody>
      </p:sp>
    </p:spTree>
    <p:extLst>
      <p:ext uri="{BB962C8B-B14F-4D97-AF65-F5344CB8AC3E}">
        <p14:creationId xmlns:p14="http://schemas.microsoft.com/office/powerpoint/2010/main" val="54679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E813F0-CCE4-8BA3-B76B-1FAC1652C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6DE8A7E-0D0E-197C-FA15-D3D6FFA2E894}"/>
              </a:ext>
            </a:extLst>
          </p:cNvPr>
          <p:cNvSpPr txBox="1"/>
          <p:nvPr/>
        </p:nvSpPr>
        <p:spPr>
          <a:xfrm>
            <a:off x="475130" y="1643003"/>
            <a:ext cx="11385176" cy="34163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Adıyaman Üniversitesi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Sağlık Bilimleri Fakültesi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’nin </a:t>
            </a:r>
            <a:r>
              <a:rPr lang="tr-TR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yılı faaliyet raporu sunumu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fakültenin eğitim-öğretim, araştırma ve idari faaliyetlerinin bütüncül bir şekilde değerlendirilmesini amaçlamaktadır.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Sunum,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01.01.2025 – 31.12.22025 tarihleri arası gerçekleştirilen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akademik ve kurumsal faaliyetleri kapsamakta olup, ilgili mevzuat ve stratejik plan hedefleri çerçevesinde hazırlanmıştır. </a:t>
            </a:r>
            <a:r>
              <a:rPr lang="tr-TR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kapsamda;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fakültenin performansının izlenmesi, 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güçlü ve gelişime açık yönlerin ortaya konulması ve 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geleceğe yönelik planlamalara veri sağlanması hedeflenmektedir.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Sunum, karar vericilere mevcut durum analizi sunarak etkin, veriye dayalı ve sürdürülebilir kararlar alınmasına katkı sağlamayı amaçlamaktadır.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F50546E-7F3E-696B-626E-84633EEC0283}"/>
              </a:ext>
            </a:extLst>
          </p:cNvPr>
          <p:cNvSpPr txBox="1"/>
          <p:nvPr/>
        </p:nvSpPr>
        <p:spPr>
          <a:xfrm>
            <a:off x="1343891" y="0"/>
            <a:ext cx="88322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400" b="1" dirty="0">
                <a:solidFill>
                  <a:schemeClr val="bg1"/>
                </a:solidFill>
                <a:latin typeface="Tw Cen MT" panose="020B0602020104020603"/>
              </a:rPr>
              <a:t>1. ÖZET</a:t>
            </a: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053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ECDEF964-A1E5-94A6-9F43-E9C016A6D390}"/>
              </a:ext>
            </a:extLst>
          </p:cNvPr>
          <p:cNvSpPr txBox="1"/>
          <p:nvPr/>
        </p:nvSpPr>
        <p:spPr>
          <a:xfrm>
            <a:off x="3706090" y="0"/>
            <a:ext cx="61652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2. BİRİM HAKKINDA BİLGİLER</a:t>
            </a:r>
          </a:p>
        </p:txBody>
      </p:sp>
      <p:sp>
        <p:nvSpPr>
          <p:cNvPr id="6" name="Dikdörtgen 5"/>
          <p:cNvSpPr/>
          <p:nvPr/>
        </p:nvSpPr>
        <p:spPr>
          <a:xfrm>
            <a:off x="566531" y="1220353"/>
            <a:ext cx="11280912" cy="3724096"/>
          </a:xfrm>
          <a:prstGeom prst="rect">
            <a:avLst/>
          </a:prstGeom>
          <a:ln w="19050">
            <a:solidFill>
              <a:sysClr val="windowText" lastClr="00000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Tarihsel Gelişimi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8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Sağlık Yüksekokulu</a:t>
            </a:r>
            <a:r>
              <a:rPr kumimoji="0" lang="tr-TR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Yüksek Sağlık Şurasının 23.05.1995 tarih ve 18/1 sayılı kararı doğrultusunda Sağlık Bakanlığının talebi ve Yüksek Öğretim Kurulunun teklifi ile 96/8616 sayılı Bakanlar Kurulu kararının </a:t>
            </a:r>
            <a:r>
              <a:rPr kumimoji="0" lang="tr-TR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 Kasım 1996 tarih</a:t>
            </a:r>
            <a:r>
              <a:rPr kumimoji="0" lang="tr-TR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ve 22805 sayılı Resmi Gazetede yayımlanarak yürürlüğe girmesi ile </a:t>
            </a:r>
            <a:r>
              <a:rPr kumimoji="0" lang="tr-TR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İnönü Üniversitesine bağlı olarak kurulmuştur</a:t>
            </a:r>
            <a:r>
              <a:rPr kumimoji="0" lang="tr-TR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Yüksekokulumuz 1997/1998 öğretim yılında eğitime başlamış ve </a:t>
            </a:r>
            <a:r>
              <a:rPr kumimoji="0" lang="tr-TR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01.03.2006 tarihli </a:t>
            </a:r>
            <a:r>
              <a:rPr kumimoji="0" lang="tr-TR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5467 sayılı kanunun ek–68 maddesi (b) fıkrası gereğince yeni kurulan </a:t>
            </a:r>
            <a:r>
              <a:rPr kumimoji="0" lang="tr-TR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Adıyaman Üniversitesine bağlanmıştır.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Daha sonra </a:t>
            </a:r>
            <a:r>
              <a:rPr kumimoji="0" lang="tr-TR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 Mart 2020 tarih </a:t>
            </a:r>
            <a:r>
              <a:rPr kumimoji="0" lang="tr-TR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 31058 sayılı Resmi Gazete de Cumhurbaşkanlığının 2222 karar numarasıyla Sağlık Yüksekokulu, </a:t>
            </a:r>
            <a:r>
              <a:rPr kumimoji="0" lang="tr-TR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Sağlık Bilimleri Fakültesi'ne dönüştürülmüştür.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Sağlık Bilimleri Fakültemiz; </a:t>
            </a:r>
            <a:r>
              <a:rPr kumimoji="0" lang="tr-TR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Hemşire ve Ebe yetiştiren </a:t>
            </a:r>
            <a:r>
              <a:rPr kumimoji="0" lang="tr-TR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bir kurumdur. </a:t>
            </a:r>
            <a:r>
              <a:rPr kumimoji="0" lang="tr-TR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Besni ilçemizde</a:t>
            </a:r>
            <a:r>
              <a:rPr kumimoji="0" lang="tr-TR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tr-TR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2024-2025 eğitim öğretim yılı </a:t>
            </a:r>
            <a:r>
              <a:rPr kumimoji="0" lang="tr-TR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itibariyle fakültemiz bünyesinde </a:t>
            </a:r>
            <a:r>
              <a:rPr lang="tr-TR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0" lang="tr-TR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ağlık </a:t>
            </a:r>
            <a:r>
              <a:rPr lang="tr-TR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tr-TR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ilimleri </a:t>
            </a:r>
            <a:r>
              <a:rPr lang="tr-TR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kumimoji="0" lang="tr-TR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akültesi</a:t>
            </a:r>
            <a:r>
              <a:rPr kumimoji="0" lang="tr-TR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kumimoji="0" lang="tr-TR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emşirelik</a:t>
            </a:r>
            <a:r>
              <a:rPr kumimoji="0" lang="tr-TR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ve Ebelik Besni Şubeleri </a:t>
            </a:r>
            <a:r>
              <a:rPr kumimoji="0" lang="tr-TR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eğitim öğretime başlamıştır. Hemşirelik ve Ebelik Bölümlerinde 4 yıllık lisans eğitimi verilmektedir.</a:t>
            </a:r>
          </a:p>
        </p:txBody>
      </p:sp>
    </p:spTree>
    <p:extLst>
      <p:ext uri="{BB962C8B-B14F-4D97-AF65-F5344CB8AC3E}">
        <p14:creationId xmlns:p14="http://schemas.microsoft.com/office/powerpoint/2010/main" val="320747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784D2C3-3242-B28C-DBA3-A27DE1075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911D3C2E-546A-4057-8841-CF5923A760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r>
              <a:rPr lang="tr-TR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Lisansüstü Eğitim Enstitüsüne bağlı olarak </a:t>
            </a:r>
            <a:r>
              <a:rPr lang="tr-TR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Hemşirelik Esasları Anabilim Dalı </a:t>
            </a:r>
            <a:r>
              <a:rPr lang="tr-TR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lang="tr-TR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Ebelik Anabilim Dalı </a:t>
            </a:r>
            <a:r>
              <a:rPr lang="tr-TR" sz="2000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Yüksek Lisans programlarında</a:t>
            </a:r>
            <a:r>
              <a:rPr lang="tr-TR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72 yüksek lisans öğrencisi </a:t>
            </a:r>
            <a:r>
              <a:rPr lang="tr-TR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aktif olarak lisansüstü eğitimini sürdürmektedir.</a:t>
            </a:r>
          </a:p>
          <a:p>
            <a:endParaRPr lang="tr-TR" sz="2000" b="1" u="sng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000" b="1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yılında</a:t>
            </a:r>
            <a:r>
              <a:rPr lang="tr-TR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Çocuk Sağlığı ve Hastalıkları Hemşireliği </a:t>
            </a:r>
            <a:r>
              <a:rPr lang="tr-TR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Anabilim Dalı ve </a:t>
            </a:r>
            <a:r>
              <a:rPr lang="tr-TR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Kadın Doğum Hemşireliği </a:t>
            </a:r>
            <a:r>
              <a:rPr lang="tr-TR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Anabilim Dalı Yüksek Lisans programları açılmıştır. Bu programların 2026-2027 eğitim öğretim yılı Güz yarıyılında öğrenci alımına başlamaları planlanmaktadır.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5680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7EF9ADC4-A0AE-4784-F591-DD4859574052}"/>
              </a:ext>
            </a:extLst>
          </p:cNvPr>
          <p:cNvSpPr txBox="1"/>
          <p:nvPr/>
        </p:nvSpPr>
        <p:spPr>
          <a:xfrm>
            <a:off x="3706090" y="0"/>
            <a:ext cx="61652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2. BİRİM HAKKINDA BİLGİLER</a:t>
            </a:r>
          </a:p>
        </p:txBody>
      </p:sp>
      <p:graphicFrame>
        <p:nvGraphicFramePr>
          <p:cNvPr id="5" name="Tablo 4">
            <a:extLst>
              <a:ext uri="{FF2B5EF4-FFF2-40B4-BE49-F238E27FC236}">
                <a16:creationId xmlns:a16="http://schemas.microsoft.com/office/drawing/2014/main" id="{2D209441-3778-53DD-8F51-E89795A08D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669468"/>
              </p:ext>
            </p:extLst>
          </p:nvPr>
        </p:nvGraphicFramePr>
        <p:xfrm>
          <a:off x="657891" y="1405621"/>
          <a:ext cx="5438109" cy="2560320"/>
        </p:xfrm>
        <a:graphic>
          <a:graphicData uri="http://schemas.openxmlformats.org/drawingml/2006/table">
            <a:tbl>
              <a:tblPr firstRow="1" bandRow="1"/>
              <a:tblGrid>
                <a:gridCol w="3537591">
                  <a:extLst>
                    <a:ext uri="{9D8B030D-6E8A-4147-A177-3AD203B41FA5}">
                      <a16:colId xmlns:a16="http://schemas.microsoft.com/office/drawing/2014/main" val="2212012340"/>
                    </a:ext>
                  </a:extLst>
                </a:gridCol>
                <a:gridCol w="1103218">
                  <a:extLst>
                    <a:ext uri="{9D8B030D-6E8A-4147-A177-3AD203B41FA5}">
                      <a16:colId xmlns:a16="http://schemas.microsoft.com/office/drawing/2014/main" val="2759936389"/>
                    </a:ext>
                  </a:extLst>
                </a:gridCol>
                <a:gridCol w="797300">
                  <a:extLst>
                    <a:ext uri="{9D8B030D-6E8A-4147-A177-3AD203B41FA5}">
                      <a16:colId xmlns:a16="http://schemas.microsoft.com/office/drawing/2014/main" val="635807062"/>
                    </a:ext>
                  </a:extLst>
                </a:gridCol>
              </a:tblGrid>
              <a:tr h="354252">
                <a:tc rowSpan="2"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yılı akademik personel sayısı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Merkez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Besni 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026451"/>
                  </a:ext>
                </a:extLst>
              </a:tr>
              <a:tr h="354252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492471"/>
                  </a:ext>
                </a:extLst>
              </a:tr>
              <a:tr h="3285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Profesör Dr.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312065"/>
                  </a:ext>
                </a:extLst>
              </a:tr>
              <a:tr h="2809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Doçent Dr.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692271"/>
                  </a:ext>
                </a:extLst>
              </a:tr>
              <a:tr h="3285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Dr. Öğretim Üyesi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134988"/>
                  </a:ext>
                </a:extLst>
              </a:tr>
              <a:tr h="3285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Öğretim Görevlisi / Dr.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7611209"/>
                  </a:ext>
                </a:extLst>
              </a:tr>
              <a:tr h="3340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Araştırma Görevlisi / Dr.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048980"/>
                  </a:ext>
                </a:extLst>
              </a:tr>
            </a:tbl>
          </a:graphicData>
        </a:graphic>
      </p:graphicFrame>
      <p:graphicFrame>
        <p:nvGraphicFramePr>
          <p:cNvPr id="6" name="Tablo 5">
            <a:extLst>
              <a:ext uri="{FF2B5EF4-FFF2-40B4-BE49-F238E27FC236}">
                <a16:creationId xmlns:a16="http://schemas.microsoft.com/office/drawing/2014/main" id="{895539EF-A43E-88BF-99AA-B58047DF0E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663686"/>
              </p:ext>
            </p:extLst>
          </p:nvPr>
        </p:nvGraphicFramePr>
        <p:xfrm>
          <a:off x="6736118" y="1405621"/>
          <a:ext cx="4676914" cy="1112520"/>
        </p:xfrm>
        <a:graphic>
          <a:graphicData uri="http://schemas.openxmlformats.org/drawingml/2006/table">
            <a:tbl>
              <a:tblPr firstRow="1" bandRow="1"/>
              <a:tblGrid>
                <a:gridCol w="2338457">
                  <a:extLst>
                    <a:ext uri="{9D8B030D-6E8A-4147-A177-3AD203B41FA5}">
                      <a16:colId xmlns:a16="http://schemas.microsoft.com/office/drawing/2014/main" val="1835627684"/>
                    </a:ext>
                  </a:extLst>
                </a:gridCol>
                <a:gridCol w="2338457">
                  <a:extLst>
                    <a:ext uri="{9D8B030D-6E8A-4147-A177-3AD203B41FA5}">
                      <a16:colId xmlns:a16="http://schemas.microsoft.com/office/drawing/2014/main" val="8474346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Merkez ve Besni Şube öğrenci sayıları (2025)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591865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Merkez Şube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740547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Besni Şube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79934"/>
                  </a:ext>
                </a:extLst>
              </a:tr>
            </a:tbl>
          </a:graphicData>
        </a:graphic>
      </p:graphicFrame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B6AA8B8D-6C83-00D6-0496-4C1600BC87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928094"/>
              </p:ext>
            </p:extLst>
          </p:nvPr>
        </p:nvGraphicFramePr>
        <p:xfrm>
          <a:off x="6736118" y="3224261"/>
          <a:ext cx="4676914" cy="741680"/>
        </p:xfrm>
        <a:graphic>
          <a:graphicData uri="http://schemas.openxmlformats.org/drawingml/2006/table">
            <a:tbl>
              <a:tblPr firstRow="1" bandRow="1"/>
              <a:tblGrid>
                <a:gridCol w="2338457">
                  <a:extLst>
                    <a:ext uri="{9D8B030D-6E8A-4147-A177-3AD203B41FA5}">
                      <a16:colId xmlns:a16="http://schemas.microsoft.com/office/drawing/2014/main" val="1835627684"/>
                    </a:ext>
                  </a:extLst>
                </a:gridCol>
                <a:gridCol w="2338457">
                  <a:extLst>
                    <a:ext uri="{9D8B030D-6E8A-4147-A177-3AD203B41FA5}">
                      <a16:colId xmlns:a16="http://schemas.microsoft.com/office/drawing/2014/main" val="84743467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İdari Personel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740547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Destek Personeli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79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7EAF03E4-3C74-4B92-CBA6-F2141215C3CF}"/>
              </a:ext>
            </a:extLst>
          </p:cNvPr>
          <p:cNvSpPr txBox="1"/>
          <p:nvPr/>
        </p:nvSpPr>
        <p:spPr>
          <a:xfrm>
            <a:off x="3706090" y="0"/>
            <a:ext cx="61652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2. BİRİM HAKKINDA BİLGİLER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AEF3D088-17B8-7CF1-67F3-B29ECB966490}"/>
              </a:ext>
            </a:extLst>
          </p:cNvPr>
          <p:cNvSpPr/>
          <p:nvPr/>
        </p:nvSpPr>
        <p:spPr>
          <a:xfrm>
            <a:off x="832658" y="1886005"/>
            <a:ext cx="10526683" cy="2585323"/>
          </a:xfrm>
          <a:prstGeom prst="rect">
            <a:avLst/>
          </a:prstGeom>
          <a:ln w="19050">
            <a:solidFill>
              <a:sysClr val="windowText" lastClr="00000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Misyonumuz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Bilim ve teknolojiyi etkin kullanan, araştırma yapabilen, etik değerlere saygılı, ekip çalışmasına açık; birey, aile ve toplum sağlığını koruma, sürdürme ve geliştirmede etkin sağlık profesyonelleri yetiştirmek.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Vizyonumuz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Alanında bilgi üreten ve paylaşan, çalışanlar ve öğrenciler tarafından tercih edilen; toplum sağlığına yön veren, engelsiz, çevre dostu ve değer yaratan bir fakülte olmak</a:t>
            </a:r>
          </a:p>
        </p:txBody>
      </p:sp>
    </p:spTree>
    <p:extLst>
      <p:ext uri="{BB962C8B-B14F-4D97-AF65-F5344CB8AC3E}">
        <p14:creationId xmlns:p14="http://schemas.microsoft.com/office/powerpoint/2010/main" val="307719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C6C9FC-C593-0B65-9EA7-C649989E1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46ACD8C9-1FE3-D916-81B1-27DB978FE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309" y="1166497"/>
            <a:ext cx="8821381" cy="4525006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058D765D-08DC-834F-92B8-DAA739D64E0B}"/>
              </a:ext>
            </a:extLst>
          </p:cNvPr>
          <p:cNvSpPr txBox="1"/>
          <p:nvPr/>
        </p:nvSpPr>
        <p:spPr>
          <a:xfrm>
            <a:off x="3706090" y="0"/>
            <a:ext cx="61652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3. ANA DEĞERLENDİRME ALANLARI</a:t>
            </a:r>
          </a:p>
        </p:txBody>
      </p:sp>
    </p:spTree>
    <p:extLst>
      <p:ext uri="{BB962C8B-B14F-4D97-AF65-F5344CB8AC3E}">
        <p14:creationId xmlns:p14="http://schemas.microsoft.com/office/powerpoint/2010/main" val="64335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D405F4FC-A4D5-5966-C15D-37504E57491D}"/>
              </a:ext>
            </a:extLst>
          </p:cNvPr>
          <p:cNvSpPr txBox="1"/>
          <p:nvPr/>
        </p:nvSpPr>
        <p:spPr>
          <a:xfrm>
            <a:off x="3706090" y="0"/>
            <a:ext cx="61652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A.LİDERLİK, YÖNETİŞİM VE KALİTE</a:t>
            </a:r>
          </a:p>
        </p:txBody>
      </p:sp>
      <p:graphicFrame>
        <p:nvGraphicFramePr>
          <p:cNvPr id="5" name="Tablo 4">
            <a:extLst>
              <a:ext uri="{FF2B5EF4-FFF2-40B4-BE49-F238E27FC236}">
                <a16:creationId xmlns:a16="http://schemas.microsoft.com/office/drawing/2014/main" id="{688B4BD4-7035-12AC-AAC1-C526C70F2C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962340"/>
              </p:ext>
            </p:extLst>
          </p:nvPr>
        </p:nvGraphicFramePr>
        <p:xfrm>
          <a:off x="283334" y="1009856"/>
          <a:ext cx="11732655" cy="48558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9716">
                  <a:extLst>
                    <a:ext uri="{9D8B030D-6E8A-4147-A177-3AD203B41FA5}">
                      <a16:colId xmlns:a16="http://schemas.microsoft.com/office/drawing/2014/main" val="3713033019"/>
                    </a:ext>
                  </a:extLst>
                </a:gridCol>
                <a:gridCol w="1695762">
                  <a:extLst>
                    <a:ext uri="{9D8B030D-6E8A-4147-A177-3AD203B41FA5}">
                      <a16:colId xmlns:a16="http://schemas.microsoft.com/office/drawing/2014/main" val="21585624"/>
                    </a:ext>
                  </a:extLst>
                </a:gridCol>
                <a:gridCol w="2542462">
                  <a:extLst>
                    <a:ext uri="{9D8B030D-6E8A-4147-A177-3AD203B41FA5}">
                      <a16:colId xmlns:a16="http://schemas.microsoft.com/office/drawing/2014/main" val="487863751"/>
                    </a:ext>
                  </a:extLst>
                </a:gridCol>
                <a:gridCol w="1565459">
                  <a:extLst>
                    <a:ext uri="{9D8B030D-6E8A-4147-A177-3AD203B41FA5}">
                      <a16:colId xmlns:a16="http://schemas.microsoft.com/office/drawing/2014/main" val="1834521364"/>
                    </a:ext>
                  </a:extLst>
                </a:gridCol>
                <a:gridCol w="1849536">
                  <a:extLst>
                    <a:ext uri="{9D8B030D-6E8A-4147-A177-3AD203B41FA5}">
                      <a16:colId xmlns:a16="http://schemas.microsoft.com/office/drawing/2014/main" val="4157221106"/>
                    </a:ext>
                  </a:extLst>
                </a:gridCol>
                <a:gridCol w="1629720">
                  <a:extLst>
                    <a:ext uri="{9D8B030D-6E8A-4147-A177-3AD203B41FA5}">
                      <a16:colId xmlns:a16="http://schemas.microsoft.com/office/drawing/2014/main" val="2371292656"/>
                    </a:ext>
                  </a:extLst>
                </a:gridCol>
              </a:tblGrid>
              <a:tr h="242306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İyileştirme Alanı</a:t>
                      </a:r>
                      <a:endParaRPr lang="tr-TR" sz="16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Tarih</a:t>
                      </a:r>
                      <a:endParaRPr lang="tr-TR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0" marR="601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İyileştirme Konusu</a:t>
                      </a:r>
                      <a:endParaRPr lang="tr-TR" sz="16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0" marR="601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PUKÖ**</a:t>
                      </a:r>
                      <a:endParaRPr lang="tr-TR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0" marR="601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0" marR="60180" marT="0" marB="0"/>
                </a:tc>
                <a:extLst>
                  <a:ext uri="{0D108BD9-81ED-4DB2-BD59-A6C34878D82A}">
                    <a16:rowId xmlns:a16="http://schemas.microsoft.com/office/drawing/2014/main" val="2577910342"/>
                  </a:ext>
                </a:extLst>
              </a:tr>
              <a:tr h="48404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P: Planlama </a:t>
                      </a:r>
                      <a:endParaRPr lang="tr-TR" sz="16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(Ne Yapılacak)</a:t>
                      </a:r>
                      <a:endParaRPr lang="tr-TR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0" marR="601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U: Uygulama (Ne Yapıldı)</a:t>
                      </a:r>
                      <a:endParaRPr lang="tr-TR" sz="16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80" marR="601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K: Kontrol et</a:t>
                      </a:r>
                      <a:endParaRPr lang="tr-TR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0" marR="601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Ö: Önlem Al </a:t>
                      </a:r>
                      <a:endParaRPr lang="tr-TR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0" marR="60180" marT="0" marB="0"/>
                </a:tc>
                <a:extLst>
                  <a:ext uri="{0D108BD9-81ED-4DB2-BD59-A6C34878D82A}">
                    <a16:rowId xmlns:a16="http://schemas.microsoft.com/office/drawing/2014/main" val="1730412417"/>
                  </a:ext>
                </a:extLst>
              </a:tr>
              <a:tr h="39715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Ocak–Aralık </a:t>
                      </a:r>
                      <a:b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(Sorumlu: Fakülte Yönetimi + Kalite Komisyonu)</a:t>
                      </a:r>
                      <a:endParaRPr lang="tr-TR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0" marR="601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Kalite yönetim süreçlerinin güçlendirilmesi</a:t>
                      </a:r>
                      <a:endParaRPr lang="tr-TR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0" marR="60180" marT="0" marB="0"/>
                </a:tc>
                <a:tc>
                  <a:txBody>
                    <a:bodyPr/>
                    <a:lstStyle/>
                    <a:p>
                      <a:pPr indent="-635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yılı kalite hedefleri doğrultusunda kurumsal yönetim süreçlerinin planlanması, </a:t>
                      </a:r>
                      <a:r>
                        <a:rPr lang="tr-TR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kalite komisyonları</a:t>
                      </a:r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nın aktif hale getirilmesi ve performans göstergelerinin belirlenmesi</a:t>
                      </a:r>
                      <a:endParaRPr lang="tr-TR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0" marR="601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Fakülte kalite komisyon toplantıları düzenli olarak gerçekleştirildi, </a:t>
                      </a:r>
                      <a:r>
                        <a:rPr lang="tr-T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EBYS, TYS </a:t>
                      </a:r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 OBS sistemleri aktif kullanıldı, iç ve dış paydaş katılımı sağlandı</a:t>
                      </a:r>
                      <a:endParaRPr lang="tr-TR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0" marR="60180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Süreç performans göstergeleri izlenmiştir (Fakültenin hedefleri, riskleri, aksiyonları) </a:t>
                      </a:r>
                      <a:b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Kalite komisyon faaliyetleri düzenli yürütülmüştür </a:t>
                      </a:r>
                      <a:b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İç denetim ve memnuniyet verileri değerlendirilmiştir </a:t>
                      </a:r>
                      <a:b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Kalite süreçleri aktif olarak işletilmektedir</a:t>
                      </a:r>
                      <a:endParaRPr lang="tr-TR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180" marR="601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Kalite süreçlerinin dijital izlenebilirliğinin artırılması </a:t>
                      </a:r>
                      <a:b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Paydaş katılım mekanizmalarının güçlendirilmesi</a:t>
                      </a:r>
                      <a:endParaRPr lang="tr-TR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20343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452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Ü TEMA 2">
  <a:themeElements>
    <a:clrScheme name="İ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İ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İ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YÜ TEMA 2" id="{174C63BA-5A0F-9D41-8507-5913D85F18EB}" vid="{27BC4C01-091C-B14C-AB7E-EC8F3094D4C7}"/>
    </a:ext>
  </a:extLst>
</a:theme>
</file>

<file path=ppt/theme/theme2.xml><?xml version="1.0" encoding="utf-8"?>
<a:theme xmlns:a="http://schemas.openxmlformats.org/drawingml/2006/main" name="1_ADYÜ TEMA 2">
  <a:themeElements>
    <a:clrScheme name="İ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İ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İ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YÜ TEMA 2" id="{174C63BA-5A0F-9D41-8507-5913D85F18EB}" vid="{27BC4C01-091C-B14C-AB7E-EC8F3094D4C7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32550</TotalTime>
  <Words>1855</Words>
  <Application>Microsoft Office PowerPoint</Application>
  <PresentationFormat>Geniş ekran</PresentationFormat>
  <Paragraphs>420</Paragraphs>
  <Slides>21</Slides>
  <Notes>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21</vt:i4>
      </vt:variant>
    </vt:vector>
  </HeadingPairs>
  <TitlesOfParts>
    <vt:vector size="32" baseType="lpstr">
      <vt:lpstr>Arial</vt:lpstr>
      <vt:lpstr>Calibri</vt:lpstr>
      <vt:lpstr>Calibri Light</vt:lpstr>
      <vt:lpstr>Century Gothic</vt:lpstr>
      <vt:lpstr>Times New Roman</vt:lpstr>
      <vt:lpstr>Tw Cen MT</vt:lpstr>
      <vt:lpstr>Tw Cen MT Condensed</vt:lpstr>
      <vt:lpstr>Wingdings 3</vt:lpstr>
      <vt:lpstr>ADYÜ TEMA 2</vt:lpstr>
      <vt:lpstr>1_ADYÜ TEMA 2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ADIYAMAN ÜNİVERSİTESİ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2025_26_06_ADYÜ Genel Tanıtım</dc:title>
  <dc:creator>ÖMER KIZIL</dc:creator>
  <cp:lastModifiedBy>HP</cp:lastModifiedBy>
  <cp:revision>2301</cp:revision>
  <dcterms:created xsi:type="dcterms:W3CDTF">2024-01-31T08:59:07Z</dcterms:created>
  <dcterms:modified xsi:type="dcterms:W3CDTF">2026-06-24T13:47:15Z</dcterms:modified>
</cp:coreProperties>
</file>