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8.xml" ContentType="application/vnd.openxmlformats-officedocument.themeOverride+xml"/>
  <Override PartName="/ppt/notesSlides/notesSlide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9.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0.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44"/>
  </p:notesMasterIdLst>
  <p:handoutMasterIdLst>
    <p:handoutMasterId r:id="rId45"/>
  </p:handoutMasterIdLst>
  <p:sldIdLst>
    <p:sldId id="257" r:id="rId2"/>
    <p:sldId id="258" r:id="rId3"/>
    <p:sldId id="259" r:id="rId4"/>
    <p:sldId id="1007" r:id="rId5"/>
    <p:sldId id="1010" r:id="rId6"/>
    <p:sldId id="1011" r:id="rId7"/>
    <p:sldId id="1016" r:id="rId8"/>
    <p:sldId id="272" r:id="rId9"/>
    <p:sldId id="1002" r:id="rId10"/>
    <p:sldId id="1003" r:id="rId11"/>
    <p:sldId id="1004" r:id="rId12"/>
    <p:sldId id="1005" r:id="rId13"/>
    <p:sldId id="1006" r:id="rId14"/>
    <p:sldId id="1008" r:id="rId15"/>
    <p:sldId id="987" r:id="rId16"/>
    <p:sldId id="976" r:id="rId17"/>
    <p:sldId id="977" r:id="rId18"/>
    <p:sldId id="978" r:id="rId19"/>
    <p:sldId id="979" r:id="rId20"/>
    <p:sldId id="983" r:id="rId21"/>
    <p:sldId id="985" r:id="rId22"/>
    <p:sldId id="986" r:id="rId23"/>
    <p:sldId id="988" r:id="rId24"/>
    <p:sldId id="384" r:id="rId25"/>
    <p:sldId id="996" r:id="rId26"/>
    <p:sldId id="274" r:id="rId27"/>
    <p:sldId id="356" r:id="rId28"/>
    <p:sldId id="991" r:id="rId29"/>
    <p:sldId id="992" r:id="rId30"/>
    <p:sldId id="279" r:id="rId31"/>
    <p:sldId id="355" r:id="rId32"/>
    <p:sldId id="973" r:id="rId33"/>
    <p:sldId id="998" r:id="rId34"/>
    <p:sldId id="999" r:id="rId35"/>
    <p:sldId id="1015" r:id="rId36"/>
    <p:sldId id="1019" r:id="rId37"/>
    <p:sldId id="421" r:id="rId38"/>
    <p:sldId id="1018" r:id="rId39"/>
    <p:sldId id="997" r:id="rId40"/>
    <p:sldId id="1013" r:id="rId41"/>
    <p:sldId id="1020" r:id="rId42"/>
    <p:sldId id="1012" r:id="rId43"/>
  </p:sldIdLst>
  <p:sldSz cx="12192000" cy="6858000"/>
  <p:notesSz cx="6858000" cy="994727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9A1A0D8-407E-46E2-AC08-258EA54E3B81}">
          <p14:sldIdLst>
            <p14:sldId id="257"/>
            <p14:sldId id="258"/>
            <p14:sldId id="259"/>
            <p14:sldId id="1007"/>
            <p14:sldId id="1010"/>
            <p14:sldId id="1011"/>
            <p14:sldId id="1016"/>
            <p14:sldId id="272"/>
            <p14:sldId id="1002"/>
            <p14:sldId id="1003"/>
            <p14:sldId id="1004"/>
            <p14:sldId id="1005"/>
            <p14:sldId id="1006"/>
            <p14:sldId id="1008"/>
            <p14:sldId id="987"/>
            <p14:sldId id="976"/>
            <p14:sldId id="977"/>
            <p14:sldId id="978"/>
            <p14:sldId id="979"/>
            <p14:sldId id="983"/>
            <p14:sldId id="985"/>
            <p14:sldId id="986"/>
            <p14:sldId id="988"/>
            <p14:sldId id="384"/>
            <p14:sldId id="996"/>
            <p14:sldId id="274"/>
            <p14:sldId id="356"/>
            <p14:sldId id="991"/>
            <p14:sldId id="992"/>
            <p14:sldId id="279"/>
            <p14:sldId id="355"/>
            <p14:sldId id="973"/>
            <p14:sldId id="998"/>
            <p14:sldId id="999"/>
            <p14:sldId id="1015"/>
            <p14:sldId id="1019"/>
            <p14:sldId id="421"/>
            <p14:sldId id="1018"/>
            <p14:sldId id="997"/>
            <p14:sldId id="1013"/>
            <p14:sldId id="1020"/>
            <p14:sldId id="10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3557" autoAdjust="0"/>
  </p:normalViewPr>
  <p:slideViewPr>
    <p:cSldViewPr snapToGrid="0">
      <p:cViewPr varScale="1">
        <p:scale>
          <a:sx n="107" d="100"/>
          <a:sy n="107" d="100"/>
        </p:scale>
        <p:origin x="71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9" d="100"/>
          <a:sy n="109" d="100"/>
        </p:scale>
        <p:origin x="520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ktörlük dosya arşivleme" userId="3d40f913-300c-4d84-8d8b-d20b2db18ee7" providerId="ADAL" clId="{5683AB65-F133-41C7-8547-1E7B9C65ACC7}"/>
    <pc:docChg chg="custSel addSld delSld modSld sldOrd modSection">
      <pc:chgData name="Rektörlük dosya arşivleme" userId="3d40f913-300c-4d84-8d8b-d20b2db18ee7" providerId="ADAL" clId="{5683AB65-F133-41C7-8547-1E7B9C65ACC7}" dt="2024-10-11T10:34:35.170" v="283" actId="20577"/>
      <pc:docMkLst>
        <pc:docMk/>
      </pc:docMkLst>
      <pc:sldChg chg="addSp modSp mod">
        <pc:chgData name="Rektörlük dosya arşivleme" userId="3d40f913-300c-4d84-8d8b-d20b2db18ee7" providerId="ADAL" clId="{5683AB65-F133-41C7-8547-1E7B9C65ACC7}" dt="2024-10-11T10:34:35.170" v="283" actId="20577"/>
        <pc:sldMkLst>
          <pc:docMk/>
          <pc:sldMk cId="3823152819" sldId="985"/>
        </pc:sldMkLst>
        <pc:spChg chg="add mod">
          <ac:chgData name="Rektörlük dosya arşivleme" userId="3d40f913-300c-4d84-8d8b-d20b2db18ee7" providerId="ADAL" clId="{5683AB65-F133-41C7-8547-1E7B9C65ACC7}" dt="2024-10-11T10:34:35.170" v="283" actId="20577"/>
          <ac:spMkLst>
            <pc:docMk/>
            <pc:sldMk cId="3823152819" sldId="985"/>
            <ac:spMk id="4" creationId="{808A1490-C60E-766A-DD67-D1B93E1FD718}"/>
          </ac:spMkLst>
        </pc:spChg>
        <pc:graphicFrameChg chg="mod">
          <ac:chgData name="Rektörlük dosya arşivleme" userId="3d40f913-300c-4d84-8d8b-d20b2db18ee7" providerId="ADAL" clId="{5683AB65-F133-41C7-8547-1E7B9C65ACC7}" dt="2024-10-11T08:37:49.054" v="0" actId="1076"/>
          <ac:graphicFrameMkLst>
            <pc:docMk/>
            <pc:sldMk cId="3823152819" sldId="985"/>
            <ac:graphicFrameMk id="2" creationId="{95EA2847-BEE2-5553-4CE5-471C75E48086}"/>
          </ac:graphicFrameMkLst>
        </pc:graphicFrameChg>
      </pc:sldChg>
      <pc:sldChg chg="modSp mod">
        <pc:chgData name="Rektörlük dosya arşivleme" userId="3d40f913-300c-4d84-8d8b-d20b2db18ee7" providerId="ADAL" clId="{5683AB65-F133-41C7-8547-1E7B9C65ACC7}" dt="2024-10-11T08:41:37.429" v="36" actId="20577"/>
        <pc:sldMkLst>
          <pc:docMk/>
          <pc:sldMk cId="1829086974" sldId="986"/>
        </pc:sldMkLst>
        <pc:spChg chg="mod">
          <ac:chgData name="Rektörlük dosya arşivleme" userId="3d40f913-300c-4d84-8d8b-d20b2db18ee7" providerId="ADAL" clId="{5683AB65-F133-41C7-8547-1E7B9C65ACC7}" dt="2024-10-11T08:41:37.429" v="36" actId="20577"/>
          <ac:spMkLst>
            <pc:docMk/>
            <pc:sldMk cId="1829086974" sldId="986"/>
            <ac:spMk id="4" creationId="{1C7823ED-1B96-2754-7859-4B44025EAC40}"/>
          </ac:spMkLst>
        </pc:spChg>
      </pc:sldChg>
      <pc:sldChg chg="modSp mod">
        <pc:chgData name="Rektörlük dosya arşivleme" userId="3d40f913-300c-4d84-8d8b-d20b2db18ee7" providerId="ADAL" clId="{5683AB65-F133-41C7-8547-1E7B9C65ACC7}" dt="2024-10-11T08:56:52.345" v="272" actId="20577"/>
        <pc:sldMkLst>
          <pc:docMk/>
          <pc:sldMk cId="2609901878" sldId="1014"/>
        </pc:sldMkLst>
        <pc:graphicFrameChg chg="mod modGraphic">
          <ac:chgData name="Rektörlük dosya arşivleme" userId="3d40f913-300c-4d84-8d8b-d20b2db18ee7" providerId="ADAL" clId="{5683AB65-F133-41C7-8547-1E7B9C65ACC7}" dt="2024-10-11T08:56:52.345" v="272" actId="20577"/>
          <ac:graphicFrameMkLst>
            <pc:docMk/>
            <pc:sldMk cId="2609901878" sldId="1014"/>
            <ac:graphicFrameMk id="4" creationId="{DCE16665-541F-EDDC-C0E7-16A68693CE11}"/>
          </ac:graphicFrameMkLst>
        </pc:graphicFrameChg>
      </pc:sldChg>
      <pc:sldChg chg="addSp delSp modSp new mod">
        <pc:chgData name="Rektörlük dosya arşivleme" userId="3d40f913-300c-4d84-8d8b-d20b2db18ee7" providerId="ADAL" clId="{5683AB65-F133-41C7-8547-1E7B9C65ACC7}" dt="2024-10-11T08:50:06.702" v="139" actId="20577"/>
        <pc:sldMkLst>
          <pc:docMk/>
          <pc:sldMk cId="1480338975" sldId="1015"/>
        </pc:sldMkLst>
        <pc:spChg chg="add mod">
          <ac:chgData name="Rektörlük dosya arşivleme" userId="3d40f913-300c-4d84-8d8b-d20b2db18ee7" providerId="ADAL" clId="{5683AB65-F133-41C7-8547-1E7B9C65ACC7}" dt="2024-10-11T08:49:18.768" v="65" actId="20577"/>
          <ac:spMkLst>
            <pc:docMk/>
            <pc:sldMk cId="1480338975" sldId="1015"/>
            <ac:spMk id="2" creationId="{D8A61877-5450-6E76-D5CD-A3D115A54FF9}"/>
          </ac:spMkLst>
        </pc:spChg>
        <pc:spChg chg="add mod">
          <ac:chgData name="Rektörlük dosya arşivleme" userId="3d40f913-300c-4d84-8d8b-d20b2db18ee7" providerId="ADAL" clId="{5683AB65-F133-41C7-8547-1E7B9C65ACC7}" dt="2024-10-11T08:50:06.702" v="139" actId="20577"/>
          <ac:spMkLst>
            <pc:docMk/>
            <pc:sldMk cId="1480338975" sldId="1015"/>
            <ac:spMk id="4" creationId="{BB377980-A50B-D415-113A-D61F0485E4F3}"/>
          </ac:spMkLst>
        </pc:spChg>
      </pc:sldChg>
      <pc:sldChg chg="add del ord">
        <pc:chgData name="Rektörlük dosya arşivleme" userId="3d40f913-300c-4d84-8d8b-d20b2db18ee7" providerId="ADAL" clId="{5683AB65-F133-41C7-8547-1E7B9C65ACC7}" dt="2024-10-11T10:33:45.494" v="276" actId="47"/>
        <pc:sldMkLst>
          <pc:docMk/>
          <pc:sldMk cId="2872117104" sldId="1016"/>
        </pc:sldMkLst>
      </pc:sldChg>
    </pc:docChg>
  </pc:docChgLst>
  <pc:docChgLst>
    <pc:chgData name="Rektörlük dosya arşivleme" userId="3d40f913-300c-4d84-8d8b-d20b2db18ee7" providerId="ADAL" clId="{B11E950B-ABFC-4599-95CD-6BA1B915C005}"/>
    <pc:docChg chg="custSel modSld modMainMaster">
      <pc:chgData name="Rektörlük dosya arşivleme" userId="3d40f913-300c-4d84-8d8b-d20b2db18ee7" providerId="ADAL" clId="{B11E950B-ABFC-4599-95CD-6BA1B915C005}" dt="2024-10-16T13:31:15.086" v="4" actId="14826"/>
      <pc:docMkLst>
        <pc:docMk/>
      </pc:docMkLst>
      <pc:sldChg chg="delSp mod">
        <pc:chgData name="Rektörlük dosya arşivleme" userId="3d40f913-300c-4d84-8d8b-d20b2db18ee7" providerId="ADAL" clId="{B11E950B-ABFC-4599-95CD-6BA1B915C005}" dt="2024-10-16T13:30:44.281" v="1" actId="478"/>
        <pc:sldMkLst>
          <pc:docMk/>
          <pc:sldMk cId="1859138124" sldId="257"/>
        </pc:sldMkLst>
        <pc:spChg chg="del">
          <ac:chgData name="Rektörlük dosya arşivleme" userId="3d40f913-300c-4d84-8d8b-d20b2db18ee7" providerId="ADAL" clId="{B11E950B-ABFC-4599-95CD-6BA1B915C005}" dt="2024-10-16T13:30:44.281" v="1" actId="478"/>
          <ac:spMkLst>
            <pc:docMk/>
            <pc:sldMk cId="1859138124" sldId="257"/>
            <ac:spMk id="4" creationId="{117DB86F-C482-3C14-0328-887FDB31E5FC}"/>
          </ac:spMkLst>
        </pc:spChg>
        <pc:spChg chg="del">
          <ac:chgData name="Rektörlük dosya arşivleme" userId="3d40f913-300c-4d84-8d8b-d20b2db18ee7" providerId="ADAL" clId="{B11E950B-ABFC-4599-95CD-6BA1B915C005}" dt="2024-10-16T13:30:43.090" v="0" actId="478"/>
          <ac:spMkLst>
            <pc:docMk/>
            <pc:sldMk cId="1859138124" sldId="257"/>
            <ac:spMk id="5" creationId="{D56F4DE8-E325-F5C6-1B18-A4DD02153C73}"/>
          </ac:spMkLst>
        </pc:spChg>
      </pc:sldChg>
      <pc:sldMasterChg chg="modSldLayout">
        <pc:chgData name="Rektörlük dosya arşivleme" userId="3d40f913-300c-4d84-8d8b-d20b2db18ee7" providerId="ADAL" clId="{B11E950B-ABFC-4599-95CD-6BA1B915C005}" dt="2024-10-16T13:31:15.086" v="4" actId="14826"/>
        <pc:sldMasterMkLst>
          <pc:docMk/>
          <pc:sldMasterMk cId="1047998307" sldId="2147483663"/>
        </pc:sldMasterMkLst>
        <pc:sldLayoutChg chg="modSp">
          <pc:chgData name="Rektörlük dosya arşivleme" userId="3d40f913-300c-4d84-8d8b-d20b2db18ee7" providerId="ADAL" clId="{B11E950B-ABFC-4599-95CD-6BA1B915C005}" dt="2024-10-16T13:31:15.086" v="4" actId="14826"/>
          <pc:sldLayoutMkLst>
            <pc:docMk/>
            <pc:sldMasterMk cId="1047998307" sldId="2147483663"/>
            <pc:sldLayoutMk cId="1773873572" sldId="2147483660"/>
          </pc:sldLayoutMkLst>
          <pc:picChg chg="mod">
            <ac:chgData name="Rektörlük dosya arşivleme" userId="3d40f913-300c-4d84-8d8b-d20b2db18ee7" providerId="ADAL" clId="{B11E950B-ABFC-4599-95CD-6BA1B915C005}" dt="2024-10-16T13:31:15.086" v="4" actId="14826"/>
            <ac:picMkLst>
              <pc:docMk/>
              <pc:sldMasterMk cId="1047998307" sldId="2147483663"/>
              <pc:sldLayoutMk cId="1773873572" sldId="2147483660"/>
              <ac:picMk id="6" creationId="{6797B80D-9F44-16FB-F74F-4D5468944577}"/>
            </ac:picMkLst>
          </pc:picChg>
        </pc:sldLayoutChg>
        <pc:sldLayoutChg chg="modSp">
          <pc:chgData name="Rektörlük dosya arşivleme" userId="3d40f913-300c-4d84-8d8b-d20b2db18ee7" providerId="ADAL" clId="{B11E950B-ABFC-4599-95CD-6BA1B915C005}" dt="2024-10-16T13:30:59.002" v="2" actId="14826"/>
          <pc:sldLayoutMkLst>
            <pc:docMk/>
            <pc:sldMasterMk cId="1047998307" sldId="2147483663"/>
            <pc:sldLayoutMk cId="4082300862" sldId="2147483664"/>
          </pc:sldLayoutMkLst>
          <pc:picChg chg="mod">
            <ac:chgData name="Rektörlük dosya arşivleme" userId="3d40f913-300c-4d84-8d8b-d20b2db18ee7" providerId="ADAL" clId="{B11E950B-ABFC-4599-95CD-6BA1B915C005}" dt="2024-10-16T13:30:59.002" v="2" actId="14826"/>
            <ac:picMkLst>
              <pc:docMk/>
              <pc:sldMasterMk cId="1047998307" sldId="2147483663"/>
              <pc:sldLayoutMk cId="4082300862" sldId="2147483664"/>
              <ac:picMk id="6" creationId="{6797B80D-9F44-16FB-F74F-4D5468944577}"/>
            </ac:picMkLst>
          </pc:picChg>
        </pc:sldLayoutChg>
        <pc:sldLayoutChg chg="modSp">
          <pc:chgData name="Rektörlük dosya arşivleme" userId="3d40f913-300c-4d84-8d8b-d20b2db18ee7" providerId="ADAL" clId="{B11E950B-ABFC-4599-95CD-6BA1B915C005}" dt="2024-10-16T13:31:06.911" v="3" actId="14826"/>
          <pc:sldLayoutMkLst>
            <pc:docMk/>
            <pc:sldMasterMk cId="1047998307" sldId="2147483663"/>
            <pc:sldLayoutMk cId="1160896688" sldId="2147483671"/>
          </pc:sldLayoutMkLst>
          <pc:picChg chg="mod">
            <ac:chgData name="Rektörlük dosya arşivleme" userId="3d40f913-300c-4d84-8d8b-d20b2db18ee7" providerId="ADAL" clId="{B11E950B-ABFC-4599-95CD-6BA1B915C005}" dt="2024-10-16T13:31:06.911" v="3" actId="14826"/>
            <ac:picMkLst>
              <pc:docMk/>
              <pc:sldMasterMk cId="1047998307" sldId="2147483663"/>
              <pc:sldLayoutMk cId="1160896688" sldId="2147483671"/>
              <ac:picMk id="4" creationId="{94C211F0-95CD-565F-28C5-D598C5EE2811}"/>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1.bin"/></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_al__ma_Sayfas_6.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omerk\Downloads\&#214;&#286;RENC&#304;&#304;&#304;.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_al__ma_Sayfas_7.xlsx"/></Relationships>
</file>

<file path=ppt/charts/_rels/chart14.xml.rels><?xml version="1.0" encoding="UTF-8" standalone="yes"?>
<Relationships xmlns="http://schemas.openxmlformats.org/package/2006/relationships"><Relationship Id="rId3" Type="http://schemas.openxmlformats.org/officeDocument/2006/relationships/oleObject" Target="file:///C:\Users\omerk\Downloads\Report%20(2).xls"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omerk\Downloads\Report%20(2).xls"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_al__ma_Sayfas_8.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_al__ma_Sayfas_9.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_al__ma_Sayfas_10.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Microsoft%20PowerPoint%20uygulamas&#305;nda%20grafik"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Microsoft%20PowerPoint%20uygulamas&#305;nda%20grafik"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_al__ma_Sayfas_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_al__ma_Sayfas_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_al__ma_Sayfas_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_al__ma_Sayfas_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_al__ma_Sayfas_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Microsoft%20PowerPoint%20uygulamas&#305;nda%20grafik"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Kitap3"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tr-TR" dirty="0"/>
              <a:t>2024 Yılı Bütçe Gerçekleşme</a:t>
            </a:r>
          </a:p>
          <a:p>
            <a:pPr>
              <a:defRPr/>
            </a:pPr>
            <a:r>
              <a:rPr lang="tr-TR" dirty="0"/>
              <a:t>27.671.000</a:t>
            </a:r>
          </a:p>
        </c:rich>
      </c:tx>
      <c:layout>
        <c:manualLayout>
          <c:xMode val="edge"/>
          <c:yMode val="edge"/>
          <c:x val="0.169692285747755"/>
          <c:y val="3.1319381813629428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tr-TR"/>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678989850869416E-3"/>
          <c:y val="0.20072406190039421"/>
          <c:w val="0.91345883254302884"/>
          <c:h val="0.55737181370607791"/>
        </c:manualLayout>
      </c:layout>
      <c:pie3DChart>
        <c:varyColors val="1"/>
        <c:ser>
          <c:idx val="0"/>
          <c:order val="0"/>
          <c:tx>
            <c:strRef>
              <c:f>Sayfa1!$B$1</c:f>
              <c:strCache>
                <c:ptCount val="1"/>
                <c:pt idx="0">
                  <c:v>Satışlar</c:v>
                </c:pt>
              </c:strCache>
            </c:strRef>
          </c:tx>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D0AA-4BF6-BF7F-2022CECBC2E9}"/>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D0AA-4BF6-BF7F-2022CECBC2E9}"/>
              </c:ext>
            </c:extLst>
          </c:dPt>
          <c:dLbls>
            <c:dLbl>
              <c:idx val="0"/>
              <c:tx>
                <c:rich>
                  <a:bodyPr/>
                  <a:lstStyle/>
                  <a:p>
                    <a:r>
                      <a:rPr lang="en-US" dirty="0"/>
                      <a:t>0,4%</a:t>
                    </a:r>
                  </a:p>
                </c:rich>
              </c:tx>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0AA-4BF6-BF7F-2022CECBC2E9}"/>
                </c:ext>
              </c:extLst>
            </c:dLbl>
            <c:dLbl>
              <c:idx val="1"/>
              <c:tx>
                <c:rich>
                  <a:bodyPr/>
                  <a:lstStyle/>
                  <a:p>
                    <a:fld id="{757C6F27-5D9A-4A80-8E22-5941A00B47DC}" type="VALUE">
                      <a:rPr lang="en-US"/>
                      <a:pPr/>
                      <a:t>[DEĞER]</a:t>
                    </a:fld>
                    <a:r>
                      <a:rPr lang="en-US" baseline="0"/>
                      <a:t>
96,6%</a:t>
                    </a:r>
                  </a:p>
                </c:rich>
              </c:tx>
              <c:dLblPos val="inEnd"/>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D0AA-4BF6-BF7F-2022CECBC2E9}"/>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tr-TR"/>
              </a:p>
            </c:txPr>
            <c:dLblPos val="inEnd"/>
            <c:showLegendKey val="0"/>
            <c:showVal val="1"/>
            <c:showCatName val="0"/>
            <c:showSerName val="0"/>
            <c:showPercent val="1"/>
            <c:showBubbleSize val="0"/>
            <c:separator>
</c:separator>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Sayfa1!$A$2:$A$3</c:f>
              <c:strCache>
                <c:ptCount val="2"/>
                <c:pt idx="0">
                  <c:v>2024 Yılı Kalan</c:v>
                </c:pt>
                <c:pt idx="1">
                  <c:v>2024 Yılı Gerçekleşen</c:v>
                </c:pt>
              </c:strCache>
            </c:strRef>
          </c:cat>
          <c:val>
            <c:numRef>
              <c:f>Sayfa1!$B$2:$B$3</c:f>
              <c:numCache>
                <c:formatCode>"₺"#,##0</c:formatCode>
                <c:ptCount val="2"/>
                <c:pt idx="0">
                  <c:v>111000</c:v>
                </c:pt>
                <c:pt idx="1">
                  <c:v>27671000</c:v>
                </c:pt>
              </c:numCache>
            </c:numRef>
          </c:val>
          <c:extLst>
            <c:ext xmlns:c16="http://schemas.microsoft.com/office/drawing/2014/chart" uri="{C3380CC4-5D6E-409C-BE32-E72D297353CC}">
              <c16:uniqueId val="{00000004-D0AA-4BF6-BF7F-2022CECBC2E9}"/>
            </c:ext>
          </c:extLst>
        </c:ser>
        <c:dLbls>
          <c:dLblPos val="inEnd"/>
          <c:showLegendKey val="0"/>
          <c:showVal val="1"/>
          <c:showCatName val="0"/>
          <c:showSerName val="0"/>
          <c:showPercent val="0"/>
          <c:showBubbleSize val="0"/>
          <c:showLeaderLines val="1"/>
        </c:dLbls>
      </c:pie3DChart>
      <c:spPr>
        <a:noFill/>
        <a:ln>
          <a:noFill/>
        </a:ln>
        <a:effectLst/>
      </c:spPr>
    </c:plotArea>
    <c:legend>
      <c:legendPos val="r"/>
      <c:layout>
        <c:manualLayout>
          <c:xMode val="edge"/>
          <c:yMode val="edge"/>
          <c:x val="0.71022402738521762"/>
          <c:y val="0.61164962966558767"/>
          <c:w val="0.28977597261478244"/>
          <c:h val="0.34404267042749631"/>
        </c:manualLayout>
      </c:layout>
      <c:overlay val="0"/>
      <c:spPr>
        <a:solidFill>
          <a:schemeClr val="lt1">
            <a:alpha val="78000"/>
          </a:schemeClr>
        </a:solidFill>
        <a:ln>
          <a:noFill/>
        </a:ln>
        <a:effectLst/>
      </c:spPr>
      <c:txPr>
        <a:bodyPr rot="0" spcFirstLastPara="1" vertOverflow="ellipsis" vert="horz" wrap="square" anchor="ctr" anchorCtr="1"/>
        <a:lstStyle/>
        <a:p>
          <a:pPr algn="just">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tr-T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tr-TR" sz="2000" b="0" dirty="0" smtClean="0">
                <a:latin typeface="Tw Cen MT" panose="020B0602020104020603" pitchFamily="34" charset="0"/>
              </a:rPr>
              <a:t>İDARİ </a:t>
            </a:r>
            <a:r>
              <a:rPr lang="tr-TR" sz="2000" b="0" dirty="0">
                <a:latin typeface="Tw Cen MT" panose="020B0602020104020603" pitchFamily="34" charset="0"/>
              </a:rPr>
              <a:t>PERSONEL ORANLARI</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26F-442A-8D5B-CFAD901C8D3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26F-442A-8D5B-CFAD901C8D38}"/>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26F-442A-8D5B-CFAD901C8D38}"/>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26F-442A-8D5B-CFAD901C8D38}"/>
              </c:ext>
            </c:extLst>
          </c:dPt>
          <c:dLbls>
            <c:dLbl>
              <c:idx val="0"/>
              <c:tx>
                <c:rich>
                  <a:bodyPr/>
                  <a:lstStyle/>
                  <a:p>
                    <a:r>
                      <a:rPr lang="en-US" dirty="0" smtClean="0"/>
                      <a:t>44,45%</a:t>
                    </a:r>
                    <a:endParaRPr lang="en-US" dirty="0"/>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26F-442A-8D5B-CFAD901C8D38}"/>
                </c:ext>
              </c:extLst>
            </c:dLbl>
            <c:dLbl>
              <c:idx val="1"/>
              <c:tx>
                <c:rich>
                  <a:bodyPr/>
                  <a:lstStyle/>
                  <a:p>
                    <a:r>
                      <a:rPr lang="en-US" dirty="0" smtClean="0"/>
                      <a:t>11,11%</a:t>
                    </a:r>
                    <a:endParaRPr lang="en-US" dirty="0"/>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26F-442A-8D5B-CFAD901C8D38}"/>
                </c:ext>
              </c:extLst>
            </c:dLbl>
            <c:dLbl>
              <c:idx val="2"/>
              <c:tx>
                <c:rich>
                  <a:bodyPr/>
                  <a:lstStyle/>
                  <a:p>
                    <a:r>
                      <a:rPr lang="en-US" dirty="0" smtClean="0"/>
                      <a:t>11,11%</a:t>
                    </a:r>
                    <a:endParaRPr lang="en-US" dirty="0"/>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26F-442A-8D5B-CFAD901C8D38}"/>
                </c:ext>
              </c:extLst>
            </c:dLbl>
            <c:dLbl>
              <c:idx val="3"/>
              <c:tx>
                <c:rich>
                  <a:bodyPr/>
                  <a:lstStyle/>
                  <a:p>
                    <a:r>
                      <a:rPr lang="en-US" dirty="0" smtClean="0"/>
                      <a:t>33,33</a:t>
                    </a:r>
                    <a:r>
                      <a:rPr lang="en-US" dirty="0"/>
                      <a:t>%</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26F-442A-8D5B-CFAD901C8D38}"/>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'[Microsoft PowerPoint uygulamasında grafik]Sayfa2'!$B$1:$E$1</c:f>
              <c:strCache>
                <c:ptCount val="4"/>
                <c:pt idx="0">
                  <c:v>Bilgisayar İşletmeni (4)</c:v>
                </c:pt>
                <c:pt idx="1">
                  <c:v>Sekreter (1)</c:v>
                </c:pt>
                <c:pt idx="2">
                  <c:v>Hizmetli (1)</c:v>
                </c:pt>
                <c:pt idx="3">
                  <c:v>Daimi İşçi</c:v>
                </c:pt>
              </c:strCache>
            </c:strRef>
          </c:cat>
          <c:val>
            <c:numRef>
              <c:f>'[Microsoft PowerPoint uygulamasında grafik]Sayfa2'!$B$2:$E$2</c:f>
              <c:numCache>
                <c:formatCode>General</c:formatCode>
                <c:ptCount val="4"/>
                <c:pt idx="0">
                  <c:v>4</c:v>
                </c:pt>
                <c:pt idx="1">
                  <c:v>1</c:v>
                </c:pt>
                <c:pt idx="2">
                  <c:v>1</c:v>
                </c:pt>
                <c:pt idx="3">
                  <c:v>3</c:v>
                </c:pt>
              </c:numCache>
            </c:numRef>
          </c:val>
          <c:extLst>
            <c:ext xmlns:c16="http://schemas.microsoft.com/office/drawing/2014/chart" uri="{C3380CC4-5D6E-409C-BE32-E72D297353CC}">
              <c16:uniqueId val="{00000000-8A61-4E0E-B161-53A8241A64D3}"/>
            </c:ext>
          </c:extLst>
        </c:ser>
        <c:dLbls>
          <c:dLblPos val="ctr"/>
          <c:showLegendKey val="0"/>
          <c:showVal val="0"/>
          <c:showCatName val="0"/>
          <c:showSerName val="0"/>
          <c:showPercent val="1"/>
          <c:showBubbleSize val="0"/>
          <c:showLeaderLines val="1"/>
        </c:dLbls>
        <c:firstSliceAng val="0"/>
      </c:pieChart>
      <c:spPr>
        <a:noFill/>
        <a:ln>
          <a:solidFill>
            <a:schemeClr val="accent1"/>
          </a:solidFill>
        </a:ln>
        <a:effectLst/>
      </c:spPr>
    </c:plotArea>
    <c:legend>
      <c:legendPos val="r"/>
      <c:layout>
        <c:manualLayout>
          <c:xMode val="edge"/>
          <c:yMode val="edge"/>
          <c:x val="0.67397571733173534"/>
          <c:y val="0.38666520851560221"/>
          <c:w val="0.29846665576460379"/>
          <c:h val="0.4785906969962088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tr-TR"/>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tr-T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w Cen MT" panose="020B0602020104020603" pitchFamily="34" charset="0"/>
                <a:ea typeface="+mn-ea"/>
                <a:cs typeface="+mn-cs"/>
              </a:defRPr>
            </a:pPr>
            <a:r>
              <a:rPr lang="tr-TR" sz="1400" b="1" i="0" u="none" strike="noStrike" kern="1200" cap="all" spc="120" normalizeH="0" baseline="0" dirty="0" err="1">
                <a:solidFill>
                  <a:prstClr val="black">
                    <a:lumMod val="65000"/>
                    <a:lumOff val="35000"/>
                  </a:prstClr>
                </a:solidFill>
                <a:latin typeface="Tw Cen MT" panose="020B0602020104020603" pitchFamily="34" charset="0"/>
              </a:rPr>
              <a:t>öĞRENCİ</a:t>
            </a:r>
            <a:r>
              <a:rPr lang="tr-TR" sz="1400" b="1" i="0" u="none" strike="noStrike" kern="1200" cap="all" spc="120" normalizeH="0" baseline="0" dirty="0">
                <a:solidFill>
                  <a:prstClr val="black">
                    <a:lumMod val="65000"/>
                    <a:lumOff val="35000"/>
                  </a:prstClr>
                </a:solidFill>
                <a:latin typeface="Tw Cen MT" panose="020B0602020104020603" pitchFamily="34" charset="0"/>
              </a:rPr>
              <a:t> SAYISINI YILLARA GÖRE DAĞILIM GRAFİĞİ</a:t>
            </a:r>
            <a:endParaRPr lang="en-US" sz="1400" b="1" i="0" u="none" strike="noStrike" kern="1200" cap="all" spc="120" normalizeH="0" baseline="0" dirty="0">
              <a:solidFill>
                <a:prstClr val="black">
                  <a:lumMod val="65000"/>
                  <a:lumOff val="35000"/>
                </a:prstClr>
              </a:solidFill>
              <a:latin typeface="Tw Cen MT" panose="020B0602020104020603"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w Cen MT" panose="020B0602020104020603" pitchFamily="34" charset="0"/>
              <a:ea typeface="+mn-ea"/>
              <a:cs typeface="+mn-cs"/>
            </a:defRPr>
          </a:pPr>
          <a:endParaRPr lang="tr-TR"/>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4">
                  <a:lumMod val="60000"/>
                  <a:lumOff val="40000"/>
                </a:schemeClr>
              </a:solidFill>
              <a:ln w="9525">
                <a:solidFill>
                  <a:schemeClr val="accent1"/>
                </a:solidFill>
              </a:ln>
              <a:effectLst/>
            </c:spPr>
          </c:marker>
          <c:dLbls>
            <c:dLbl>
              <c:idx val="2"/>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0B-4BD8-97B2-81796DB221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Sayfa1!$A$1:$C$1</c:f>
              <c:strCache>
                <c:ptCount val="3"/>
                <c:pt idx="0">
                  <c:v>2022-2023 Eğitim-Öğretim Yılı</c:v>
                </c:pt>
                <c:pt idx="1">
                  <c:v>2023-2024 Eğitim-Öğretim Yılı</c:v>
                </c:pt>
                <c:pt idx="2">
                  <c:v>2024-2025 Eğitim-Öğretim Yılı</c:v>
                </c:pt>
              </c:strCache>
            </c:strRef>
          </c:cat>
          <c:val>
            <c:numRef>
              <c:f>Sayfa1!$A$2:$C$2</c:f>
              <c:numCache>
                <c:formatCode>General</c:formatCode>
                <c:ptCount val="3"/>
                <c:pt idx="0">
                  <c:v>847</c:v>
                </c:pt>
                <c:pt idx="1">
                  <c:v>779</c:v>
                </c:pt>
                <c:pt idx="2">
                  <c:v>855</c:v>
                </c:pt>
              </c:numCache>
            </c:numRef>
          </c:val>
          <c:smooth val="0"/>
          <c:extLst>
            <c:ext xmlns:c16="http://schemas.microsoft.com/office/drawing/2014/chart" uri="{C3380CC4-5D6E-409C-BE32-E72D297353CC}">
              <c16:uniqueId val="{00000001-470B-4BD8-97B2-81796DB22147}"/>
            </c:ext>
          </c:extLst>
        </c:ser>
        <c:dLbls>
          <c:showLegendKey val="0"/>
          <c:showVal val="0"/>
          <c:showCatName val="0"/>
          <c:showSerName val="0"/>
          <c:showPercent val="0"/>
          <c:showBubbleSize val="0"/>
        </c:dLbls>
        <c:marker val="1"/>
        <c:smooth val="0"/>
        <c:axId val="312015744"/>
        <c:axId val="312019664"/>
      </c:lineChart>
      <c:catAx>
        <c:axId val="31201574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Tw Cen MT" panose="020B0602020104020603" pitchFamily="34" charset="0"/>
                    <a:ea typeface="+mn-ea"/>
                    <a:cs typeface="+mn-cs"/>
                  </a:defRPr>
                </a:pPr>
                <a:r>
                  <a:rPr lang="tr-TR" sz="1200" b="1">
                    <a:latin typeface="Tw Cen MT" panose="020B0602020104020603" pitchFamily="34" charset="0"/>
                  </a:rPr>
                  <a:t>EĞİTİM-ÖĞRETİM YILLARI</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w Cen MT" panose="020B0602020104020603" pitchFamily="34" charset="0"/>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312019664"/>
        <c:crosses val="autoZero"/>
        <c:auto val="1"/>
        <c:lblAlgn val="ctr"/>
        <c:lblOffset val="100"/>
        <c:noMultiLvlLbl val="0"/>
      </c:catAx>
      <c:valAx>
        <c:axId val="312019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tr-TR" sz="1100" b="1">
                    <a:latin typeface="Tw Cen MT" panose="020B0602020104020603" pitchFamily="34" charset="0"/>
                  </a:rPr>
                  <a:t>ÖĞRENCİ SAYISI</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tr-TR"/>
          </a:p>
        </c:txPr>
        <c:crossAx val="312015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dirty="0"/>
              <a:t>ARTIŞ/AZALIŞ ORANLARI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Sayfa1!$A$3:$C$3</c:f>
              <c:strCache>
                <c:ptCount val="3"/>
                <c:pt idx="0">
                  <c:v>2022-2023 E.Ö.</c:v>
                </c:pt>
                <c:pt idx="1">
                  <c:v>2023-2024 E.Ö.</c:v>
                </c:pt>
                <c:pt idx="2">
                  <c:v>2024-2025 E.Ö.</c:v>
                </c:pt>
              </c:strCache>
            </c:strRef>
          </c:cat>
          <c:val>
            <c:numRef>
              <c:f>Sayfa1!$A$4:$C$4</c:f>
              <c:numCache>
                <c:formatCode>General</c:formatCode>
                <c:ptCount val="3"/>
                <c:pt idx="1">
                  <c:v>-8.0299999999999994</c:v>
                </c:pt>
                <c:pt idx="2">
                  <c:v>9.76</c:v>
                </c:pt>
              </c:numCache>
            </c:numRef>
          </c:val>
          <c:extLst>
            <c:ext xmlns:c16="http://schemas.microsoft.com/office/drawing/2014/chart" uri="{C3380CC4-5D6E-409C-BE32-E72D297353CC}">
              <c16:uniqueId val="{00000000-B1C2-4463-A8F1-A29106DF8BDB}"/>
            </c:ext>
          </c:extLst>
        </c:ser>
        <c:dLbls>
          <c:showLegendKey val="0"/>
          <c:showVal val="0"/>
          <c:showCatName val="0"/>
          <c:showSerName val="0"/>
          <c:showPercent val="0"/>
          <c:showBubbleSize val="0"/>
        </c:dLbls>
        <c:gapWidth val="219"/>
        <c:overlap val="-27"/>
        <c:axId val="312020448"/>
        <c:axId val="312016528"/>
      </c:barChart>
      <c:catAx>
        <c:axId val="312020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crossAx val="312016528"/>
        <c:crosses val="autoZero"/>
        <c:auto val="1"/>
        <c:lblAlgn val="ctr"/>
        <c:lblOffset val="100"/>
        <c:noMultiLvlLbl val="0"/>
      </c:catAx>
      <c:valAx>
        <c:axId val="312016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crossAx val="3120204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dirty="0">
                <a:latin typeface="Tw Cen MT" panose="020B0602020104020603" pitchFamily="34" charset="0"/>
              </a:rPr>
              <a:t>MEZUN ÖĞRENCİ SAYISI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Sayfa1!$A$2</c:f>
              <c:strCache>
                <c:ptCount val="1"/>
                <c:pt idx="0">
                  <c:v>Ebelik</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Sayfa1!$B$1:$F$1</c:f>
              <c:numCache>
                <c:formatCode>General</c:formatCode>
                <c:ptCount val="5"/>
                <c:pt idx="0">
                  <c:v>2020</c:v>
                </c:pt>
                <c:pt idx="1">
                  <c:v>2021</c:v>
                </c:pt>
                <c:pt idx="2">
                  <c:v>2022</c:v>
                </c:pt>
                <c:pt idx="3">
                  <c:v>2023</c:v>
                </c:pt>
                <c:pt idx="4">
                  <c:v>2024</c:v>
                </c:pt>
              </c:numCache>
            </c:numRef>
          </c:cat>
          <c:val>
            <c:numRef>
              <c:f>Sayfa1!$B$2:$F$2</c:f>
              <c:numCache>
                <c:formatCode>General</c:formatCode>
                <c:ptCount val="5"/>
                <c:pt idx="0">
                  <c:v>54</c:v>
                </c:pt>
                <c:pt idx="1">
                  <c:v>59</c:v>
                </c:pt>
                <c:pt idx="2">
                  <c:v>61</c:v>
                </c:pt>
                <c:pt idx="3">
                  <c:v>73</c:v>
                </c:pt>
                <c:pt idx="4">
                  <c:v>60</c:v>
                </c:pt>
              </c:numCache>
            </c:numRef>
          </c:val>
          <c:extLst>
            <c:ext xmlns:c16="http://schemas.microsoft.com/office/drawing/2014/chart" uri="{C3380CC4-5D6E-409C-BE32-E72D297353CC}">
              <c16:uniqueId val="{00000000-4877-4FE5-B1E7-EEDB6DBD587B}"/>
            </c:ext>
          </c:extLst>
        </c:ser>
        <c:ser>
          <c:idx val="1"/>
          <c:order val="1"/>
          <c:tx>
            <c:strRef>
              <c:f>Sayfa1!$A$3</c:f>
              <c:strCache>
                <c:ptCount val="1"/>
                <c:pt idx="0">
                  <c:v>Hemşirelik</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Sayfa1!$B$1:$F$1</c:f>
              <c:numCache>
                <c:formatCode>General</c:formatCode>
                <c:ptCount val="5"/>
                <c:pt idx="0">
                  <c:v>2020</c:v>
                </c:pt>
                <c:pt idx="1">
                  <c:v>2021</c:v>
                </c:pt>
                <c:pt idx="2">
                  <c:v>2022</c:v>
                </c:pt>
                <c:pt idx="3">
                  <c:v>2023</c:v>
                </c:pt>
                <c:pt idx="4">
                  <c:v>2024</c:v>
                </c:pt>
              </c:numCache>
            </c:numRef>
          </c:cat>
          <c:val>
            <c:numRef>
              <c:f>Sayfa1!$B$3:$F$3</c:f>
              <c:numCache>
                <c:formatCode>General</c:formatCode>
                <c:ptCount val="5"/>
                <c:pt idx="0">
                  <c:v>65</c:v>
                </c:pt>
                <c:pt idx="1">
                  <c:v>83</c:v>
                </c:pt>
                <c:pt idx="2">
                  <c:v>69</c:v>
                </c:pt>
                <c:pt idx="3">
                  <c:v>106</c:v>
                </c:pt>
                <c:pt idx="4">
                  <c:v>101</c:v>
                </c:pt>
              </c:numCache>
            </c:numRef>
          </c:val>
          <c:extLst>
            <c:ext xmlns:c16="http://schemas.microsoft.com/office/drawing/2014/chart" uri="{C3380CC4-5D6E-409C-BE32-E72D297353CC}">
              <c16:uniqueId val="{00000001-4877-4FE5-B1E7-EEDB6DBD587B}"/>
            </c:ext>
          </c:extLst>
        </c:ser>
        <c:ser>
          <c:idx val="2"/>
          <c:order val="2"/>
          <c:tx>
            <c:strRef>
              <c:f>Sayfa1!$A$4</c:f>
              <c:strCache>
                <c:ptCount val="1"/>
                <c:pt idx="0">
                  <c:v>Toplam</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Sayfa1!$B$1:$F$1</c:f>
              <c:numCache>
                <c:formatCode>General</c:formatCode>
                <c:ptCount val="5"/>
                <c:pt idx="0">
                  <c:v>2020</c:v>
                </c:pt>
                <c:pt idx="1">
                  <c:v>2021</c:v>
                </c:pt>
                <c:pt idx="2">
                  <c:v>2022</c:v>
                </c:pt>
                <c:pt idx="3">
                  <c:v>2023</c:v>
                </c:pt>
                <c:pt idx="4">
                  <c:v>2024</c:v>
                </c:pt>
              </c:numCache>
            </c:numRef>
          </c:cat>
          <c:val>
            <c:numRef>
              <c:f>Sayfa1!$B$4:$F$4</c:f>
              <c:numCache>
                <c:formatCode>General</c:formatCode>
                <c:ptCount val="5"/>
                <c:pt idx="0">
                  <c:v>119</c:v>
                </c:pt>
                <c:pt idx="1">
                  <c:v>142</c:v>
                </c:pt>
                <c:pt idx="2">
                  <c:v>130</c:v>
                </c:pt>
                <c:pt idx="3">
                  <c:v>179</c:v>
                </c:pt>
                <c:pt idx="4">
                  <c:v>161</c:v>
                </c:pt>
              </c:numCache>
            </c:numRef>
          </c:val>
          <c:extLst>
            <c:ext xmlns:c16="http://schemas.microsoft.com/office/drawing/2014/chart" uri="{C3380CC4-5D6E-409C-BE32-E72D297353CC}">
              <c16:uniqueId val="{00000002-4877-4FE5-B1E7-EEDB6DBD587B}"/>
            </c:ext>
          </c:extLst>
        </c:ser>
        <c:dLbls>
          <c:showLegendKey val="0"/>
          <c:showVal val="0"/>
          <c:showCatName val="0"/>
          <c:showSerName val="0"/>
          <c:showPercent val="0"/>
          <c:showBubbleSize val="0"/>
        </c:dLbls>
        <c:gapWidth val="150"/>
        <c:shape val="box"/>
        <c:axId val="312021232"/>
        <c:axId val="312013784"/>
        <c:axId val="0"/>
      </c:bar3DChart>
      <c:catAx>
        <c:axId val="3120212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tr-TR"/>
          </a:p>
        </c:txPr>
        <c:crossAx val="312013784"/>
        <c:crosses val="autoZero"/>
        <c:auto val="1"/>
        <c:lblAlgn val="ctr"/>
        <c:lblOffset val="100"/>
        <c:noMultiLvlLbl val="0"/>
      </c:catAx>
      <c:valAx>
        <c:axId val="3120137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tr-TR"/>
          </a:p>
        </c:txPr>
        <c:crossAx val="312021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sz="1400" b="1" i="0" u="none" strike="noStrike" kern="1200" spc="0" baseline="0" dirty="0">
                <a:solidFill>
                  <a:prstClr val="black">
                    <a:lumMod val="65000"/>
                    <a:lumOff val="35000"/>
                  </a:prstClr>
                </a:solidFill>
                <a:latin typeface="Tw Cen MT" panose="020B0602020104020603" pitchFamily="34" charset="0"/>
              </a:rPr>
              <a:t>GÜNEYDOĞU ANADOLU BÖLGESİNDE ADIYAMAN</a:t>
            </a:r>
            <a:endParaRPr lang="en-US" sz="1400" b="1" i="0" u="none" strike="noStrike" kern="1200" spc="0" baseline="0" dirty="0">
              <a:solidFill>
                <a:prstClr val="black">
                  <a:lumMod val="65000"/>
                  <a:lumOff val="35000"/>
                </a:prstClr>
              </a:solidFill>
              <a:latin typeface="Tw Cen MT" panose="020B0602020104020603"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bar"/>
        <c:grouping val="clustered"/>
        <c:varyColors val="0"/>
        <c:ser>
          <c:idx val="0"/>
          <c:order val="0"/>
          <c:tx>
            <c:strRef>
              <c:f>Sayfa3!$B$1</c:f>
              <c:strCache>
                <c:ptCount val="1"/>
                <c:pt idx="0">
                  <c:v>SAYI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Sayfa3!$A$2:$A$10</c:f>
              <c:strCache>
                <c:ptCount val="9"/>
                <c:pt idx="0">
                  <c:v>ADIYAMAN</c:v>
                </c:pt>
                <c:pt idx="1">
                  <c:v>ŞANLIURFA</c:v>
                </c:pt>
                <c:pt idx="2">
                  <c:v>GAZİANTEP</c:v>
                </c:pt>
                <c:pt idx="3">
                  <c:v>DİYARBAKIR</c:v>
                </c:pt>
                <c:pt idx="4">
                  <c:v>MARDİN</c:v>
                </c:pt>
                <c:pt idx="5">
                  <c:v>BATMAN</c:v>
                </c:pt>
                <c:pt idx="6">
                  <c:v>ŞIRNAK</c:v>
                </c:pt>
                <c:pt idx="7">
                  <c:v>KİLİS</c:v>
                </c:pt>
                <c:pt idx="8">
                  <c:v>SİİRT</c:v>
                </c:pt>
              </c:strCache>
            </c:strRef>
          </c:cat>
          <c:val>
            <c:numRef>
              <c:f>Sayfa3!$B$2:$B$10</c:f>
              <c:numCache>
                <c:formatCode>General</c:formatCode>
                <c:ptCount val="9"/>
                <c:pt idx="0">
                  <c:v>468</c:v>
                </c:pt>
                <c:pt idx="1">
                  <c:v>87</c:v>
                </c:pt>
                <c:pt idx="2">
                  <c:v>14</c:v>
                </c:pt>
                <c:pt idx="3">
                  <c:v>45</c:v>
                </c:pt>
                <c:pt idx="4">
                  <c:v>17</c:v>
                </c:pt>
                <c:pt idx="5">
                  <c:v>12</c:v>
                </c:pt>
                <c:pt idx="6">
                  <c:v>11</c:v>
                </c:pt>
                <c:pt idx="7">
                  <c:v>4</c:v>
                </c:pt>
                <c:pt idx="8">
                  <c:v>4</c:v>
                </c:pt>
              </c:numCache>
            </c:numRef>
          </c:val>
          <c:extLst>
            <c:ext xmlns:c16="http://schemas.microsoft.com/office/drawing/2014/chart" uri="{C3380CC4-5D6E-409C-BE32-E72D297353CC}">
              <c16:uniqueId val="{00000000-9163-4144-A61F-9E8401247D72}"/>
            </c:ext>
          </c:extLst>
        </c:ser>
        <c:dLbls>
          <c:showLegendKey val="0"/>
          <c:showVal val="0"/>
          <c:showCatName val="0"/>
          <c:showSerName val="0"/>
          <c:showPercent val="0"/>
          <c:showBubbleSize val="0"/>
        </c:dLbls>
        <c:gapWidth val="182"/>
        <c:axId val="312014568"/>
        <c:axId val="307580280"/>
      </c:barChart>
      <c:catAx>
        <c:axId val="312014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tr-TR"/>
          </a:p>
        </c:txPr>
        <c:crossAx val="307580280"/>
        <c:crosses val="autoZero"/>
        <c:auto val="1"/>
        <c:lblAlgn val="ctr"/>
        <c:lblOffset val="100"/>
        <c:noMultiLvlLbl val="0"/>
      </c:catAx>
      <c:valAx>
        <c:axId val="307580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12014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dirty="0">
                <a:latin typeface="+mn-lt"/>
              </a:rPr>
              <a:t>BÖLGELERİN ORANI %</a:t>
            </a:r>
            <a:endParaRPr lang="en-US" dirty="0">
              <a:latin typeface="+mn-l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lineChart>
        <c:grouping val="standard"/>
        <c:varyColors val="0"/>
        <c:ser>
          <c:idx val="0"/>
          <c:order val="0"/>
          <c:tx>
            <c:strRef>
              <c:f>Sayfa4!$B$1</c:f>
              <c:strCache>
                <c:ptCount val="1"/>
                <c:pt idx="0">
                  <c:v>ORAN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Times New Roman" panose="02020603050405020304" pitchFamily="18"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Sayfa4!$A$2:$A$9</c:f>
              <c:strCache>
                <c:ptCount val="8"/>
                <c:pt idx="0">
                  <c:v>GÜNEYDOĞU ANADOLU</c:v>
                </c:pt>
                <c:pt idx="1">
                  <c:v>AKDENİZ </c:v>
                </c:pt>
                <c:pt idx="2">
                  <c:v>DOĞU ANADOLU </c:v>
                </c:pt>
                <c:pt idx="3">
                  <c:v>İÇ ANADOLU</c:v>
                </c:pt>
                <c:pt idx="4">
                  <c:v>KARADENİZ</c:v>
                </c:pt>
                <c:pt idx="5">
                  <c:v>EGE </c:v>
                </c:pt>
                <c:pt idx="6">
                  <c:v>MARMARA</c:v>
                </c:pt>
                <c:pt idx="7">
                  <c:v>YURTDIŞI</c:v>
                </c:pt>
              </c:strCache>
            </c:strRef>
          </c:cat>
          <c:val>
            <c:numRef>
              <c:f>Sayfa4!$B$2:$B$9</c:f>
              <c:numCache>
                <c:formatCode>General</c:formatCode>
                <c:ptCount val="8"/>
                <c:pt idx="0">
                  <c:v>77.430000000000007</c:v>
                </c:pt>
                <c:pt idx="1">
                  <c:v>4.68</c:v>
                </c:pt>
                <c:pt idx="2">
                  <c:v>3.51</c:v>
                </c:pt>
                <c:pt idx="3">
                  <c:v>0.57999999999999996</c:v>
                </c:pt>
                <c:pt idx="4">
                  <c:v>0.23</c:v>
                </c:pt>
                <c:pt idx="5">
                  <c:v>0.12</c:v>
                </c:pt>
                <c:pt idx="6">
                  <c:v>0.23</c:v>
                </c:pt>
                <c:pt idx="7">
                  <c:v>13.22</c:v>
                </c:pt>
              </c:numCache>
            </c:numRef>
          </c:val>
          <c:smooth val="0"/>
          <c:extLst>
            <c:ext xmlns:c16="http://schemas.microsoft.com/office/drawing/2014/chart" uri="{C3380CC4-5D6E-409C-BE32-E72D297353CC}">
              <c16:uniqueId val="{00000000-1BE3-47EB-A61E-F486EFD86AF0}"/>
            </c:ext>
          </c:extLst>
        </c:ser>
        <c:dLbls>
          <c:showLegendKey val="0"/>
          <c:showVal val="0"/>
          <c:showCatName val="0"/>
          <c:showSerName val="0"/>
          <c:showPercent val="0"/>
          <c:showBubbleSize val="0"/>
        </c:dLbls>
        <c:marker val="1"/>
        <c:smooth val="0"/>
        <c:axId val="313094472"/>
        <c:axId val="313093296"/>
      </c:lineChart>
      <c:catAx>
        <c:axId val="313094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313093296"/>
        <c:crosses val="autoZero"/>
        <c:auto val="1"/>
        <c:lblAlgn val="ctr"/>
        <c:lblOffset val="100"/>
        <c:noMultiLvlLbl val="0"/>
      </c:catAx>
      <c:valAx>
        <c:axId val="313093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Times New Roman" panose="02020603050405020304" pitchFamily="18" charset="0"/>
              </a:defRPr>
            </a:pPr>
            <a:endParaRPr lang="tr-TR"/>
          </a:p>
        </c:txPr>
        <c:crossAx val="313094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a:latin typeface="Tw Cen MT" panose="020B0602020104020603" pitchFamily="34" charset="0"/>
              </a:rPr>
              <a:t>TÜM BÖLGELER İÇİNDE ADIYAMAN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7868-4273-98A3-F38E9CAD1F4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868-4273-98A3-F38E9CAD1F40}"/>
              </c:ext>
            </c:extLst>
          </c:dPt>
          <c:dPt>
            <c:idx val="2"/>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5-7868-4273-98A3-F38E9CAD1F4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868-4273-98A3-F38E9CAD1F4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868-4273-98A3-F38E9CAD1F4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868-4273-98A3-F38E9CAD1F4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868-4273-98A3-F38E9CAD1F4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868-4273-98A3-F38E9CAD1F40}"/>
              </c:ext>
            </c:extLst>
          </c:dPt>
          <c:dPt>
            <c:idx val="8"/>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11-7868-4273-98A3-F38E9CAD1F40}"/>
              </c:ext>
            </c:extLst>
          </c:dPt>
          <c:cat>
            <c:strRef>
              <c:f>Sayfa4!$A$22:$A$30</c:f>
              <c:strCache>
                <c:ptCount val="9"/>
                <c:pt idx="0">
                  <c:v>ADIYAMAN (%54,74</c:v>
                </c:pt>
                <c:pt idx="1">
                  <c:v>GÜNEYDOĞU ANADOLU (%22,69</c:v>
                </c:pt>
                <c:pt idx="2">
                  <c:v>AKDENİZ  (%4,68</c:v>
                </c:pt>
                <c:pt idx="3">
                  <c:v>DOĞU ANADOLU  (%3,51)</c:v>
                </c:pt>
                <c:pt idx="4">
                  <c:v>İÇ ANADOLU (%0,58)</c:v>
                </c:pt>
                <c:pt idx="5">
                  <c:v>KARADENİZ (%0,23)</c:v>
                </c:pt>
                <c:pt idx="6">
                  <c:v>EGE (%0,12)</c:v>
                </c:pt>
                <c:pt idx="7">
                  <c:v>MARMARA (%0,23</c:v>
                </c:pt>
                <c:pt idx="8">
                  <c:v>YURTDIŞI (%13,22</c:v>
                </c:pt>
              </c:strCache>
            </c:strRef>
          </c:cat>
          <c:val>
            <c:numRef>
              <c:f>Sayfa4!$B$22:$B$30</c:f>
              <c:numCache>
                <c:formatCode>0.00</c:formatCode>
                <c:ptCount val="9"/>
                <c:pt idx="0">
                  <c:v>54.736842105263158</c:v>
                </c:pt>
                <c:pt idx="1">
                  <c:v>22.690058479532162</c:v>
                </c:pt>
                <c:pt idx="2">
                  <c:v>4.68</c:v>
                </c:pt>
                <c:pt idx="3">
                  <c:v>3.51</c:v>
                </c:pt>
                <c:pt idx="4">
                  <c:v>0.57999999999999996</c:v>
                </c:pt>
                <c:pt idx="5">
                  <c:v>0.23</c:v>
                </c:pt>
                <c:pt idx="6">
                  <c:v>0.12</c:v>
                </c:pt>
                <c:pt idx="7">
                  <c:v>0.23</c:v>
                </c:pt>
                <c:pt idx="8">
                  <c:v>13.22</c:v>
                </c:pt>
              </c:numCache>
            </c:numRef>
          </c:val>
          <c:extLst>
            <c:ext xmlns:c16="http://schemas.microsoft.com/office/drawing/2014/chart" uri="{C3380CC4-5D6E-409C-BE32-E72D297353CC}">
              <c16:uniqueId val="{00000012-7868-4273-98A3-F38E9CAD1F4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tr-TR" sz="1600" dirty="0"/>
              <a:t>Akademik Personel</a:t>
            </a:r>
            <a:r>
              <a:rPr lang="tr-TR" sz="1600" baseline="0" dirty="0"/>
              <a:t> Memnuniyet Oranları (%)</a:t>
            </a:r>
            <a:endParaRPr lang="en-US" sz="16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lineChart>
        <c:grouping val="standard"/>
        <c:varyColors val="0"/>
        <c:ser>
          <c:idx val="1"/>
          <c:order val="0"/>
          <c:tx>
            <c:strRef>
              <c:f>Sheet1!$G$3</c:f>
              <c:strCache>
                <c:ptCount val="1"/>
                <c:pt idx="0">
                  <c:v>Memnuniyet oranları</c:v>
                </c:pt>
              </c:strCache>
            </c:strRef>
          </c:tx>
          <c:spPr>
            <a:ln w="28575" cap="rnd">
              <a:solidFill>
                <a:schemeClr val="accent2"/>
              </a:solidFill>
              <a:round/>
            </a:ln>
            <a:effectLst/>
          </c:spPr>
          <c:marker>
            <c:symbol val="circle"/>
            <c:size val="5"/>
            <c:spPr>
              <a:solidFill>
                <a:srgbClr val="0070C0"/>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Sheet1!$F$4:$F$7</c:f>
              <c:numCache>
                <c:formatCode>General</c:formatCode>
                <c:ptCount val="4"/>
                <c:pt idx="0">
                  <c:v>2020</c:v>
                </c:pt>
                <c:pt idx="1">
                  <c:v>2021</c:v>
                </c:pt>
                <c:pt idx="2">
                  <c:v>2022</c:v>
                </c:pt>
                <c:pt idx="3">
                  <c:v>2023</c:v>
                </c:pt>
              </c:numCache>
            </c:numRef>
          </c:cat>
          <c:val>
            <c:numRef>
              <c:f>Sheet1!$G$4:$G$7</c:f>
              <c:numCache>
                <c:formatCode>General</c:formatCode>
                <c:ptCount val="4"/>
                <c:pt idx="0">
                  <c:v>76.23</c:v>
                </c:pt>
                <c:pt idx="1">
                  <c:v>80.31</c:v>
                </c:pt>
                <c:pt idx="2">
                  <c:v>70.23</c:v>
                </c:pt>
                <c:pt idx="3">
                  <c:v>69.87</c:v>
                </c:pt>
              </c:numCache>
            </c:numRef>
          </c:val>
          <c:smooth val="0"/>
          <c:extLst>
            <c:ext xmlns:c16="http://schemas.microsoft.com/office/drawing/2014/chart" uri="{C3380CC4-5D6E-409C-BE32-E72D297353CC}">
              <c16:uniqueId val="{00000000-A241-4A15-99F0-A1257235CC23}"/>
            </c:ext>
          </c:extLst>
        </c:ser>
        <c:dLbls>
          <c:dLblPos val="t"/>
          <c:showLegendKey val="0"/>
          <c:showVal val="1"/>
          <c:showCatName val="0"/>
          <c:showSerName val="0"/>
          <c:showPercent val="0"/>
          <c:showBubbleSize val="0"/>
        </c:dLbls>
        <c:marker val="1"/>
        <c:smooth val="0"/>
        <c:axId val="313094864"/>
        <c:axId val="313095648"/>
      </c:lineChart>
      <c:catAx>
        <c:axId val="3130948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800"/>
                  <a:t>Yıllar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13095648"/>
        <c:crosses val="autoZero"/>
        <c:auto val="1"/>
        <c:lblAlgn val="ctr"/>
        <c:lblOffset val="100"/>
        <c:noMultiLvlLbl val="0"/>
      </c:catAx>
      <c:valAx>
        <c:axId val="313095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800"/>
                  <a:t>Oran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130948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tr-TR" sz="1800" dirty="0"/>
              <a:t>İdari Personel Memnuniyet Oranları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lineChart>
        <c:grouping val="standard"/>
        <c:varyColors val="0"/>
        <c:ser>
          <c:idx val="1"/>
          <c:order val="0"/>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Sayfa1!$B$10:$B$13</c:f>
              <c:numCache>
                <c:formatCode>General</c:formatCode>
                <c:ptCount val="4"/>
                <c:pt idx="0">
                  <c:v>2020</c:v>
                </c:pt>
                <c:pt idx="1">
                  <c:v>2021</c:v>
                </c:pt>
                <c:pt idx="2">
                  <c:v>2022</c:v>
                </c:pt>
                <c:pt idx="3">
                  <c:v>2023</c:v>
                </c:pt>
              </c:numCache>
            </c:numRef>
          </c:cat>
          <c:val>
            <c:numRef>
              <c:f>Sayfa1!$C$10:$C$13</c:f>
              <c:numCache>
                <c:formatCode>General</c:formatCode>
                <c:ptCount val="4"/>
                <c:pt idx="0">
                  <c:v>89.76</c:v>
                </c:pt>
                <c:pt idx="1">
                  <c:v>83.46</c:v>
                </c:pt>
                <c:pt idx="2">
                  <c:v>84.36</c:v>
                </c:pt>
                <c:pt idx="3">
                  <c:v>73.95</c:v>
                </c:pt>
              </c:numCache>
            </c:numRef>
          </c:val>
          <c:smooth val="0"/>
          <c:extLst>
            <c:ext xmlns:c16="http://schemas.microsoft.com/office/drawing/2014/chart" uri="{C3380CC4-5D6E-409C-BE32-E72D297353CC}">
              <c16:uniqueId val="{00000000-BD42-46A1-908E-97A11679C31B}"/>
            </c:ext>
          </c:extLst>
        </c:ser>
        <c:dLbls>
          <c:dLblPos val="t"/>
          <c:showLegendKey val="0"/>
          <c:showVal val="1"/>
          <c:showCatName val="0"/>
          <c:showSerName val="0"/>
          <c:showPercent val="0"/>
          <c:showBubbleSize val="0"/>
        </c:dLbls>
        <c:marker val="1"/>
        <c:smooth val="0"/>
        <c:axId val="313098392"/>
        <c:axId val="313096824"/>
      </c:lineChart>
      <c:catAx>
        <c:axId val="3130983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600"/>
                  <a:t>Yıllar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13096824"/>
        <c:crosses val="autoZero"/>
        <c:auto val="1"/>
        <c:lblAlgn val="ctr"/>
        <c:lblOffset val="100"/>
        <c:noMultiLvlLbl val="0"/>
      </c:catAx>
      <c:valAx>
        <c:axId val="313096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600"/>
                  <a:t>Oran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130983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a:t>ÖĞRENCİ MEMNUNİYET ORANLARI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lineChart>
        <c:grouping val="standard"/>
        <c:varyColors val="0"/>
        <c:ser>
          <c:idx val="1"/>
          <c:order val="0"/>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'[Microsoft PowerPoint uygulamasında grafik]Sayfa2'!$B$9:$B$11</c:f>
              <c:numCache>
                <c:formatCode>General</c:formatCode>
                <c:ptCount val="3"/>
                <c:pt idx="0">
                  <c:v>2021</c:v>
                </c:pt>
                <c:pt idx="1">
                  <c:v>2022</c:v>
                </c:pt>
                <c:pt idx="2">
                  <c:v>2024</c:v>
                </c:pt>
              </c:numCache>
            </c:numRef>
          </c:cat>
          <c:val>
            <c:numRef>
              <c:f>'[Microsoft PowerPoint uygulamasında grafik]Sayfa2'!$C$9:$C$11</c:f>
              <c:numCache>
                <c:formatCode>General</c:formatCode>
                <c:ptCount val="3"/>
                <c:pt idx="0">
                  <c:v>56.09</c:v>
                </c:pt>
                <c:pt idx="1">
                  <c:v>57.91</c:v>
                </c:pt>
                <c:pt idx="2">
                  <c:v>59</c:v>
                </c:pt>
              </c:numCache>
            </c:numRef>
          </c:val>
          <c:smooth val="0"/>
          <c:extLst>
            <c:ext xmlns:c16="http://schemas.microsoft.com/office/drawing/2014/chart" uri="{C3380CC4-5D6E-409C-BE32-E72D297353CC}">
              <c16:uniqueId val="{00000001-B114-43E8-BD49-B22934D5B676}"/>
            </c:ext>
          </c:extLst>
        </c:ser>
        <c:dLbls>
          <c:dLblPos val="t"/>
          <c:showLegendKey val="0"/>
          <c:showVal val="1"/>
          <c:showCatName val="0"/>
          <c:showSerName val="0"/>
          <c:showPercent val="0"/>
          <c:showBubbleSize val="0"/>
        </c:dLbls>
        <c:marker val="1"/>
        <c:smooth val="0"/>
        <c:axId val="552829080"/>
        <c:axId val="552830256"/>
      </c:lineChart>
      <c:catAx>
        <c:axId val="5528290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800"/>
                  <a:t>Yıllar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52830256"/>
        <c:crosses val="autoZero"/>
        <c:auto val="1"/>
        <c:lblAlgn val="ctr"/>
        <c:lblOffset val="100"/>
        <c:noMultiLvlLbl val="0"/>
      </c:catAx>
      <c:valAx>
        <c:axId val="5528302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sz="1800"/>
                  <a:t>Oran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528290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021866529467152"/>
          <c:y val="7.3372434017595314E-2"/>
          <c:w val="0.79732027440378683"/>
          <c:h val="0.77358487080610527"/>
        </c:manualLayout>
      </c:layout>
      <c:barChart>
        <c:barDir val="col"/>
        <c:grouping val="clustered"/>
        <c:varyColors val="0"/>
        <c:ser>
          <c:idx val="1"/>
          <c:order val="1"/>
          <c:tx>
            <c:strRef>
              <c:f>'[Microsoft PowerPoint uygulamasında grafik]Sayfa1 (2)'!$C$3</c:f>
              <c:strCache>
                <c:ptCount val="1"/>
                <c:pt idx="0">
                  <c:v>Personel Giderleri</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'[Microsoft PowerPoint uygulamasında grafik]Sayfa1 (2)'!$D$1:$H$1</c:f>
              <c:numCache>
                <c:formatCode>General</c:formatCode>
                <c:ptCount val="5"/>
                <c:pt idx="0">
                  <c:v>2020</c:v>
                </c:pt>
                <c:pt idx="1">
                  <c:v>2021</c:v>
                </c:pt>
                <c:pt idx="2">
                  <c:v>2022</c:v>
                </c:pt>
                <c:pt idx="3">
                  <c:v>2023</c:v>
                </c:pt>
                <c:pt idx="4">
                  <c:v>2024</c:v>
                </c:pt>
              </c:numCache>
            </c:numRef>
          </c:cat>
          <c:val>
            <c:numRef>
              <c:f>'[Microsoft PowerPoint uygulamasında grafik]Sayfa1 (2)'!$D$3:$H$3</c:f>
              <c:numCache>
                <c:formatCode>#,##0.00\ "₺"</c:formatCode>
                <c:ptCount val="5"/>
                <c:pt idx="1">
                  <c:v>3170000</c:v>
                </c:pt>
                <c:pt idx="2" formatCode="#,##0.00">
                  <c:v>5810000</c:v>
                </c:pt>
                <c:pt idx="3" formatCode="#,##0.00">
                  <c:v>11660000</c:v>
                </c:pt>
                <c:pt idx="4" formatCode="#,##0.00">
                  <c:v>25452000</c:v>
                </c:pt>
              </c:numCache>
            </c:numRef>
          </c:val>
          <c:extLst>
            <c:ext xmlns:c16="http://schemas.microsoft.com/office/drawing/2014/chart" uri="{C3380CC4-5D6E-409C-BE32-E72D297353CC}">
              <c16:uniqueId val="{00000000-CCBE-48C3-948B-DCC07FA58D70}"/>
            </c:ext>
          </c:extLst>
        </c:ser>
        <c:ser>
          <c:idx val="2"/>
          <c:order val="2"/>
          <c:tx>
            <c:strRef>
              <c:f>'[Microsoft PowerPoint uygulamasında grafik]Sayfa1 (2)'!$C$4</c:f>
              <c:strCache>
                <c:ptCount val="1"/>
                <c:pt idx="0">
                  <c:v>Sosyal Güvenlik Kurum Ödemeleri</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'[Microsoft PowerPoint uygulamasında grafik]Sayfa1 (2)'!$D$1:$H$1</c:f>
              <c:numCache>
                <c:formatCode>General</c:formatCode>
                <c:ptCount val="5"/>
                <c:pt idx="0">
                  <c:v>2020</c:v>
                </c:pt>
                <c:pt idx="1">
                  <c:v>2021</c:v>
                </c:pt>
                <c:pt idx="2">
                  <c:v>2022</c:v>
                </c:pt>
                <c:pt idx="3">
                  <c:v>2023</c:v>
                </c:pt>
                <c:pt idx="4">
                  <c:v>2024</c:v>
                </c:pt>
              </c:numCache>
            </c:numRef>
          </c:cat>
          <c:val>
            <c:numRef>
              <c:f>'[Microsoft PowerPoint uygulamasında grafik]Sayfa1 (2)'!$D$4:$H$4</c:f>
              <c:numCache>
                <c:formatCode>#,##0.00\ "₺"</c:formatCode>
                <c:ptCount val="5"/>
                <c:pt idx="1">
                  <c:v>365000</c:v>
                </c:pt>
                <c:pt idx="2" formatCode="#,##0.00">
                  <c:v>661000</c:v>
                </c:pt>
                <c:pt idx="3" formatCode="#,##0.00">
                  <c:v>1160000</c:v>
                </c:pt>
                <c:pt idx="4" formatCode="#,##0.00">
                  <c:v>2230000</c:v>
                </c:pt>
              </c:numCache>
            </c:numRef>
          </c:val>
          <c:extLst>
            <c:ext xmlns:c16="http://schemas.microsoft.com/office/drawing/2014/chart" uri="{C3380CC4-5D6E-409C-BE32-E72D297353CC}">
              <c16:uniqueId val="{00000001-CCBE-48C3-948B-DCC07FA58D70}"/>
            </c:ext>
          </c:extLst>
        </c:ser>
        <c:ser>
          <c:idx val="3"/>
          <c:order val="3"/>
          <c:tx>
            <c:strRef>
              <c:f>'[Microsoft PowerPoint uygulamasında grafik]Sayfa1 (2)'!$C$5</c:f>
              <c:strCache>
                <c:ptCount val="1"/>
                <c:pt idx="0">
                  <c:v>Mal Ve Hizmet Alım Giderleri</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'[Microsoft PowerPoint uygulamasında grafik]Sayfa1 (2)'!$D$1:$H$1</c:f>
              <c:numCache>
                <c:formatCode>General</c:formatCode>
                <c:ptCount val="5"/>
                <c:pt idx="0">
                  <c:v>2020</c:v>
                </c:pt>
                <c:pt idx="1">
                  <c:v>2021</c:v>
                </c:pt>
                <c:pt idx="2">
                  <c:v>2022</c:v>
                </c:pt>
                <c:pt idx="3">
                  <c:v>2023</c:v>
                </c:pt>
                <c:pt idx="4">
                  <c:v>2024</c:v>
                </c:pt>
              </c:numCache>
            </c:numRef>
          </c:cat>
          <c:val>
            <c:numRef>
              <c:f>'[Microsoft PowerPoint uygulamasında grafik]Sayfa1 (2)'!$D$5:$H$5</c:f>
              <c:numCache>
                <c:formatCode>#,##0.00\ "₺"</c:formatCode>
                <c:ptCount val="5"/>
                <c:pt idx="1">
                  <c:v>4000</c:v>
                </c:pt>
                <c:pt idx="2" formatCode="#,##0.00">
                  <c:v>22000</c:v>
                </c:pt>
                <c:pt idx="3" formatCode="#,##0.00">
                  <c:v>15000</c:v>
                </c:pt>
                <c:pt idx="4" formatCode="#,##0.00">
                  <c:v>140000</c:v>
                </c:pt>
              </c:numCache>
            </c:numRef>
          </c:val>
          <c:extLst>
            <c:ext xmlns:c16="http://schemas.microsoft.com/office/drawing/2014/chart" uri="{C3380CC4-5D6E-409C-BE32-E72D297353CC}">
              <c16:uniqueId val="{00000002-CCBE-48C3-948B-DCC07FA58D70}"/>
            </c:ext>
          </c:extLst>
        </c:ser>
        <c:dLbls>
          <c:showLegendKey val="0"/>
          <c:showVal val="0"/>
          <c:showCatName val="0"/>
          <c:showSerName val="0"/>
          <c:showPercent val="0"/>
          <c:showBubbleSize val="0"/>
        </c:dLbls>
        <c:gapWidth val="150"/>
        <c:axId val="307583416"/>
        <c:axId val="307582240"/>
      </c:barChart>
      <c:lineChart>
        <c:grouping val="standard"/>
        <c:varyColors val="0"/>
        <c:ser>
          <c:idx val="0"/>
          <c:order val="0"/>
          <c:tx>
            <c:strRef>
              <c:f>'[Microsoft PowerPoint uygulamasında grafik]Sayfa1 (2)'!$C$2</c:f>
              <c:strCache>
                <c:ptCount val="1"/>
                <c:pt idx="0">
                  <c:v>Bütçe Giderleri Hesabı</c:v>
                </c:pt>
              </c:strCache>
            </c:strRef>
          </c:tx>
          <c:spPr>
            <a:ln w="34925" cap="rnd">
              <a:solidFill>
                <a:schemeClr val="accent1"/>
              </a:solidFill>
              <a:round/>
            </a:ln>
            <a:effectLst>
              <a:outerShdw blurRad="40000" dist="23000" dir="5400000" rotWithShape="0">
                <a:srgbClr val="000000">
                  <a:alpha val="35000"/>
                </a:srgbClr>
              </a:outerShdw>
            </a:effectLst>
          </c:spPr>
          <c:marker>
            <c:symbol val="circle"/>
            <c:size val="6"/>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1"/>
              <c:delete val="1"/>
              <c:extLst>
                <c:ext xmlns:c15="http://schemas.microsoft.com/office/drawing/2012/chart" uri="{CE6537A1-D6FC-4f65-9D91-7224C49458BB}"/>
                <c:ext xmlns:c16="http://schemas.microsoft.com/office/drawing/2014/chart" uri="{C3380CC4-5D6E-409C-BE32-E72D297353CC}">
                  <c16:uniqueId val="{00000003-CCBE-48C3-948B-DCC07FA58D70}"/>
                </c:ext>
              </c:extLst>
            </c:dLbl>
            <c:dLbl>
              <c:idx val="3"/>
              <c:delete val="1"/>
              <c:extLst>
                <c:ext xmlns:c15="http://schemas.microsoft.com/office/drawing/2012/chart" uri="{CE6537A1-D6FC-4f65-9D91-7224C49458BB}"/>
                <c:ext xmlns:c16="http://schemas.microsoft.com/office/drawing/2014/chart" uri="{C3380CC4-5D6E-409C-BE32-E72D297353CC}">
                  <c16:uniqueId val="{00000004-CCBE-48C3-948B-DCC07FA58D7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'[Microsoft PowerPoint uygulamasında grafik]Sayfa1 (2)'!$D$1:$H$1</c:f>
              <c:numCache>
                <c:formatCode>General</c:formatCode>
                <c:ptCount val="5"/>
                <c:pt idx="0">
                  <c:v>2020</c:v>
                </c:pt>
                <c:pt idx="1">
                  <c:v>2021</c:v>
                </c:pt>
                <c:pt idx="2">
                  <c:v>2022</c:v>
                </c:pt>
                <c:pt idx="3">
                  <c:v>2023</c:v>
                </c:pt>
                <c:pt idx="4">
                  <c:v>2024</c:v>
                </c:pt>
              </c:numCache>
            </c:numRef>
          </c:cat>
          <c:val>
            <c:numRef>
              <c:f>'[Microsoft PowerPoint uygulamasında grafik]Sayfa1 (2)'!$D$2:$H$2</c:f>
              <c:numCache>
                <c:formatCode>#,##0.00</c:formatCode>
                <c:ptCount val="5"/>
                <c:pt idx="1">
                  <c:v>3539000</c:v>
                </c:pt>
                <c:pt idx="2">
                  <c:v>6493000</c:v>
                </c:pt>
                <c:pt idx="3">
                  <c:v>12835000</c:v>
                </c:pt>
                <c:pt idx="4">
                  <c:v>27822000</c:v>
                </c:pt>
              </c:numCache>
            </c:numRef>
          </c:val>
          <c:smooth val="0"/>
          <c:extLst>
            <c:ext xmlns:c16="http://schemas.microsoft.com/office/drawing/2014/chart" uri="{C3380CC4-5D6E-409C-BE32-E72D297353CC}">
              <c16:uniqueId val="{00000005-CCBE-48C3-948B-DCC07FA58D70}"/>
            </c:ext>
          </c:extLst>
        </c:ser>
        <c:dLbls>
          <c:showLegendKey val="0"/>
          <c:showVal val="0"/>
          <c:showCatName val="0"/>
          <c:showSerName val="0"/>
          <c:showPercent val="0"/>
          <c:showBubbleSize val="0"/>
        </c:dLbls>
        <c:marker val="1"/>
        <c:smooth val="0"/>
        <c:axId val="307583416"/>
        <c:axId val="307582240"/>
      </c:lineChart>
      <c:catAx>
        <c:axId val="3075834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07582240"/>
        <c:crosses val="autoZero"/>
        <c:auto val="1"/>
        <c:lblAlgn val="ctr"/>
        <c:lblOffset val="100"/>
        <c:noMultiLvlLbl val="0"/>
      </c:catAx>
      <c:valAx>
        <c:axId val="307582240"/>
        <c:scaling>
          <c:orientation val="minMax"/>
        </c:scaling>
        <c:delete val="0"/>
        <c:axPos val="l"/>
        <c:majorGridlines>
          <c:spPr>
            <a:ln w="9525" cap="flat" cmpd="sng" algn="ctr">
              <a:solidFill>
                <a:schemeClr val="tx1">
                  <a:lumMod val="15000"/>
                  <a:lumOff val="85000"/>
                </a:schemeClr>
              </a:soli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075834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tr-TR"/>
          </a:p>
        </c:txPr>
      </c:dTable>
      <c:spPr>
        <a:noFill/>
        <a:ln>
          <a:noFill/>
        </a:ln>
        <a:effectLst/>
      </c:spPr>
    </c:plotArea>
    <c:plotVisOnly val="1"/>
    <c:dispBlanksAs val="gap"/>
    <c:showDLblsOverMax val="0"/>
  </c:chart>
  <c:spPr>
    <a:solidFill>
      <a:schemeClr val="accent5">
        <a:lumMod val="20000"/>
        <a:lumOff val="80000"/>
      </a:schemeClr>
    </a:solidFill>
    <a:ln w="9525" cap="flat" cmpd="sng" algn="ctr">
      <a:solidFill>
        <a:schemeClr val="tx1">
          <a:lumMod val="15000"/>
          <a:lumOff val="85000"/>
        </a:schemeClr>
      </a:solidFill>
      <a:round/>
    </a:ln>
    <a:effectLst/>
  </c:spPr>
  <c:txPr>
    <a:bodyPr/>
    <a:lstStyle/>
    <a:p>
      <a:pPr>
        <a:defRPr/>
      </a:pPr>
      <a:endParaRPr lang="tr-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800" b="1" i="0" u="none" strike="noStrike" kern="1200" baseline="0">
                <a:solidFill>
                  <a:schemeClr val="dk1">
                    <a:lumMod val="75000"/>
                    <a:lumOff val="25000"/>
                  </a:schemeClr>
                </a:solidFill>
                <a:latin typeface="+mn-lt"/>
                <a:ea typeface="+mn-ea"/>
                <a:cs typeface="+mn-cs"/>
              </a:defRPr>
            </a:pPr>
            <a:r>
              <a:rPr lang="tr-TR" sz="2000" b="1" dirty="0">
                <a:latin typeface="Tw Cen MT" panose="020B0602020104020603" pitchFamily="34" charset="0"/>
              </a:rPr>
              <a:t>AKADEMİK PERSONEL ORANLARI</a:t>
            </a:r>
          </a:p>
        </c:rich>
      </c:tx>
      <c:layout>
        <c:manualLayout>
          <c:xMode val="edge"/>
          <c:yMode val="edge"/>
          <c:x val="0.12645609459090085"/>
          <c:y val="2.9414446177774847E-2"/>
        </c:manualLayout>
      </c:layout>
      <c:overlay val="0"/>
      <c:spPr>
        <a:noFill/>
        <a:ln>
          <a:noFill/>
        </a:ln>
        <a:effectLst/>
      </c:spPr>
      <c:txPr>
        <a:bodyPr rot="0" spcFirstLastPara="1" vertOverflow="ellipsis" vert="horz" wrap="square" anchor="ctr" anchorCtr="1"/>
        <a:lstStyle/>
        <a:p>
          <a:pPr algn="l">
            <a:defRPr sz="18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A6A-4E51-9069-8A25B79B1E1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A6A-4E51-9069-8A25B79B1E1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A6A-4E51-9069-8A25B79B1E1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A6A-4E51-9069-8A25B79B1E1B}"/>
              </c:ext>
            </c:extLst>
          </c:dPt>
          <c:dPt>
            <c:idx val="4"/>
            <c:bubble3D val="0"/>
            <c:spPr>
              <a:solidFill>
                <a:srgbClr val="3E8853">
                  <a:lumMod val="40000"/>
                  <a:lumOff val="60000"/>
                </a:srgb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A6A-4E51-9069-8A25B79B1E1B}"/>
              </c:ext>
            </c:extLst>
          </c:dPt>
          <c:dLbls>
            <c:dLbl>
              <c:idx val="0"/>
              <c:layout>
                <c:manualLayout>
                  <c:x val="-2.6142948967885143E-2"/>
                  <c:y val="0.13440544128370416"/>
                </c:manualLayout>
              </c:layout>
              <c:tx>
                <c:rich>
                  <a:bodyPr/>
                  <a:lstStyle/>
                  <a:p>
                    <a:r>
                      <a:rPr lang="en-US" dirty="0"/>
                      <a:t>4,17%</a:t>
                    </a:r>
                  </a:p>
                </c:rich>
              </c:tx>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A6A-4E51-9069-8A25B79B1E1B}"/>
                </c:ext>
              </c:extLst>
            </c:dLbl>
            <c:dLbl>
              <c:idx val="1"/>
              <c:tx>
                <c:rich>
                  <a:bodyPr/>
                  <a:lstStyle/>
                  <a:p>
                    <a:r>
                      <a:rPr lang="en-US" dirty="0"/>
                      <a:t>29,17%</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A6A-4E51-9069-8A25B79B1E1B}"/>
                </c:ext>
              </c:extLst>
            </c:dLbl>
            <c:dLbl>
              <c:idx val="2"/>
              <c:tx>
                <c:rich>
                  <a:bodyPr/>
                  <a:lstStyle/>
                  <a:p>
                    <a:r>
                      <a:rPr lang="en-US" dirty="0"/>
                      <a:t>37,50%</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A6A-4E51-9069-8A25B79B1E1B}"/>
                </c:ext>
              </c:extLst>
            </c:dLbl>
            <c:dLbl>
              <c:idx val="3"/>
              <c:tx>
                <c:rich>
                  <a:bodyPr/>
                  <a:lstStyle/>
                  <a:p>
                    <a:r>
                      <a:rPr lang="en-US" dirty="0"/>
                      <a:t>8,33%</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A6A-4E51-9069-8A25B79B1E1B}"/>
                </c:ext>
              </c:extLst>
            </c:dLbl>
            <c:dLbl>
              <c:idx val="4"/>
              <c:tx>
                <c:rich>
                  <a:bodyPr/>
                  <a:lstStyle/>
                  <a:p>
                    <a:r>
                      <a:rPr lang="en-US" dirty="0"/>
                      <a:t>20,83%</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A6A-4E51-9069-8A25B79B1E1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Sayfa2!$B$1:$F$1</c:f>
              <c:strCache>
                <c:ptCount val="5"/>
                <c:pt idx="0">
                  <c:v>Profesör Dr. (1)</c:v>
                </c:pt>
                <c:pt idx="1">
                  <c:v>Doçent Dr. (7)</c:v>
                </c:pt>
                <c:pt idx="2">
                  <c:v>Dr.Öğretim Üyesi (9)</c:v>
                </c:pt>
                <c:pt idx="3">
                  <c:v>Öğretim Görevlisi / Dr. (2)</c:v>
                </c:pt>
                <c:pt idx="4">
                  <c:v>Araştırma Görevlisi / Dr. (5)</c:v>
                </c:pt>
              </c:strCache>
            </c:strRef>
          </c:cat>
          <c:val>
            <c:numRef>
              <c:f>Sayfa2!$B$2:$F$2</c:f>
              <c:numCache>
                <c:formatCode>General</c:formatCode>
                <c:ptCount val="5"/>
                <c:pt idx="0">
                  <c:v>1</c:v>
                </c:pt>
                <c:pt idx="1">
                  <c:v>7</c:v>
                </c:pt>
                <c:pt idx="2">
                  <c:v>9</c:v>
                </c:pt>
                <c:pt idx="3">
                  <c:v>2</c:v>
                </c:pt>
                <c:pt idx="4">
                  <c:v>5</c:v>
                </c:pt>
              </c:numCache>
            </c:numRef>
          </c:val>
          <c:extLst>
            <c:ext xmlns:c16="http://schemas.microsoft.com/office/drawing/2014/chart" uri="{C3380CC4-5D6E-409C-BE32-E72D297353CC}">
              <c16:uniqueId val="{0000000A-0A6A-4E51-9069-8A25B79B1E1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02273499186303"/>
          <c:y val="0.25701344786140479"/>
          <c:w val="0.34997726500813703"/>
          <c:h val="0.5839301991845737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noFill/>
    <a:ln w="9525" cap="flat" cmpd="sng" algn="ctr">
      <a:noFill/>
      <a:round/>
    </a:ln>
    <a:effectLst/>
  </c:spPr>
  <c:txPr>
    <a:bodyPr/>
    <a:lstStyle/>
    <a:p>
      <a:pPr>
        <a:defRPr/>
      </a:pPr>
      <a:endParaRPr lang="tr-T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Sayfa1!$A$2</c:f>
              <c:strCache>
                <c:ptCount val="1"/>
                <c:pt idx="0">
                  <c:v>EBELİK BÖLÜMÜ</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400" b="0" i="0" u="none" strike="noStrike" kern="1200" baseline="0">
                    <a:solidFill>
                      <a:schemeClr val="tx1">
                        <a:lumMod val="65000"/>
                        <a:lumOff val="3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Sayfa1!$B$1:$G$1</c:f>
              <c:strCache>
                <c:ptCount val="6"/>
                <c:pt idx="0">
                  <c:v>PROFESÖR DR.​</c:v>
                </c:pt>
                <c:pt idx="1">
                  <c:v>DOÇENT DR.​</c:v>
                </c:pt>
                <c:pt idx="2">
                  <c:v>DR.ÖĞR. ÜYESİ ​</c:v>
                </c:pt>
                <c:pt idx="3">
                  <c:v>ÖĞRETİM GÖREVLİSİ/DR.​</c:v>
                </c:pt>
                <c:pt idx="4">
                  <c:v>ARAŞTIRMA GÖREVLİSİ/DR.​</c:v>
                </c:pt>
                <c:pt idx="5">
                  <c:v>TOPLAM​ </c:v>
                </c:pt>
              </c:strCache>
            </c:strRef>
          </c:cat>
          <c:val>
            <c:numRef>
              <c:f>Sayfa1!$B$2:$G$2</c:f>
              <c:numCache>
                <c:formatCode>General</c:formatCode>
                <c:ptCount val="6"/>
                <c:pt idx="1">
                  <c:v>2</c:v>
                </c:pt>
                <c:pt idx="2">
                  <c:v>5</c:v>
                </c:pt>
                <c:pt idx="4">
                  <c:v>2</c:v>
                </c:pt>
                <c:pt idx="5">
                  <c:v>9</c:v>
                </c:pt>
              </c:numCache>
            </c:numRef>
          </c:val>
          <c:extLst>
            <c:ext xmlns:c16="http://schemas.microsoft.com/office/drawing/2014/chart" uri="{C3380CC4-5D6E-409C-BE32-E72D297353CC}">
              <c16:uniqueId val="{00000000-C7C2-4CC8-82BF-B556801AC717}"/>
            </c:ext>
          </c:extLst>
        </c:ser>
        <c:ser>
          <c:idx val="1"/>
          <c:order val="1"/>
          <c:tx>
            <c:strRef>
              <c:f>Sayfa1!$A$3</c:f>
              <c:strCache>
                <c:ptCount val="1"/>
                <c:pt idx="0">
                  <c:v>HEMŞİRELİK BÖLÜMÜ</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400" b="0" i="0" u="none" strike="noStrike" kern="1200" baseline="0">
                    <a:solidFill>
                      <a:schemeClr val="tx1">
                        <a:lumMod val="65000"/>
                        <a:lumOff val="3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Sayfa1!$B$1:$G$1</c:f>
              <c:strCache>
                <c:ptCount val="6"/>
                <c:pt idx="0">
                  <c:v>PROFESÖR DR.​</c:v>
                </c:pt>
                <c:pt idx="1">
                  <c:v>DOÇENT DR.​</c:v>
                </c:pt>
                <c:pt idx="2">
                  <c:v>DR.ÖĞR. ÜYESİ ​</c:v>
                </c:pt>
                <c:pt idx="3">
                  <c:v>ÖĞRETİM GÖREVLİSİ/DR.​</c:v>
                </c:pt>
                <c:pt idx="4">
                  <c:v>ARAŞTIRMA GÖREVLİSİ/DR.​</c:v>
                </c:pt>
                <c:pt idx="5">
                  <c:v>TOPLAM​ </c:v>
                </c:pt>
              </c:strCache>
            </c:strRef>
          </c:cat>
          <c:val>
            <c:numRef>
              <c:f>Sayfa1!$B$3:$G$3</c:f>
              <c:numCache>
                <c:formatCode>General</c:formatCode>
                <c:ptCount val="6"/>
                <c:pt idx="0">
                  <c:v>1</c:v>
                </c:pt>
                <c:pt idx="1">
                  <c:v>5</c:v>
                </c:pt>
                <c:pt idx="2">
                  <c:v>4</c:v>
                </c:pt>
                <c:pt idx="3">
                  <c:v>2</c:v>
                </c:pt>
                <c:pt idx="4">
                  <c:v>3</c:v>
                </c:pt>
                <c:pt idx="5">
                  <c:v>15</c:v>
                </c:pt>
              </c:numCache>
            </c:numRef>
          </c:val>
          <c:extLst>
            <c:ext xmlns:c16="http://schemas.microsoft.com/office/drawing/2014/chart" uri="{C3380CC4-5D6E-409C-BE32-E72D297353CC}">
              <c16:uniqueId val="{00000001-C7C2-4CC8-82BF-B556801AC717}"/>
            </c:ext>
          </c:extLst>
        </c:ser>
        <c:ser>
          <c:idx val="2"/>
          <c:order val="2"/>
          <c:tx>
            <c:strRef>
              <c:f>Sayfa1!$A$4</c:f>
              <c:strCache>
                <c:ptCount val="1"/>
                <c:pt idx="0">
                  <c:v>TOPLAM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400" b="0" i="0" u="none" strike="noStrike" kern="1200" baseline="0">
                    <a:solidFill>
                      <a:schemeClr val="tx1">
                        <a:lumMod val="65000"/>
                        <a:lumOff val="3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Sayfa1!$B$1:$G$1</c:f>
              <c:strCache>
                <c:ptCount val="6"/>
                <c:pt idx="0">
                  <c:v>PROFESÖR DR.​</c:v>
                </c:pt>
                <c:pt idx="1">
                  <c:v>DOÇENT DR.​</c:v>
                </c:pt>
                <c:pt idx="2">
                  <c:v>DR.ÖĞR. ÜYESİ ​</c:v>
                </c:pt>
                <c:pt idx="3">
                  <c:v>ÖĞRETİM GÖREVLİSİ/DR.​</c:v>
                </c:pt>
                <c:pt idx="4">
                  <c:v>ARAŞTIRMA GÖREVLİSİ/DR.​</c:v>
                </c:pt>
                <c:pt idx="5">
                  <c:v>TOPLAM​ </c:v>
                </c:pt>
              </c:strCache>
            </c:strRef>
          </c:cat>
          <c:val>
            <c:numRef>
              <c:f>Sayfa1!$B$4:$G$4</c:f>
              <c:numCache>
                <c:formatCode>General</c:formatCode>
                <c:ptCount val="6"/>
                <c:pt idx="0">
                  <c:v>1</c:v>
                </c:pt>
                <c:pt idx="1">
                  <c:v>7</c:v>
                </c:pt>
                <c:pt idx="2">
                  <c:v>9</c:v>
                </c:pt>
                <c:pt idx="3">
                  <c:v>2</c:v>
                </c:pt>
                <c:pt idx="4">
                  <c:v>5</c:v>
                </c:pt>
                <c:pt idx="5">
                  <c:v>24</c:v>
                </c:pt>
              </c:numCache>
            </c:numRef>
          </c:val>
          <c:extLst>
            <c:ext xmlns:c16="http://schemas.microsoft.com/office/drawing/2014/chart" uri="{C3380CC4-5D6E-409C-BE32-E72D297353CC}">
              <c16:uniqueId val="{00000002-C7C2-4CC8-82BF-B556801AC717}"/>
            </c:ext>
          </c:extLst>
        </c:ser>
        <c:dLbls>
          <c:showLegendKey val="0"/>
          <c:showVal val="0"/>
          <c:showCatName val="0"/>
          <c:showSerName val="0"/>
          <c:showPercent val="0"/>
          <c:showBubbleSize val="0"/>
        </c:dLbls>
        <c:gapWidth val="219"/>
        <c:overlap val="-27"/>
        <c:axId val="307582632"/>
        <c:axId val="307583024"/>
      </c:barChart>
      <c:catAx>
        <c:axId val="307582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tr-TR"/>
          </a:p>
        </c:txPr>
        <c:crossAx val="307583024"/>
        <c:crosses val="autoZero"/>
        <c:auto val="1"/>
        <c:lblAlgn val="ctr"/>
        <c:lblOffset val="100"/>
        <c:noMultiLvlLbl val="0"/>
      </c:catAx>
      <c:valAx>
        <c:axId val="307583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tr-TR"/>
          </a:p>
        </c:txPr>
        <c:crossAx val="307582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400" b="0" i="0" u="none" strike="noStrike" kern="1200" baseline="0">
          <a:solidFill>
            <a:schemeClr val="tx1">
              <a:lumMod val="65000"/>
              <a:lumOff val="35000"/>
            </a:schemeClr>
          </a:solidFill>
          <a:latin typeface="+mn-lt"/>
          <a:ea typeface="+mn-ea"/>
          <a:cs typeface="+mn-cs"/>
        </a:defRPr>
      </a:pPr>
      <a:endParaRPr lang="tr-T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Sayfa1!$A$15</c:f>
              <c:strCache>
                <c:ptCount val="1"/>
                <c:pt idx="0">
                  <c:v>2020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Sayfa1!$B$14:$K$14</c:f>
              <c:strCache>
                <c:ptCount val="10"/>
                <c:pt idx="0">
                  <c:v>PROJE SAYISI</c:v>
                </c:pt>
                <c:pt idx="1">
                  <c:v>YAYIN SAYISI</c:v>
                </c:pt>
                <c:pt idx="2">
                  <c:v>TOPLAM MAKALE SAYISI</c:v>
                </c:pt>
                <c:pt idx="3">
                  <c:v>Q1</c:v>
                </c:pt>
                <c:pt idx="4">
                  <c:v>Q2</c:v>
                </c:pt>
                <c:pt idx="5">
                  <c:v>Q3</c:v>
                </c:pt>
                <c:pt idx="6">
                  <c:v>Q4</c:v>
                </c:pt>
                <c:pt idx="7">
                  <c:v>TRDİZİN</c:v>
                </c:pt>
                <c:pt idx="8">
                  <c:v>KİTAP</c:v>
                </c:pt>
                <c:pt idx="9">
                  <c:v>TOPLAM BİLDİRİ</c:v>
                </c:pt>
              </c:strCache>
            </c:strRef>
          </c:cat>
          <c:val>
            <c:numRef>
              <c:f>Sayfa1!$B$15:$K$15</c:f>
              <c:numCache>
                <c:formatCode>General</c:formatCode>
                <c:ptCount val="10"/>
              </c:numCache>
            </c:numRef>
          </c:val>
          <c:smooth val="0"/>
          <c:extLst>
            <c:ext xmlns:c16="http://schemas.microsoft.com/office/drawing/2014/chart" uri="{C3380CC4-5D6E-409C-BE32-E72D297353CC}">
              <c16:uniqueId val="{00000000-0809-4C6C-9A36-2F818D1E1C5E}"/>
            </c:ext>
          </c:extLst>
        </c:ser>
        <c:ser>
          <c:idx val="1"/>
          <c:order val="1"/>
          <c:tx>
            <c:strRef>
              <c:f>Sayfa1!$A$16</c:f>
              <c:strCache>
                <c:ptCount val="1"/>
                <c:pt idx="0">
                  <c:v>2021</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Sayfa1!$B$14:$K$14</c:f>
              <c:strCache>
                <c:ptCount val="10"/>
                <c:pt idx="0">
                  <c:v>PROJE SAYISI</c:v>
                </c:pt>
                <c:pt idx="1">
                  <c:v>YAYIN SAYISI</c:v>
                </c:pt>
                <c:pt idx="2">
                  <c:v>TOPLAM MAKALE SAYISI</c:v>
                </c:pt>
                <c:pt idx="3">
                  <c:v>Q1</c:v>
                </c:pt>
                <c:pt idx="4">
                  <c:v>Q2</c:v>
                </c:pt>
                <c:pt idx="5">
                  <c:v>Q3</c:v>
                </c:pt>
                <c:pt idx="6">
                  <c:v>Q4</c:v>
                </c:pt>
                <c:pt idx="7">
                  <c:v>TRDİZİN</c:v>
                </c:pt>
                <c:pt idx="8">
                  <c:v>KİTAP</c:v>
                </c:pt>
                <c:pt idx="9">
                  <c:v>TOPLAM BİLDİRİ</c:v>
                </c:pt>
              </c:strCache>
            </c:strRef>
          </c:cat>
          <c:val>
            <c:numRef>
              <c:f>Sayfa1!$B$16:$K$16</c:f>
              <c:numCache>
                <c:formatCode>General</c:formatCode>
                <c:ptCount val="10"/>
              </c:numCache>
            </c:numRef>
          </c:val>
          <c:smooth val="0"/>
          <c:extLst>
            <c:ext xmlns:c16="http://schemas.microsoft.com/office/drawing/2014/chart" uri="{C3380CC4-5D6E-409C-BE32-E72D297353CC}">
              <c16:uniqueId val="{00000001-0809-4C6C-9A36-2F818D1E1C5E}"/>
            </c:ext>
          </c:extLst>
        </c:ser>
        <c:ser>
          <c:idx val="2"/>
          <c:order val="2"/>
          <c:tx>
            <c:strRef>
              <c:f>Sayfa1!$A$17</c:f>
              <c:strCache>
                <c:ptCount val="1"/>
                <c:pt idx="0">
                  <c:v>2022</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Sayfa1!$B$14:$K$14</c:f>
              <c:strCache>
                <c:ptCount val="10"/>
                <c:pt idx="0">
                  <c:v>PROJE SAYISI</c:v>
                </c:pt>
                <c:pt idx="1">
                  <c:v>YAYIN SAYISI</c:v>
                </c:pt>
                <c:pt idx="2">
                  <c:v>TOPLAM MAKALE SAYISI</c:v>
                </c:pt>
                <c:pt idx="3">
                  <c:v>Q1</c:v>
                </c:pt>
                <c:pt idx="4">
                  <c:v>Q2</c:v>
                </c:pt>
                <c:pt idx="5">
                  <c:v>Q3</c:v>
                </c:pt>
                <c:pt idx="6">
                  <c:v>Q4</c:v>
                </c:pt>
                <c:pt idx="7">
                  <c:v>TRDİZİN</c:v>
                </c:pt>
                <c:pt idx="8">
                  <c:v>KİTAP</c:v>
                </c:pt>
                <c:pt idx="9">
                  <c:v>TOPLAM BİLDİRİ</c:v>
                </c:pt>
              </c:strCache>
            </c:strRef>
          </c:cat>
          <c:val>
            <c:numRef>
              <c:f>Sayfa1!$B$17:$K$17</c:f>
              <c:numCache>
                <c:formatCode>General</c:formatCode>
                <c:ptCount val="10"/>
              </c:numCache>
            </c:numRef>
          </c:val>
          <c:smooth val="0"/>
          <c:extLst>
            <c:ext xmlns:c16="http://schemas.microsoft.com/office/drawing/2014/chart" uri="{C3380CC4-5D6E-409C-BE32-E72D297353CC}">
              <c16:uniqueId val="{00000002-0809-4C6C-9A36-2F818D1E1C5E}"/>
            </c:ext>
          </c:extLst>
        </c:ser>
        <c:ser>
          <c:idx val="3"/>
          <c:order val="3"/>
          <c:tx>
            <c:strRef>
              <c:f>Sayfa1!$A$18</c:f>
              <c:strCache>
                <c:ptCount val="1"/>
                <c:pt idx="0">
                  <c:v>2023</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Sayfa1!$B$14:$K$14</c:f>
              <c:strCache>
                <c:ptCount val="10"/>
                <c:pt idx="0">
                  <c:v>PROJE SAYISI</c:v>
                </c:pt>
                <c:pt idx="1">
                  <c:v>YAYIN SAYISI</c:v>
                </c:pt>
                <c:pt idx="2">
                  <c:v>TOPLAM MAKALE SAYISI</c:v>
                </c:pt>
                <c:pt idx="3">
                  <c:v>Q1</c:v>
                </c:pt>
                <c:pt idx="4">
                  <c:v>Q2</c:v>
                </c:pt>
                <c:pt idx="5">
                  <c:v>Q3</c:v>
                </c:pt>
                <c:pt idx="6">
                  <c:v>Q4</c:v>
                </c:pt>
                <c:pt idx="7">
                  <c:v>TRDİZİN</c:v>
                </c:pt>
                <c:pt idx="8">
                  <c:v>KİTAP</c:v>
                </c:pt>
                <c:pt idx="9">
                  <c:v>TOPLAM BİLDİRİ</c:v>
                </c:pt>
              </c:strCache>
            </c:strRef>
          </c:cat>
          <c:val>
            <c:numRef>
              <c:f>Sayfa1!$B$18:$K$18</c:f>
              <c:numCache>
                <c:formatCode>General</c:formatCode>
                <c:ptCount val="10"/>
                <c:pt idx="0">
                  <c:v>1</c:v>
                </c:pt>
                <c:pt idx="9">
                  <c:v>1</c:v>
                </c:pt>
              </c:numCache>
            </c:numRef>
          </c:val>
          <c:smooth val="0"/>
          <c:extLst>
            <c:ext xmlns:c16="http://schemas.microsoft.com/office/drawing/2014/chart" uri="{C3380CC4-5D6E-409C-BE32-E72D297353CC}">
              <c16:uniqueId val="{00000003-0809-4C6C-9A36-2F818D1E1C5E}"/>
            </c:ext>
          </c:extLst>
        </c:ser>
        <c:ser>
          <c:idx val="4"/>
          <c:order val="4"/>
          <c:tx>
            <c:strRef>
              <c:f>Sayfa1!$A$19</c:f>
              <c:strCache>
                <c:ptCount val="1"/>
                <c:pt idx="0">
                  <c:v>2024</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Sayfa1!$B$14:$K$14</c:f>
              <c:strCache>
                <c:ptCount val="10"/>
                <c:pt idx="0">
                  <c:v>PROJE SAYISI</c:v>
                </c:pt>
                <c:pt idx="1">
                  <c:v>YAYIN SAYISI</c:v>
                </c:pt>
                <c:pt idx="2">
                  <c:v>TOPLAM MAKALE SAYISI</c:v>
                </c:pt>
                <c:pt idx="3">
                  <c:v>Q1</c:v>
                </c:pt>
                <c:pt idx="4">
                  <c:v>Q2</c:v>
                </c:pt>
                <c:pt idx="5">
                  <c:v>Q3</c:v>
                </c:pt>
                <c:pt idx="6">
                  <c:v>Q4</c:v>
                </c:pt>
                <c:pt idx="7">
                  <c:v>TRDİZİN</c:v>
                </c:pt>
                <c:pt idx="8">
                  <c:v>KİTAP</c:v>
                </c:pt>
                <c:pt idx="9">
                  <c:v>TOPLAM BİLDİRİ</c:v>
                </c:pt>
              </c:strCache>
            </c:strRef>
          </c:cat>
          <c:val>
            <c:numRef>
              <c:f>Sayfa1!$B$19:$K$19</c:f>
              <c:numCache>
                <c:formatCode>General</c:formatCode>
                <c:ptCount val="10"/>
              </c:numCache>
            </c:numRef>
          </c:val>
          <c:smooth val="0"/>
          <c:extLst>
            <c:ext xmlns:c16="http://schemas.microsoft.com/office/drawing/2014/chart" uri="{C3380CC4-5D6E-409C-BE32-E72D297353CC}">
              <c16:uniqueId val="{00000004-0809-4C6C-9A36-2F818D1E1C5E}"/>
            </c:ext>
          </c:extLst>
        </c:ser>
        <c:dLbls>
          <c:showLegendKey val="0"/>
          <c:showVal val="0"/>
          <c:showCatName val="0"/>
          <c:showSerName val="0"/>
          <c:showPercent val="0"/>
          <c:showBubbleSize val="0"/>
        </c:dLbls>
        <c:marker val="1"/>
        <c:smooth val="0"/>
        <c:axId val="264879504"/>
        <c:axId val="264880288"/>
      </c:lineChart>
      <c:catAx>
        <c:axId val="264879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crossAx val="264880288"/>
        <c:crosses val="autoZero"/>
        <c:auto val="1"/>
        <c:lblAlgn val="ctr"/>
        <c:lblOffset val="100"/>
        <c:noMultiLvlLbl val="0"/>
      </c:catAx>
      <c:valAx>
        <c:axId val="264880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crossAx val="264879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tr-TR"/>
              <a:t>İDARİ PERSONEL DAĞILIMI</a:t>
            </a:r>
          </a:p>
        </c:rich>
      </c:tx>
      <c:layout>
        <c:manualLayout>
          <c:xMode val="edge"/>
          <c:yMode val="edge"/>
          <c:x val="3.2682280551453238E-2"/>
          <c:y val="2.777777777777777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tr-TR"/>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l"/>
      <c:layout>
        <c:manualLayout>
          <c:xMode val="edge"/>
          <c:yMode val="edge"/>
          <c:x val="1.1535528747309702E-2"/>
          <c:y val="0.18162425898727785"/>
          <c:w val="0.30732215416462105"/>
          <c:h val="0.717539008036109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tr-TR"/>
        </a:p>
      </c:txPr>
    </c:legend>
    <c:plotVisOnly val="1"/>
    <c:dispBlanksAs val="gap"/>
    <c:showDLblsOverMax val="0"/>
  </c:chart>
  <c:spPr>
    <a:noFill/>
    <a:ln w="9525" cap="flat" cmpd="sng" algn="ctr">
      <a:noFill/>
      <a:round/>
    </a:ln>
    <a:effectLst/>
  </c:spPr>
  <c:txPr>
    <a:bodyPr/>
    <a:lstStyle/>
    <a:p>
      <a:pPr>
        <a:defRPr/>
      </a:pPr>
      <a:endParaRPr lang="tr-T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tr-TR" sz="2400" b="0" dirty="0"/>
              <a:t>İDARİ PERSONEL ORANLARI</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pieChart>
        <c:varyColors val="1"/>
        <c:dLbls>
          <c:dLblPos val="ctr"/>
          <c:showLegendKey val="0"/>
          <c:showVal val="0"/>
          <c:showCatName val="0"/>
          <c:showSerName val="0"/>
          <c:showPercent val="1"/>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noFill/>
    <a:ln w="9525" cap="flat" cmpd="sng" algn="ctr">
      <a:noFill/>
      <a:round/>
    </a:ln>
    <a:effectLst/>
  </c:spPr>
  <c:txPr>
    <a:bodyPr/>
    <a:lstStyle/>
    <a:p>
      <a:pPr>
        <a:defRPr/>
      </a:pPr>
      <a:endParaRPr lang="tr-T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tr-TR" sz="1800" dirty="0">
                <a:latin typeface="Tw Cen MT" panose="020B0602020104020603" pitchFamily="34" charset="0"/>
              </a:rPr>
              <a:t>İDARİ PERSONEL DAĞILIMI</a:t>
            </a:r>
          </a:p>
        </c:rich>
      </c:tx>
      <c:layout>
        <c:manualLayout>
          <c:xMode val="edge"/>
          <c:yMode val="edge"/>
          <c:x val="0.12683083107465568"/>
          <c:y val="2.282453295823619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tr-TR"/>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l"/>
      <c:layout>
        <c:manualLayout>
          <c:xMode val="edge"/>
          <c:yMode val="edge"/>
          <c:x val="8.8764444365059508E-2"/>
          <c:y val="0.24052488123497107"/>
          <c:w val="0.30976046411768721"/>
          <c:h val="0.657961548402618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tr-T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sz="2000" b="1" dirty="0"/>
              <a:t>İDARİ PERSONEL EĞİTİM DURUM BİLGİSİ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Sayfa1!$E$13:$H$13</c:f>
              <c:strCache>
                <c:ptCount val="4"/>
                <c:pt idx="0">
                  <c:v>İlkokul</c:v>
                </c:pt>
                <c:pt idx="1">
                  <c:v>Ortaöğretim</c:v>
                </c:pt>
                <c:pt idx="2">
                  <c:v>Önlisans</c:v>
                </c:pt>
                <c:pt idx="3">
                  <c:v>Lisans</c:v>
                </c:pt>
              </c:strCache>
            </c:strRef>
          </c:cat>
          <c:val>
            <c:numRef>
              <c:f>Sayfa1!$E$14:$H$14</c:f>
              <c:numCache>
                <c:formatCode>General</c:formatCode>
                <c:ptCount val="4"/>
                <c:pt idx="0">
                  <c:v>1</c:v>
                </c:pt>
                <c:pt idx="1">
                  <c:v>2</c:v>
                </c:pt>
                <c:pt idx="2">
                  <c:v>2</c:v>
                </c:pt>
                <c:pt idx="3">
                  <c:v>4</c:v>
                </c:pt>
              </c:numCache>
            </c:numRef>
          </c:val>
          <c:extLst>
            <c:ext xmlns:c16="http://schemas.microsoft.com/office/drawing/2014/chart" uri="{C3380CC4-5D6E-409C-BE32-E72D297353CC}">
              <c16:uniqueId val="{00000000-8F93-4D47-ABEB-FE5DE8A9EF4C}"/>
            </c:ext>
          </c:extLst>
        </c:ser>
        <c:dLbls>
          <c:showLegendKey val="0"/>
          <c:showVal val="0"/>
          <c:showCatName val="0"/>
          <c:showSerName val="0"/>
          <c:showPercent val="0"/>
          <c:showBubbleSize val="0"/>
        </c:dLbls>
        <c:gapWidth val="219"/>
        <c:overlap val="-27"/>
        <c:axId val="312016920"/>
        <c:axId val="312015352"/>
      </c:barChart>
      <c:catAx>
        <c:axId val="312016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312015352"/>
        <c:crosses val="autoZero"/>
        <c:auto val="1"/>
        <c:lblAlgn val="ctr"/>
        <c:lblOffset val="100"/>
        <c:noMultiLvlLbl val="0"/>
      </c:catAx>
      <c:valAx>
        <c:axId val="312015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tr-TR"/>
          </a:p>
        </c:txPr>
        <c:crossAx val="3120169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4FFD2964-FB77-E737-54E2-295B6B0E888E}"/>
              </a:ext>
            </a:extLst>
          </p:cNvPr>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CCA55E72-5453-E026-253C-90112B6AB361}"/>
              </a:ext>
            </a:extLst>
          </p:cNvPr>
          <p:cNvSpPr>
            <a:spLocks noGrp="1"/>
          </p:cNvSpPr>
          <p:nvPr>
            <p:ph type="dt" sz="quarter" idx="1"/>
          </p:nvPr>
        </p:nvSpPr>
        <p:spPr>
          <a:xfrm>
            <a:off x="3884613" y="0"/>
            <a:ext cx="2971800" cy="498475"/>
          </a:xfrm>
          <a:prstGeom prst="rect">
            <a:avLst/>
          </a:prstGeom>
        </p:spPr>
        <p:txBody>
          <a:bodyPr vert="horz" lIns="91440" tIns="45720" rIns="91440" bIns="45720" rtlCol="0"/>
          <a:lstStyle>
            <a:lvl1pPr algn="r">
              <a:defRPr sz="1200"/>
            </a:lvl1pPr>
          </a:lstStyle>
          <a:p>
            <a:fld id="{59DDE7F2-381C-4E57-B522-159FBBE639FB}" type="datetimeFigureOut">
              <a:rPr lang="tr-TR" smtClean="0"/>
              <a:t>24.06.2026</a:t>
            </a:fld>
            <a:endParaRPr lang="tr-TR"/>
          </a:p>
        </p:txBody>
      </p:sp>
      <p:sp>
        <p:nvSpPr>
          <p:cNvPr id="4" name="Alt Bilgi Yer Tutucusu 3">
            <a:extLst>
              <a:ext uri="{FF2B5EF4-FFF2-40B4-BE49-F238E27FC236}">
                <a16:creationId xmlns:a16="http://schemas.microsoft.com/office/drawing/2014/main" id="{30669D72-7AB9-B623-1ACA-E628D41BEFC9}"/>
              </a:ext>
            </a:extLst>
          </p:cNvPr>
          <p:cNvSpPr>
            <a:spLocks noGrp="1"/>
          </p:cNvSpPr>
          <p:nvPr>
            <p:ph type="ftr" sz="quarter" idx="2"/>
          </p:nvPr>
        </p:nvSpPr>
        <p:spPr>
          <a:xfrm>
            <a:off x="0" y="9448800"/>
            <a:ext cx="2971800"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1E90F650-10AD-E2D9-9130-5F8EB2088D7D}"/>
              </a:ext>
            </a:extLst>
          </p:cNvPr>
          <p:cNvSpPr>
            <a:spLocks noGrp="1"/>
          </p:cNvSpPr>
          <p:nvPr>
            <p:ph type="sldNum" sz="quarter" idx="3"/>
          </p:nvPr>
        </p:nvSpPr>
        <p:spPr>
          <a:xfrm>
            <a:off x="3884613" y="9448800"/>
            <a:ext cx="2971800" cy="498475"/>
          </a:xfrm>
          <a:prstGeom prst="rect">
            <a:avLst/>
          </a:prstGeom>
        </p:spPr>
        <p:txBody>
          <a:bodyPr vert="horz" lIns="91440" tIns="45720" rIns="91440" bIns="45720" rtlCol="0" anchor="b"/>
          <a:lstStyle>
            <a:lvl1pPr algn="r">
              <a:defRPr sz="1200"/>
            </a:lvl1pPr>
          </a:lstStyle>
          <a:p>
            <a:fld id="{360F57CF-A872-4C28-AAF4-7FC4108F451E}" type="slidenum">
              <a:rPr lang="tr-TR" smtClean="0"/>
              <a:t>‹#›</a:t>
            </a:fld>
            <a:endParaRPr lang="tr-TR"/>
          </a:p>
        </p:txBody>
      </p:sp>
    </p:spTree>
    <p:extLst>
      <p:ext uri="{BB962C8B-B14F-4D97-AF65-F5344CB8AC3E}">
        <p14:creationId xmlns:p14="http://schemas.microsoft.com/office/powerpoint/2010/main" val="2285451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688BF942-100B-4B4C-A3E3-F4F021F6FC5E}" type="datetimeFigureOut">
              <a:rPr lang="tr-TR" smtClean="0"/>
              <a:t>24.06.2026</a:t>
            </a:fld>
            <a:endParaRPr lang="tr-TR"/>
          </a:p>
        </p:txBody>
      </p:sp>
      <p:sp>
        <p:nvSpPr>
          <p:cNvPr id="4" name="Slayt Resmi Yer Tutucusu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A50111A7-633D-40C1-8F9F-0AEF397F2BBE}" type="slidenum">
              <a:rPr lang="tr-TR" smtClean="0"/>
              <a:t>‹#›</a:t>
            </a:fld>
            <a:endParaRPr lang="tr-TR"/>
          </a:p>
        </p:txBody>
      </p:sp>
    </p:spTree>
    <p:extLst>
      <p:ext uri="{BB962C8B-B14F-4D97-AF65-F5344CB8AC3E}">
        <p14:creationId xmlns:p14="http://schemas.microsoft.com/office/powerpoint/2010/main" val="2978361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A50111A7-633D-40C1-8F9F-0AEF397F2BBE}" type="slidenum">
              <a:rPr lang="tr-TR" smtClean="0"/>
              <a:t>1</a:t>
            </a:fld>
            <a:endParaRPr lang="tr-TR"/>
          </a:p>
        </p:txBody>
      </p:sp>
    </p:spTree>
    <p:extLst>
      <p:ext uri="{BB962C8B-B14F-4D97-AF65-F5344CB8AC3E}">
        <p14:creationId xmlns:p14="http://schemas.microsoft.com/office/powerpoint/2010/main" val="554374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31</a:t>
            </a:fld>
            <a:endParaRPr lang="tr-TR"/>
          </a:p>
        </p:txBody>
      </p:sp>
    </p:spTree>
    <p:extLst>
      <p:ext uri="{BB962C8B-B14F-4D97-AF65-F5344CB8AC3E}">
        <p14:creationId xmlns:p14="http://schemas.microsoft.com/office/powerpoint/2010/main" val="1022696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4</a:t>
            </a:fld>
            <a:endParaRPr lang="tr-TR"/>
          </a:p>
        </p:txBody>
      </p:sp>
    </p:spTree>
    <p:extLst>
      <p:ext uri="{BB962C8B-B14F-4D97-AF65-F5344CB8AC3E}">
        <p14:creationId xmlns:p14="http://schemas.microsoft.com/office/powerpoint/2010/main" val="185196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6</a:t>
            </a:fld>
            <a:endParaRPr lang="tr-TR"/>
          </a:p>
        </p:txBody>
      </p:sp>
    </p:spTree>
    <p:extLst>
      <p:ext uri="{BB962C8B-B14F-4D97-AF65-F5344CB8AC3E}">
        <p14:creationId xmlns:p14="http://schemas.microsoft.com/office/powerpoint/2010/main" val="284501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7</a:t>
            </a:fld>
            <a:endParaRPr lang="tr-TR"/>
          </a:p>
        </p:txBody>
      </p:sp>
    </p:spTree>
    <p:extLst>
      <p:ext uri="{BB962C8B-B14F-4D97-AF65-F5344CB8AC3E}">
        <p14:creationId xmlns:p14="http://schemas.microsoft.com/office/powerpoint/2010/main" val="2199563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50111A7-633D-40C1-8F9F-0AEF397F2BBE}" type="slidenum">
              <a:rPr lang="tr-TR" smtClean="0"/>
              <a:t>14</a:t>
            </a:fld>
            <a:endParaRPr lang="tr-TR"/>
          </a:p>
        </p:txBody>
      </p:sp>
    </p:spTree>
    <p:extLst>
      <p:ext uri="{BB962C8B-B14F-4D97-AF65-F5344CB8AC3E}">
        <p14:creationId xmlns:p14="http://schemas.microsoft.com/office/powerpoint/2010/main" val="3011330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17</a:t>
            </a:fld>
            <a:endParaRPr lang="tr-TR"/>
          </a:p>
        </p:txBody>
      </p:sp>
    </p:spTree>
    <p:extLst>
      <p:ext uri="{BB962C8B-B14F-4D97-AF65-F5344CB8AC3E}">
        <p14:creationId xmlns:p14="http://schemas.microsoft.com/office/powerpoint/2010/main" val="176587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21</a:t>
            </a:fld>
            <a:endParaRPr lang="tr-TR"/>
          </a:p>
        </p:txBody>
      </p:sp>
    </p:spTree>
    <p:extLst>
      <p:ext uri="{BB962C8B-B14F-4D97-AF65-F5344CB8AC3E}">
        <p14:creationId xmlns:p14="http://schemas.microsoft.com/office/powerpoint/2010/main" val="548422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50111A7-633D-40C1-8F9F-0AEF397F2BBE}" type="slidenum">
              <a:rPr lang="tr-TR" smtClean="0"/>
              <a:t>26</a:t>
            </a:fld>
            <a:endParaRPr lang="tr-TR"/>
          </a:p>
        </p:txBody>
      </p:sp>
    </p:spTree>
    <p:extLst>
      <p:ext uri="{BB962C8B-B14F-4D97-AF65-F5344CB8AC3E}">
        <p14:creationId xmlns:p14="http://schemas.microsoft.com/office/powerpoint/2010/main" val="4088193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78936D-41C1-43A5-A922-A182F21F8BD3}" type="slidenum">
              <a:rPr lang="tr-TR" smtClean="0"/>
              <a:t>30</a:t>
            </a:fld>
            <a:endParaRPr lang="tr-TR"/>
          </a:p>
        </p:txBody>
      </p:sp>
    </p:spTree>
    <p:extLst>
      <p:ext uri="{BB962C8B-B14F-4D97-AF65-F5344CB8AC3E}">
        <p14:creationId xmlns:p14="http://schemas.microsoft.com/office/powerpoint/2010/main" val="896814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B2DCCAF-7C09-ACE5-241F-A957D5BC0E94}"/>
              </a:ext>
            </a:extLst>
          </p:cNvPr>
          <p:cNvPicPr>
            <a:picLocks noChangeAspect="1"/>
          </p:cNvPicPr>
          <p:nvPr userDrawn="1"/>
        </p:nvPicPr>
        <p:blipFill>
          <a:blip r:embed="rId2"/>
          <a:stretch>
            <a:fillRect/>
          </a:stretch>
        </p:blipFill>
        <p:spPr>
          <a:xfrm>
            <a:off x="0" y="4180"/>
            <a:ext cx="12192000" cy="6853820"/>
          </a:xfrm>
          <a:prstGeom prst="rect">
            <a:avLst/>
          </a:prstGeom>
        </p:spPr>
      </p:pic>
      <p:pic>
        <p:nvPicPr>
          <p:cNvPr id="6" name="Resim 5">
            <a:extLst>
              <a:ext uri="{FF2B5EF4-FFF2-40B4-BE49-F238E27FC236}">
                <a16:creationId xmlns:a16="http://schemas.microsoft.com/office/drawing/2014/main" id="{6797B80D-9F44-16FB-F74F-4D546894457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38" r="38"/>
          <a:stretch/>
        </p:blipFill>
        <p:spPr>
          <a:xfrm>
            <a:off x="-1" y="5126383"/>
            <a:ext cx="12192000" cy="1729526"/>
          </a:xfrm>
          <a:prstGeom prst="rect">
            <a:avLst/>
          </a:prstGeom>
        </p:spPr>
      </p:pic>
      <p:sp>
        <p:nvSpPr>
          <p:cNvPr id="8" name="Aynı Kenardaki Köşeleri Yuvarlatılmış Dikdörtgen 26">
            <a:extLst>
              <a:ext uri="{FF2B5EF4-FFF2-40B4-BE49-F238E27FC236}">
                <a16:creationId xmlns:a16="http://schemas.microsoft.com/office/drawing/2014/main" id="{999880F3-7167-4079-4CE2-B8448D20DEE9}"/>
              </a:ext>
            </a:extLst>
          </p:cNvPr>
          <p:cNvSpPr/>
          <p:nvPr userDrawn="1"/>
        </p:nvSpPr>
        <p:spPr>
          <a:xfrm rot="5400000" flipH="1" flipV="1">
            <a:off x="5457875" y="-4526500"/>
            <a:ext cx="1276245" cy="1219200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5" name="Resim 14">
            <a:extLst>
              <a:ext uri="{FF2B5EF4-FFF2-40B4-BE49-F238E27FC236}">
                <a16:creationId xmlns:a16="http://schemas.microsoft.com/office/drawing/2014/main" id="{9420A992-00BE-FF68-181F-721FA47DA719}"/>
              </a:ext>
            </a:extLst>
          </p:cNvPr>
          <p:cNvPicPr>
            <a:picLocks noChangeAspect="1"/>
          </p:cNvPicPr>
          <p:nvPr userDrawn="1"/>
        </p:nvPicPr>
        <p:blipFill>
          <a:blip r:embed="rId4"/>
          <a:stretch>
            <a:fillRect/>
          </a:stretch>
        </p:blipFill>
        <p:spPr>
          <a:xfrm>
            <a:off x="1149038" y="411122"/>
            <a:ext cx="2305985" cy="2305985"/>
          </a:xfrm>
          <a:prstGeom prst="rect">
            <a:avLst/>
          </a:prstGeom>
        </p:spPr>
      </p:pic>
      <p:sp>
        <p:nvSpPr>
          <p:cNvPr id="18" name="Akış Çizelgesi: Bağlayıcı 17">
            <a:extLst>
              <a:ext uri="{FF2B5EF4-FFF2-40B4-BE49-F238E27FC236}">
                <a16:creationId xmlns:a16="http://schemas.microsoft.com/office/drawing/2014/main" id="{0F0FF818-85A0-DBE9-1C88-5B4CE1C58EAC}"/>
              </a:ext>
            </a:extLst>
          </p:cNvPr>
          <p:cNvSpPr/>
          <p:nvPr userDrawn="1"/>
        </p:nvSpPr>
        <p:spPr>
          <a:xfrm>
            <a:off x="1149040" y="411123"/>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9" name="Title 1"/>
          <p:cNvSpPr>
            <a:spLocks noGrp="1"/>
          </p:cNvSpPr>
          <p:nvPr>
            <p:ph type="ctrTitle" hasCustomPrompt="1"/>
          </p:nvPr>
        </p:nvSpPr>
        <p:spPr>
          <a:xfrm>
            <a:off x="3570823" y="623230"/>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Tree>
    <p:extLst>
      <p:ext uri="{BB962C8B-B14F-4D97-AF65-F5344CB8AC3E}">
        <p14:creationId xmlns:p14="http://schemas.microsoft.com/office/powerpoint/2010/main" val="408230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5_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pPr>
              <a:defRPr/>
            </a:pPr>
            <a:endParaRPr lang="tr-TR">
              <a:solidFill>
                <a:srgbClr val="04617B">
                  <a:shade val="90000"/>
                </a:srgbClr>
              </a:solidFill>
            </a:endParaRPr>
          </a:p>
        </p:txBody>
      </p:sp>
      <p:sp>
        <p:nvSpPr>
          <p:cNvPr id="5" name="Altbilgi Yer Tutucusu 4"/>
          <p:cNvSpPr>
            <a:spLocks noGrp="1"/>
          </p:cNvSpPr>
          <p:nvPr>
            <p:ph type="ftr" sz="quarter" idx="11"/>
          </p:nvPr>
        </p:nvSpPr>
        <p:spPr/>
        <p:txBody>
          <a:bodyPr/>
          <a:lstStyle/>
          <a:p>
            <a:pPr>
              <a:defRPr/>
            </a:pPr>
            <a:endParaRPr lang="tr-TR">
              <a:solidFill>
                <a:srgbClr val="04617B">
                  <a:shade val="90000"/>
                </a:srgbClr>
              </a:solidFill>
            </a:endParaRPr>
          </a:p>
        </p:txBody>
      </p:sp>
      <p:sp>
        <p:nvSpPr>
          <p:cNvPr id="6" name="Slayt Numarası Yer Tutucusu 5"/>
          <p:cNvSpPr>
            <a:spLocks noGrp="1"/>
          </p:cNvSpPr>
          <p:nvPr>
            <p:ph type="sldNum" sz="quarter" idx="12"/>
          </p:nvPr>
        </p:nvSpPr>
        <p:spPr/>
        <p:txBody>
          <a:bodyPr/>
          <a:lstStyle/>
          <a:p>
            <a:pPr>
              <a:defRPr/>
            </a:pPr>
            <a:fld id="{6B21D606-4D00-47BB-A356-8945B6E815D4}" type="slidenum">
              <a:rPr lang="tr-TR" smtClean="0">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9866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Başlık Slaydı">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B2DCCAF-7C09-ACE5-241F-A957D5BC0E94}"/>
              </a:ext>
            </a:extLst>
          </p:cNvPr>
          <p:cNvPicPr>
            <a:picLocks noChangeAspect="1"/>
          </p:cNvPicPr>
          <p:nvPr userDrawn="1"/>
        </p:nvPicPr>
        <p:blipFill>
          <a:blip r:embed="rId2"/>
          <a:stretch>
            <a:fillRect/>
          </a:stretch>
        </p:blipFill>
        <p:spPr>
          <a:xfrm>
            <a:off x="0" y="4180"/>
            <a:ext cx="12192000" cy="6853820"/>
          </a:xfrm>
          <a:prstGeom prst="rect">
            <a:avLst/>
          </a:prstGeom>
        </p:spPr>
      </p:pic>
      <p:pic>
        <p:nvPicPr>
          <p:cNvPr id="6" name="Resim 5">
            <a:extLst>
              <a:ext uri="{FF2B5EF4-FFF2-40B4-BE49-F238E27FC236}">
                <a16:creationId xmlns:a16="http://schemas.microsoft.com/office/drawing/2014/main" id="{6797B80D-9F44-16FB-F74F-4D546894457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38" r="38"/>
          <a:stretch/>
        </p:blipFill>
        <p:spPr>
          <a:xfrm>
            <a:off x="-1" y="5126383"/>
            <a:ext cx="12192000" cy="1729526"/>
          </a:xfrm>
          <a:prstGeom prst="rect">
            <a:avLst/>
          </a:prstGeom>
        </p:spPr>
      </p:pic>
      <p:sp>
        <p:nvSpPr>
          <p:cNvPr id="8" name="Aynı Kenardaki Köşeleri Yuvarlatılmış Dikdörtgen 26">
            <a:extLst>
              <a:ext uri="{FF2B5EF4-FFF2-40B4-BE49-F238E27FC236}">
                <a16:creationId xmlns:a16="http://schemas.microsoft.com/office/drawing/2014/main" id="{999880F3-7167-4079-4CE2-B8448D20DEE9}"/>
              </a:ext>
            </a:extLst>
          </p:cNvPr>
          <p:cNvSpPr/>
          <p:nvPr userDrawn="1"/>
        </p:nvSpPr>
        <p:spPr>
          <a:xfrm rot="5400000" flipH="1" flipV="1">
            <a:off x="5457875" y="-4526500"/>
            <a:ext cx="1276245" cy="1219200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5" name="Resim 14">
            <a:extLst>
              <a:ext uri="{FF2B5EF4-FFF2-40B4-BE49-F238E27FC236}">
                <a16:creationId xmlns:a16="http://schemas.microsoft.com/office/drawing/2014/main" id="{9420A992-00BE-FF68-181F-721FA47DA719}"/>
              </a:ext>
            </a:extLst>
          </p:cNvPr>
          <p:cNvPicPr>
            <a:picLocks noChangeAspect="1"/>
          </p:cNvPicPr>
          <p:nvPr userDrawn="1"/>
        </p:nvPicPr>
        <p:blipFill>
          <a:blip r:embed="rId4"/>
          <a:stretch>
            <a:fillRect/>
          </a:stretch>
        </p:blipFill>
        <p:spPr>
          <a:xfrm>
            <a:off x="1149038" y="411122"/>
            <a:ext cx="2305985" cy="2305985"/>
          </a:xfrm>
          <a:prstGeom prst="rect">
            <a:avLst/>
          </a:prstGeom>
        </p:spPr>
      </p:pic>
      <p:sp>
        <p:nvSpPr>
          <p:cNvPr id="18" name="Akış Çizelgesi: Bağlayıcı 17">
            <a:extLst>
              <a:ext uri="{FF2B5EF4-FFF2-40B4-BE49-F238E27FC236}">
                <a16:creationId xmlns:a16="http://schemas.microsoft.com/office/drawing/2014/main" id="{0F0FF818-85A0-DBE9-1C88-5B4CE1C58EAC}"/>
              </a:ext>
            </a:extLst>
          </p:cNvPr>
          <p:cNvSpPr/>
          <p:nvPr userDrawn="1"/>
        </p:nvSpPr>
        <p:spPr>
          <a:xfrm>
            <a:off x="1149040" y="411123"/>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9" name="Title 1"/>
          <p:cNvSpPr>
            <a:spLocks noGrp="1"/>
          </p:cNvSpPr>
          <p:nvPr>
            <p:ph type="ctrTitle" hasCustomPrompt="1"/>
          </p:nvPr>
        </p:nvSpPr>
        <p:spPr>
          <a:xfrm>
            <a:off x="3570823" y="623230"/>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Tree>
    <p:extLst>
      <p:ext uri="{BB962C8B-B14F-4D97-AF65-F5344CB8AC3E}">
        <p14:creationId xmlns:p14="http://schemas.microsoft.com/office/powerpoint/2010/main" val="1773873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7_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27F6BF24-7819-07AC-9ED6-C00DDC4688A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DB48773-1C85-A4FB-AD86-232D512E1E5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9DD0B28A-63EF-F3FF-8506-81179019F6E8}"/>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3" name="Aynı Kenardaki Köşeleri Yuvarlatılmış Dikdörtgen 26">
            <a:extLst>
              <a:ext uri="{FF2B5EF4-FFF2-40B4-BE49-F238E27FC236}">
                <a16:creationId xmlns:a16="http://schemas.microsoft.com/office/drawing/2014/main" id="{39BAF9FE-8A96-8FFC-6008-6A670CFE429E}"/>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4" name="Resim 13">
            <a:extLst>
              <a:ext uri="{FF2B5EF4-FFF2-40B4-BE49-F238E27FC236}">
                <a16:creationId xmlns:a16="http://schemas.microsoft.com/office/drawing/2014/main" id="{8DAD56CF-C9D2-AD8E-18B2-138AF0BC2EB5}"/>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6" name="Metin kutusu 15">
            <a:extLst>
              <a:ext uri="{FF2B5EF4-FFF2-40B4-BE49-F238E27FC236}">
                <a16:creationId xmlns:a16="http://schemas.microsoft.com/office/drawing/2014/main" id="{DA5CE713-6EF6-56A8-1785-A549BA18B6C3}"/>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/42</a:t>
            </a:r>
          </a:p>
        </p:txBody>
      </p:sp>
    </p:spTree>
    <p:extLst>
      <p:ext uri="{BB962C8B-B14F-4D97-AF65-F5344CB8AC3E}">
        <p14:creationId xmlns:p14="http://schemas.microsoft.com/office/powerpoint/2010/main" val="2029794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27F6BF24-7819-07AC-9ED6-C00DDC4688A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DB48773-1C85-A4FB-AD86-232D512E1E5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9DD0B28A-63EF-F3FF-8506-81179019F6E8}"/>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3" name="Aynı Kenardaki Köşeleri Yuvarlatılmış Dikdörtgen 26">
            <a:extLst>
              <a:ext uri="{FF2B5EF4-FFF2-40B4-BE49-F238E27FC236}">
                <a16:creationId xmlns:a16="http://schemas.microsoft.com/office/drawing/2014/main" id="{39BAF9FE-8A96-8FFC-6008-6A670CFE429E}"/>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4" name="Resim 13">
            <a:extLst>
              <a:ext uri="{FF2B5EF4-FFF2-40B4-BE49-F238E27FC236}">
                <a16:creationId xmlns:a16="http://schemas.microsoft.com/office/drawing/2014/main" id="{8DAD56CF-C9D2-AD8E-18B2-138AF0BC2EB5}"/>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6" name="Metin kutusu 15">
            <a:extLst>
              <a:ext uri="{FF2B5EF4-FFF2-40B4-BE49-F238E27FC236}">
                <a16:creationId xmlns:a16="http://schemas.microsoft.com/office/drawing/2014/main" id="{DA5CE713-6EF6-56A8-1785-A549BA18B6C3}"/>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/42</a:t>
            </a:r>
          </a:p>
        </p:txBody>
      </p:sp>
    </p:spTree>
    <p:extLst>
      <p:ext uri="{BB962C8B-B14F-4D97-AF65-F5344CB8AC3E}">
        <p14:creationId xmlns:p14="http://schemas.microsoft.com/office/powerpoint/2010/main" val="2429061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stilini düzenlemek için tıklayın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6" name="Resim Yer Tutucusu 5">
            <a:extLst>
              <a:ext uri="{FF2B5EF4-FFF2-40B4-BE49-F238E27FC236}">
                <a16:creationId xmlns:a16="http://schemas.microsoft.com/office/drawing/2014/main" id="{7315F976-1B17-719A-F124-BEE18BD173DF}"/>
              </a:ext>
            </a:extLst>
          </p:cNvPr>
          <p:cNvSpPr>
            <a:spLocks noGrp="1"/>
          </p:cNvSpPr>
          <p:nvPr>
            <p:ph type="pic" sz="quarter" idx="10"/>
          </p:nvPr>
        </p:nvSpPr>
        <p:spPr>
          <a:xfrm>
            <a:off x="1023938" y="2236788"/>
            <a:ext cx="9720262" cy="3695700"/>
          </a:xfrm>
        </p:spPr>
        <p:txBody>
          <a:bodyPr/>
          <a:lstStyle/>
          <a:p>
            <a:r>
              <a:rPr lang="tr-TR"/>
              <a:t>Resim eklemek için simgeye tıklayın</a:t>
            </a:r>
          </a:p>
        </p:txBody>
      </p:sp>
      <p:pic>
        <p:nvPicPr>
          <p:cNvPr id="3" name="Resim 2">
            <a:extLst>
              <a:ext uri="{FF2B5EF4-FFF2-40B4-BE49-F238E27FC236}">
                <a16:creationId xmlns:a16="http://schemas.microsoft.com/office/drawing/2014/main" id="{0D73A016-E19A-D764-60CC-636C65E575B0}"/>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3E94A130-B2D5-7887-1376-C52EA7DBC5A1}"/>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C27304DA-F99D-991B-30B3-F84A1C572A21}"/>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B6802F46-9567-A39C-6B69-8DD4D651AD0C}"/>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858E9CB3-35B2-9016-FAEF-7641EDF4667D}"/>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14089057-C5E3-DA0B-5AD0-70F655F0E184}"/>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3" name="Metin kutusu 12">
            <a:extLst>
              <a:ext uri="{FF2B5EF4-FFF2-40B4-BE49-F238E27FC236}">
                <a16:creationId xmlns:a16="http://schemas.microsoft.com/office/drawing/2014/main" id="{AAF848E8-1A40-B750-9B66-B936102A3D8C}"/>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/42</a:t>
            </a:r>
          </a:p>
        </p:txBody>
      </p:sp>
    </p:spTree>
    <p:extLst>
      <p:ext uri="{BB962C8B-B14F-4D97-AF65-F5344CB8AC3E}">
        <p14:creationId xmlns:p14="http://schemas.microsoft.com/office/powerpoint/2010/main" val="3540050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2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stilini düzenlemek için tıklayın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3938" y="2084388"/>
            <a:ext cx="9720262"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pic>
        <p:nvPicPr>
          <p:cNvPr id="3" name="Resim 2">
            <a:extLst>
              <a:ext uri="{FF2B5EF4-FFF2-40B4-BE49-F238E27FC236}">
                <a16:creationId xmlns:a16="http://schemas.microsoft.com/office/drawing/2014/main" id="{DE34AD43-241D-58B8-4189-3DAEE170B554}"/>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4" name="Aynı Kenardaki Köşeleri Yuvarlatılmış Dikdörtgen 26">
            <a:extLst>
              <a:ext uri="{FF2B5EF4-FFF2-40B4-BE49-F238E27FC236}">
                <a16:creationId xmlns:a16="http://schemas.microsoft.com/office/drawing/2014/main" id="{C5ED6A6C-2E48-8ED3-BEF3-90614D485EE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5" name="Resim 4">
            <a:extLst>
              <a:ext uri="{FF2B5EF4-FFF2-40B4-BE49-F238E27FC236}">
                <a16:creationId xmlns:a16="http://schemas.microsoft.com/office/drawing/2014/main" id="{B0E1DD09-A81B-6B26-CAE8-B83D1F25FC0D}"/>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6" name="Aynı Kenardaki Köşeleri Yuvarlatılmış Dikdörtgen 26">
            <a:extLst>
              <a:ext uri="{FF2B5EF4-FFF2-40B4-BE49-F238E27FC236}">
                <a16:creationId xmlns:a16="http://schemas.microsoft.com/office/drawing/2014/main" id="{A0A074BE-657F-28BE-4A4F-CA8119F51EF7}"/>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7" name="Aynı Kenardaki Köşeleri Yuvarlatılmış Dikdörtgen 26">
            <a:extLst>
              <a:ext uri="{FF2B5EF4-FFF2-40B4-BE49-F238E27FC236}">
                <a16:creationId xmlns:a16="http://schemas.microsoft.com/office/drawing/2014/main" id="{1FE2D5E2-F306-008C-0DDB-B9349DD3A99B}"/>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9" name="Resim 8">
            <a:extLst>
              <a:ext uri="{FF2B5EF4-FFF2-40B4-BE49-F238E27FC236}">
                <a16:creationId xmlns:a16="http://schemas.microsoft.com/office/drawing/2014/main" id="{F73B7170-DC02-7B60-B749-63AAEF219896}"/>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D34F1BBE-C61F-1344-AAC1-E7AB6EF08FC4}"/>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 42</a:t>
            </a:r>
          </a:p>
        </p:txBody>
      </p:sp>
    </p:spTree>
    <p:extLst>
      <p:ext uri="{BB962C8B-B14F-4D97-AF65-F5344CB8AC3E}">
        <p14:creationId xmlns:p14="http://schemas.microsoft.com/office/powerpoint/2010/main" val="3852996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a:prstGeom prst="rect">
            <a:avLst/>
          </a:prstGeom>
        </p:spPr>
        <p:txBody>
          <a:bodyPr>
            <a:normAutofit/>
          </a:bodyPr>
          <a:lstStyle>
            <a:lvl1pPr>
              <a:defRPr sz="3200" b="0" i="0">
                <a:latin typeface="Century Gothic" panose="020B0502020202020204" pitchFamily="34" charset="0"/>
              </a:defRPr>
            </a:lvl1pPr>
          </a:lstStyle>
          <a:p>
            <a:r>
              <a:rPr lang="tr-TR"/>
              <a:t>Asıl başlık stilini düzenlemek için tıklayın</a:t>
            </a:r>
            <a:endParaRPr lang="en-US" dirty="0"/>
          </a:p>
        </p:txBody>
      </p:sp>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1" name="İçerik Yer Tutucusu 10">
            <a:extLst>
              <a:ext uri="{FF2B5EF4-FFF2-40B4-BE49-F238E27FC236}">
                <a16:creationId xmlns:a16="http://schemas.microsoft.com/office/drawing/2014/main" id="{4053D6A6-AE79-6DD4-29E0-991387FB734E}"/>
              </a:ext>
            </a:extLst>
          </p:cNvPr>
          <p:cNvSpPr>
            <a:spLocks noGrp="1"/>
          </p:cNvSpPr>
          <p:nvPr>
            <p:ph sz="quarter" idx="10"/>
          </p:nvPr>
        </p:nvSpPr>
        <p:spPr>
          <a:xfrm>
            <a:off x="1024128"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3" name="İçerik Yer Tutucusu 10">
            <a:extLst>
              <a:ext uri="{FF2B5EF4-FFF2-40B4-BE49-F238E27FC236}">
                <a16:creationId xmlns:a16="http://schemas.microsoft.com/office/drawing/2014/main" id="{C3D71B7A-646F-B5AE-713A-EF6857EB5E04}"/>
              </a:ext>
            </a:extLst>
          </p:cNvPr>
          <p:cNvSpPr>
            <a:spLocks noGrp="1"/>
          </p:cNvSpPr>
          <p:nvPr>
            <p:ph sz="quarter" idx="11"/>
          </p:nvPr>
        </p:nvSpPr>
        <p:spPr>
          <a:xfrm>
            <a:off x="5919513" y="2237368"/>
            <a:ext cx="4819301" cy="3903662"/>
          </a:xfrm>
        </p:spPr>
        <p:txBody>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pic>
        <p:nvPicPr>
          <p:cNvPr id="4" name="Resim 3">
            <a:extLst>
              <a:ext uri="{FF2B5EF4-FFF2-40B4-BE49-F238E27FC236}">
                <a16:creationId xmlns:a16="http://schemas.microsoft.com/office/drawing/2014/main" id="{5BDAE0F9-9B65-77DF-FD7C-8377994FA9C8}"/>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6" name="Aynı Kenardaki Köşeleri Yuvarlatılmış Dikdörtgen 26">
            <a:extLst>
              <a:ext uri="{FF2B5EF4-FFF2-40B4-BE49-F238E27FC236}">
                <a16:creationId xmlns:a16="http://schemas.microsoft.com/office/drawing/2014/main" id="{5320841B-9E2F-9486-700D-FC1EC1742CEE}"/>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7" name="Resim 6">
            <a:extLst>
              <a:ext uri="{FF2B5EF4-FFF2-40B4-BE49-F238E27FC236}">
                <a16:creationId xmlns:a16="http://schemas.microsoft.com/office/drawing/2014/main" id="{B567ECFF-C9C8-946C-5142-181F676A519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9" name="Aynı Kenardaki Köşeleri Yuvarlatılmış Dikdörtgen 26">
            <a:extLst>
              <a:ext uri="{FF2B5EF4-FFF2-40B4-BE49-F238E27FC236}">
                <a16:creationId xmlns:a16="http://schemas.microsoft.com/office/drawing/2014/main" id="{A6D13AB6-F7CE-2D7C-B186-95C59426B91F}"/>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0" name="Aynı Kenardaki Köşeleri Yuvarlatılmış Dikdörtgen 26">
            <a:extLst>
              <a:ext uri="{FF2B5EF4-FFF2-40B4-BE49-F238E27FC236}">
                <a16:creationId xmlns:a16="http://schemas.microsoft.com/office/drawing/2014/main" id="{04F73CF7-C9A5-2E26-FCE2-0B77F813C367}"/>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2" name="Resim 11">
            <a:extLst>
              <a:ext uri="{FF2B5EF4-FFF2-40B4-BE49-F238E27FC236}">
                <a16:creationId xmlns:a16="http://schemas.microsoft.com/office/drawing/2014/main" id="{0DAE68B5-5CDB-9470-2704-8A793594D8F1}"/>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5" name="Metin kutusu 4">
            <a:extLst>
              <a:ext uri="{FF2B5EF4-FFF2-40B4-BE49-F238E27FC236}">
                <a16:creationId xmlns:a16="http://schemas.microsoft.com/office/drawing/2014/main" id="{CD0380D2-D771-2925-B085-15FC6656BFF0}"/>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 42</a:t>
            </a:r>
          </a:p>
        </p:txBody>
      </p:sp>
    </p:spTree>
    <p:extLst>
      <p:ext uri="{BB962C8B-B14F-4D97-AF65-F5344CB8AC3E}">
        <p14:creationId xmlns:p14="http://schemas.microsoft.com/office/powerpoint/2010/main" val="4066922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a:prstGeom prst="rect">
            <a:avLst/>
          </a:prstGeom>
        </p:spPr>
        <p:txBody>
          <a:bodyPr>
            <a:noAutofit/>
          </a:bodyPr>
          <a:lstStyle>
            <a:lvl1pPr>
              <a:lnSpc>
                <a:spcPct val="80000"/>
              </a:lnSpc>
              <a:defRPr sz="3200" b="0" i="0">
                <a:latin typeface="Century Gothic" panose="020B0502020202020204" pitchFamily="34" charset="0"/>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b="0" i="0">
                <a:latin typeface="Century Gothic" panose="020B0502020202020204" pitchFamily="34" charset="0"/>
              </a:defRPr>
            </a:lvl1pPr>
            <a:lvl2pPr>
              <a:defRPr sz="2000" b="0" i="0">
                <a:latin typeface="Century Gothic" panose="020B0502020202020204" pitchFamily="34" charset="0"/>
              </a:defRPr>
            </a:lvl2pPr>
            <a:lvl3pPr>
              <a:defRPr sz="1600" b="0" i="0">
                <a:latin typeface="Century Gothic" panose="020B0502020202020204" pitchFamily="34" charset="0"/>
              </a:defRPr>
            </a:lvl3pPr>
            <a:lvl4pPr>
              <a:defRPr sz="1600" b="0" i="0">
                <a:latin typeface="Century Gothic" panose="020B0502020202020204" pitchFamily="34" charset="0"/>
              </a:defRPr>
            </a:lvl4pPr>
            <a:lvl5pPr>
              <a:defRPr sz="1600" b="0" i="0">
                <a:latin typeface="Century Gothic" panose="020B0502020202020204" pitchFamily="34" charset="0"/>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b="0" i="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pic>
        <p:nvPicPr>
          <p:cNvPr id="10" name="Resim 9">
            <a:extLst>
              <a:ext uri="{FF2B5EF4-FFF2-40B4-BE49-F238E27FC236}">
                <a16:creationId xmlns:a16="http://schemas.microsoft.com/office/drawing/2014/main" id="{E1480360-13E4-F4B3-E427-27346E508B46}"/>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pic>
        <p:nvPicPr>
          <p:cNvPr id="2" name="Resim 1">
            <a:extLst>
              <a:ext uri="{FF2B5EF4-FFF2-40B4-BE49-F238E27FC236}">
                <a16:creationId xmlns:a16="http://schemas.microsoft.com/office/drawing/2014/main" id="{E9C7F48C-21C4-4F89-7551-32D21BE01C42}"/>
              </a:ext>
            </a:extLst>
          </p:cNvPr>
          <p:cNvPicPr>
            <a:picLocks noChangeAspect="1"/>
          </p:cNvPicPr>
          <p:nvPr userDrawn="1"/>
        </p:nvPicPr>
        <p:blipFill>
          <a:blip r:embed="rId2">
            <a:alphaModFix amt="5000"/>
          </a:blip>
          <a:stretch>
            <a:fillRect/>
          </a:stretch>
        </p:blipFill>
        <p:spPr>
          <a:xfrm>
            <a:off x="3841440" y="2237368"/>
            <a:ext cx="4509120" cy="4509120"/>
          </a:xfrm>
          <a:prstGeom prst="rect">
            <a:avLst/>
          </a:prstGeom>
        </p:spPr>
      </p:pic>
      <p:sp>
        <p:nvSpPr>
          <p:cNvPr id="5" name="Aynı Kenardaki Köşeleri Yuvarlatılmış Dikdörtgen 26">
            <a:extLst>
              <a:ext uri="{FF2B5EF4-FFF2-40B4-BE49-F238E27FC236}">
                <a16:creationId xmlns:a16="http://schemas.microsoft.com/office/drawing/2014/main" id="{065C6582-FA6F-CFC4-BCD4-56F1D6ACBCDB}"/>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D0BEE18A-9CA2-A442-9A03-FB2A47653B00}"/>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6748C37D-26A4-8CD9-8E41-5D4184172E40}"/>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9" name="Aynı Kenardaki Köşeleri Yuvarlatılmış Dikdörtgen 26">
            <a:extLst>
              <a:ext uri="{FF2B5EF4-FFF2-40B4-BE49-F238E27FC236}">
                <a16:creationId xmlns:a16="http://schemas.microsoft.com/office/drawing/2014/main" id="{4445C406-BEBF-69B6-9E12-F060634C5ADD}"/>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1" name="Resim 10">
            <a:extLst>
              <a:ext uri="{FF2B5EF4-FFF2-40B4-BE49-F238E27FC236}">
                <a16:creationId xmlns:a16="http://schemas.microsoft.com/office/drawing/2014/main" id="{C4A76616-AD98-F41C-32F2-4376D0724EBE}"/>
              </a:ext>
            </a:extLst>
          </p:cNvPr>
          <p:cNvPicPr>
            <a:picLocks noChangeAspect="1"/>
          </p:cNvPicPr>
          <p:nvPr userDrawn="1"/>
        </p:nvPicPr>
        <p:blipFill>
          <a:blip r:embed="rId2"/>
          <a:stretch>
            <a:fillRect/>
          </a:stretch>
        </p:blipFill>
        <p:spPr>
          <a:xfrm>
            <a:off x="4827" y="4762"/>
            <a:ext cx="407194" cy="407194"/>
          </a:xfrm>
          <a:prstGeom prst="rect">
            <a:avLst/>
          </a:prstGeom>
        </p:spPr>
      </p:pic>
      <p:sp>
        <p:nvSpPr>
          <p:cNvPr id="12" name="Metin kutusu 11">
            <a:extLst>
              <a:ext uri="{FF2B5EF4-FFF2-40B4-BE49-F238E27FC236}">
                <a16:creationId xmlns:a16="http://schemas.microsoft.com/office/drawing/2014/main" id="{907911B6-7441-9F71-A407-275DC8286C80}"/>
              </a:ext>
            </a:extLst>
          </p:cNvPr>
          <p:cNvSpPr txBox="1"/>
          <p:nvPr userDrawn="1"/>
        </p:nvSpPr>
        <p:spPr>
          <a:xfrm>
            <a:off x="11180172" y="6560396"/>
            <a:ext cx="971008" cy="338554"/>
          </a:xfrm>
          <a:prstGeom prst="rect">
            <a:avLst/>
          </a:prstGeom>
          <a:noFill/>
        </p:spPr>
        <p:txBody>
          <a:bodyPr wrap="square" rtlCol="0">
            <a:spAutoFit/>
          </a:bodyPr>
          <a:lstStyle/>
          <a:p>
            <a:fld id="{664ACD40-813E-4CD7-BAA0-FA146C4C113D}" type="slidenum">
              <a:rPr lang="tr-TR" sz="1600" smtClean="0">
                <a:solidFill>
                  <a:schemeClr val="bg1"/>
                </a:solidFill>
              </a:rPr>
              <a:t>‹#›</a:t>
            </a:fld>
            <a:r>
              <a:rPr lang="tr-TR" sz="1600" dirty="0">
                <a:solidFill>
                  <a:schemeClr val="bg1"/>
                </a:solidFill>
              </a:rPr>
              <a:t>/ 42</a:t>
            </a:r>
          </a:p>
        </p:txBody>
      </p:sp>
    </p:spTree>
    <p:extLst>
      <p:ext uri="{BB962C8B-B14F-4D97-AF65-F5344CB8AC3E}">
        <p14:creationId xmlns:p14="http://schemas.microsoft.com/office/powerpoint/2010/main" val="4087617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a:prstGeom prst="rect">
            <a:avLst/>
          </a:prstGeom>
        </p:spPr>
        <p:txBody>
          <a:bodyPr anchor="ctr">
            <a:noAutofit/>
          </a:bodyPr>
          <a:lstStyle>
            <a:lvl1pPr algn="r">
              <a:defRPr sz="3200" b="0" i="0" spc="200" baseline="0">
                <a:latin typeface="Century Gothic" panose="020B0502020202020204" pitchFamily="34" charset="0"/>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1"/>
            <a:ext cx="12188952" cy="4572000"/>
          </a:xfrm>
          <a:solidFill>
            <a:srgbClr val="0772B5"/>
          </a:solidFill>
        </p:spPr>
        <p:txBody>
          <a:bodyPr lIns="457200" tIns="365760" rIns="45720" bIns="4572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Metin kutusu 3">
            <a:extLst>
              <a:ext uri="{FF2B5EF4-FFF2-40B4-BE49-F238E27FC236}">
                <a16:creationId xmlns:a16="http://schemas.microsoft.com/office/drawing/2014/main" id="{CCE8224A-59FB-0D3A-BE05-8775DFEA50E9}"/>
              </a:ext>
            </a:extLst>
          </p:cNvPr>
          <p:cNvSpPr txBox="1"/>
          <p:nvPr userDrawn="1"/>
        </p:nvSpPr>
        <p:spPr>
          <a:xfrm>
            <a:off x="11349991" y="6547333"/>
            <a:ext cx="971008" cy="369332"/>
          </a:xfrm>
          <a:prstGeom prst="rect">
            <a:avLst/>
          </a:prstGeom>
          <a:noFill/>
        </p:spPr>
        <p:txBody>
          <a:bodyPr wrap="square" rtlCol="0">
            <a:spAutoFit/>
          </a:bodyPr>
          <a:lstStyle/>
          <a:p>
            <a:fld id="{664ACD40-813E-4CD7-BAA0-FA146C4C113D}" type="slidenum">
              <a:rPr lang="tr-TR" smtClean="0">
                <a:solidFill>
                  <a:schemeClr val="bg1"/>
                </a:solidFill>
              </a:rPr>
              <a:t>‹#›</a:t>
            </a:fld>
            <a:r>
              <a:rPr lang="tr-TR" dirty="0">
                <a:solidFill>
                  <a:schemeClr val="bg1"/>
                </a:solidFill>
              </a:rPr>
              <a:t>/80</a:t>
            </a:r>
          </a:p>
        </p:txBody>
      </p:sp>
    </p:spTree>
    <p:extLst>
      <p:ext uri="{BB962C8B-B14F-4D97-AF65-F5344CB8AC3E}">
        <p14:creationId xmlns:p14="http://schemas.microsoft.com/office/powerpoint/2010/main" val="715949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Başlık Slaydı">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1AD9E14-4365-022E-635D-9C8BB9AE094F}"/>
              </a:ext>
            </a:extLst>
          </p:cNvPr>
          <p:cNvPicPr>
            <a:picLocks noChangeAspect="1"/>
          </p:cNvPicPr>
          <p:nvPr userDrawn="1"/>
        </p:nvPicPr>
        <p:blipFill>
          <a:blip r:embed="rId2"/>
          <a:stretch>
            <a:fillRect/>
          </a:stretch>
        </p:blipFill>
        <p:spPr>
          <a:xfrm>
            <a:off x="0" y="4180"/>
            <a:ext cx="12192000" cy="6853820"/>
          </a:xfrm>
          <a:prstGeom prst="rect">
            <a:avLst/>
          </a:prstGeom>
        </p:spPr>
      </p:pic>
      <p:pic>
        <p:nvPicPr>
          <p:cNvPr id="4" name="Resim 3">
            <a:extLst>
              <a:ext uri="{FF2B5EF4-FFF2-40B4-BE49-F238E27FC236}">
                <a16:creationId xmlns:a16="http://schemas.microsoft.com/office/drawing/2014/main" id="{94C211F0-95CD-565F-28C5-D598C5EE281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38" r="38"/>
          <a:stretch/>
        </p:blipFill>
        <p:spPr>
          <a:xfrm>
            <a:off x="-1" y="5126383"/>
            <a:ext cx="12192000" cy="1729526"/>
          </a:xfrm>
          <a:prstGeom prst="rect">
            <a:avLst/>
          </a:prstGeom>
        </p:spPr>
      </p:pic>
      <p:sp>
        <p:nvSpPr>
          <p:cNvPr id="5" name="Aynı Kenardaki Köşeleri Yuvarlatılmış Dikdörtgen 26">
            <a:extLst>
              <a:ext uri="{FF2B5EF4-FFF2-40B4-BE49-F238E27FC236}">
                <a16:creationId xmlns:a16="http://schemas.microsoft.com/office/drawing/2014/main" id="{B77A9E2B-30F0-7E47-B896-F6656E99E969}"/>
              </a:ext>
            </a:extLst>
          </p:cNvPr>
          <p:cNvSpPr/>
          <p:nvPr userDrawn="1"/>
        </p:nvSpPr>
        <p:spPr>
          <a:xfrm rot="5400000" flipH="1">
            <a:off x="5457875" y="-4526503"/>
            <a:ext cx="1276245" cy="12192001"/>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627410F-C757-94F6-5F89-FDBA1A0915A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8729846" y="439164"/>
            <a:ext cx="2305985" cy="2305985"/>
          </a:xfrm>
          <a:prstGeom prst="rect">
            <a:avLst/>
          </a:prstGeom>
        </p:spPr>
      </p:pic>
      <p:sp>
        <p:nvSpPr>
          <p:cNvPr id="7" name="Akış Çizelgesi: Bağlayıcı 6">
            <a:extLst>
              <a:ext uri="{FF2B5EF4-FFF2-40B4-BE49-F238E27FC236}">
                <a16:creationId xmlns:a16="http://schemas.microsoft.com/office/drawing/2014/main" id="{757FEFB2-AD13-EAE9-EFB5-2EE6E4C255AE}"/>
              </a:ext>
            </a:extLst>
          </p:cNvPr>
          <p:cNvSpPr/>
          <p:nvPr userDrawn="1"/>
        </p:nvSpPr>
        <p:spPr>
          <a:xfrm>
            <a:off x="8733022" y="435387"/>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Title 1">
            <a:extLst>
              <a:ext uri="{FF2B5EF4-FFF2-40B4-BE49-F238E27FC236}">
                <a16:creationId xmlns:a16="http://schemas.microsoft.com/office/drawing/2014/main" id="{F5B4DADF-9709-42A5-F5F4-13DAF6E14D22}"/>
              </a:ext>
            </a:extLst>
          </p:cNvPr>
          <p:cNvSpPr>
            <a:spLocks noGrp="1"/>
          </p:cNvSpPr>
          <p:nvPr>
            <p:ph type="ctrTitle" hasCustomPrompt="1"/>
          </p:nvPr>
        </p:nvSpPr>
        <p:spPr>
          <a:xfrm>
            <a:off x="953204" y="623229"/>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
        <p:nvSpPr>
          <p:cNvPr id="10" name="Title 1">
            <a:extLst>
              <a:ext uri="{FF2B5EF4-FFF2-40B4-BE49-F238E27FC236}">
                <a16:creationId xmlns:a16="http://schemas.microsoft.com/office/drawing/2014/main" id="{165A142D-14FC-0261-4B20-1E35C313366F}"/>
              </a:ext>
            </a:extLst>
          </p:cNvPr>
          <p:cNvSpPr txBox="1">
            <a:spLocks/>
          </p:cNvSpPr>
          <p:nvPr userDrawn="1"/>
        </p:nvSpPr>
        <p:spPr>
          <a:xfrm>
            <a:off x="2540309" y="2874806"/>
            <a:ext cx="7837714" cy="1881767"/>
          </a:xfrm>
          <a:prstGeom prst="rect">
            <a:avLst/>
          </a:prstGeom>
        </p:spPr>
        <p:txBody>
          <a:bodyPr vert="horz" lIns="91440" tIns="45720" rIns="91440" bIns="45720" rtlCol="0" anchor="ctr">
            <a:noAutofit/>
          </a:bodyPr>
          <a:lstStyle>
            <a:lvl1pPr algn="ctr" defTabSz="914400" rtl="0" eaLnBrk="1" latinLnBrk="0" hangingPunct="1">
              <a:lnSpc>
                <a:spcPct val="80000"/>
              </a:lnSpc>
              <a:spcBef>
                <a:spcPct val="0"/>
              </a:spcBef>
              <a:buNone/>
              <a:defRPr sz="4000" kern="1200" cap="all" spc="200" baseline="0">
                <a:solidFill>
                  <a:schemeClr val="bg1"/>
                </a:solidFill>
                <a:latin typeface="Century Gothic" panose="020B0502020202020204" pitchFamily="34" charset="0"/>
                <a:ea typeface="+mj-ea"/>
                <a:cs typeface="+mj-cs"/>
              </a:defRPr>
            </a:lvl1pPr>
          </a:lstStyle>
          <a:p>
            <a:r>
              <a:rPr lang="tr-TR" dirty="0">
                <a:solidFill>
                  <a:srgbClr val="04436E"/>
                </a:solidFill>
              </a:rPr>
              <a:t>TEŞEKKÜRLER</a:t>
            </a:r>
            <a:endParaRPr lang="en-US" dirty="0">
              <a:solidFill>
                <a:srgbClr val="04436E"/>
              </a:solidFill>
            </a:endParaRPr>
          </a:p>
        </p:txBody>
      </p:sp>
    </p:spTree>
    <p:extLst>
      <p:ext uri="{BB962C8B-B14F-4D97-AF65-F5344CB8AC3E}">
        <p14:creationId xmlns:p14="http://schemas.microsoft.com/office/powerpoint/2010/main" val="1160896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4_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40" y="2237368"/>
            <a:ext cx="4509120" cy="4509120"/>
          </a:xfrm>
          <a:prstGeom prst="rect">
            <a:avLst/>
          </a:prstGeom>
        </p:spPr>
      </p:pic>
      <p:sp>
        <p:nvSpPr>
          <p:cNvPr id="18" name="Başlık 17">
            <a:extLst>
              <a:ext uri="{FF2B5EF4-FFF2-40B4-BE49-F238E27FC236}">
                <a16:creationId xmlns:a16="http://schemas.microsoft.com/office/drawing/2014/main" id="{78A28E2D-21C0-6A26-EC20-5435F2BFFAD8}"/>
              </a:ext>
            </a:extLst>
          </p:cNvPr>
          <p:cNvSpPr>
            <a:spLocks noGrp="1"/>
          </p:cNvSpPr>
          <p:nvPr>
            <p:ph type="title"/>
          </p:nvPr>
        </p:nvSpPr>
        <p:spPr>
          <a:xfrm>
            <a:off x="1676400" y="476637"/>
            <a:ext cx="10515600" cy="1325563"/>
          </a:xfrm>
        </p:spPr>
        <p:txBody>
          <a:bodyPr>
            <a:normAutofit/>
          </a:bodyPr>
          <a:lstStyle>
            <a:lvl1pPr>
              <a:defRPr sz="3200">
                <a:latin typeface="Century Gothic" panose="020B0502020202020204" pitchFamily="34" charset="0"/>
              </a:defRPr>
            </a:lvl1pPr>
          </a:lstStyle>
          <a:p>
            <a:r>
              <a:rPr lang="tr-TR"/>
              <a:t>Asıl başlık stilini düzenlemek için tıklayın</a:t>
            </a:r>
          </a:p>
        </p:txBody>
      </p:sp>
      <p:pic>
        <p:nvPicPr>
          <p:cNvPr id="24" name="Resim 23">
            <a:extLst>
              <a:ext uri="{FF2B5EF4-FFF2-40B4-BE49-F238E27FC236}">
                <a16:creationId xmlns:a16="http://schemas.microsoft.com/office/drawing/2014/main" id="{BDB48773-1C85-A4FB-AD86-232D512E1E5B}"/>
              </a:ext>
            </a:extLst>
          </p:cNvPr>
          <p:cNvPicPr>
            <a:picLocks noChangeAspect="1"/>
          </p:cNvPicPr>
          <p:nvPr/>
        </p:nvPicPr>
        <p:blipFill>
          <a:blip r:embed="rId3"/>
          <a:stretch>
            <a:fillRect/>
          </a:stretch>
        </p:blipFill>
        <p:spPr>
          <a:xfrm>
            <a:off x="0" y="0"/>
            <a:ext cx="432087" cy="6858000"/>
          </a:xfrm>
          <a:prstGeom prst="rect">
            <a:avLst/>
          </a:prstGeom>
        </p:spPr>
      </p:pic>
    </p:spTree>
    <p:extLst>
      <p:ext uri="{BB962C8B-B14F-4D97-AF65-F5344CB8AC3E}">
        <p14:creationId xmlns:p14="http://schemas.microsoft.com/office/powerpoint/2010/main" val="351018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Başlık Yer Tutucusu 8">
            <a:extLst>
              <a:ext uri="{FF2B5EF4-FFF2-40B4-BE49-F238E27FC236}">
                <a16:creationId xmlns:a16="http://schemas.microsoft.com/office/drawing/2014/main" id="{249AB3A3-8118-AC31-AECA-5848FCCB87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21" name="Metin kutusu 20">
            <a:extLst>
              <a:ext uri="{FF2B5EF4-FFF2-40B4-BE49-F238E27FC236}">
                <a16:creationId xmlns:a16="http://schemas.microsoft.com/office/drawing/2014/main" id="{5EB78759-3328-11C4-DF40-77E3D83CF057}"/>
              </a:ext>
            </a:extLst>
          </p:cNvPr>
          <p:cNvSpPr txBox="1"/>
          <p:nvPr userDrawn="1"/>
        </p:nvSpPr>
        <p:spPr>
          <a:xfrm>
            <a:off x="10628811" y="6488668"/>
            <a:ext cx="1449977" cy="369332"/>
          </a:xfrm>
          <a:prstGeom prst="rect">
            <a:avLst/>
          </a:prstGeom>
          <a:noFill/>
        </p:spPr>
        <p:txBody>
          <a:bodyPr wrap="square" rtlCol="0">
            <a:spAutoFit/>
          </a:bodyPr>
          <a:lstStyle/>
          <a:p>
            <a:fld id="{664ACD40-813E-4CD7-BAA0-FA146C4C113D}" type="slidenum">
              <a:rPr lang="tr-TR" smtClean="0"/>
              <a:t>‹#›</a:t>
            </a:fld>
            <a:endParaRPr lang="tr-TR" dirty="0"/>
          </a:p>
        </p:txBody>
      </p:sp>
    </p:spTree>
    <p:extLst>
      <p:ext uri="{BB962C8B-B14F-4D97-AF65-F5344CB8AC3E}">
        <p14:creationId xmlns:p14="http://schemas.microsoft.com/office/powerpoint/2010/main" val="104799830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60" r:id="rId11"/>
    <p:sldLayoutId id="2147483661" r:id="rId12"/>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chart" Target="../charts/chart16.xml"/><Relationship Id="rId4" Type="http://schemas.openxmlformats.org/officeDocument/2006/relationships/chart" Target="../charts/chart15.xml"/></Relationships>
</file>

<file path=ppt/slides/_rels/slide3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chart" Target="../charts/chart19.xml"/><Relationship Id="rId4" Type="http://schemas.openxmlformats.org/officeDocument/2006/relationships/chart" Target="../charts/char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90E4E6-17AC-E181-3785-A5DE0234B711}"/>
              </a:ext>
            </a:extLst>
          </p:cNvPr>
          <p:cNvSpPr>
            <a:spLocks noGrp="1"/>
          </p:cNvSpPr>
          <p:nvPr>
            <p:ph type="ctrTitle"/>
          </p:nvPr>
        </p:nvSpPr>
        <p:spPr>
          <a:xfrm>
            <a:off x="2538579" y="2891685"/>
            <a:ext cx="7532609" cy="1881767"/>
          </a:xfrm>
        </p:spPr>
        <p:txBody>
          <a:bodyPr/>
          <a:lstStyle/>
          <a:p>
            <a:r>
              <a:rPr lang="tr-TR" dirty="0">
                <a:solidFill>
                  <a:srgbClr val="855BA5"/>
                </a:solidFill>
              </a:rPr>
              <a:t>SAĞLIK BİLİMLERİ FAKÜLTESİ GENEL TANITIM</a:t>
            </a:r>
          </a:p>
        </p:txBody>
      </p:sp>
      <p:sp>
        <p:nvSpPr>
          <p:cNvPr id="3" name="Title 1">
            <a:extLst>
              <a:ext uri="{FF2B5EF4-FFF2-40B4-BE49-F238E27FC236}">
                <a16:creationId xmlns:a16="http://schemas.microsoft.com/office/drawing/2014/main" id="{CFF46293-E673-A67B-B7A8-9778019AFC41}"/>
              </a:ext>
            </a:extLst>
          </p:cNvPr>
          <p:cNvSpPr txBox="1">
            <a:spLocks/>
          </p:cNvSpPr>
          <p:nvPr/>
        </p:nvSpPr>
        <p:spPr>
          <a:xfrm>
            <a:off x="3570823" y="623230"/>
            <a:ext cx="7837714" cy="1881767"/>
          </a:xfrm>
          <a:prstGeom prst="rect">
            <a:avLst/>
          </a:prstGeom>
        </p:spPr>
        <p:txBody>
          <a:bodyPr vert="horz" lIns="91440" tIns="45720" rIns="91440" bIns="45720" rtlCol="0" anchor="ctr">
            <a:noAutofit/>
          </a:bodyPr>
          <a:lstStyle>
            <a:lvl1pPr algn="ctr" defTabSz="914400" rtl="0" eaLnBrk="1" latinLnBrk="0" hangingPunct="1">
              <a:lnSpc>
                <a:spcPct val="80000"/>
              </a:lnSpc>
              <a:spcBef>
                <a:spcPct val="0"/>
              </a:spcBef>
              <a:buNone/>
              <a:defRPr sz="4000" kern="1200" cap="all" spc="200" baseline="0">
                <a:solidFill>
                  <a:schemeClr val="bg1"/>
                </a:solidFill>
                <a:latin typeface="Century Gothic" panose="020B0502020202020204" pitchFamily="34" charset="0"/>
                <a:ea typeface="+mj-ea"/>
                <a:cs typeface="+mj-cs"/>
              </a:defRPr>
            </a:lvl1pPr>
          </a:lstStyle>
          <a:p>
            <a:r>
              <a:rPr lang="tr-TR" dirty="0"/>
              <a:t>ADIYAMAN ÜNİVERSİTESİ</a:t>
            </a:r>
            <a:endParaRPr lang="en-US" dirty="0"/>
          </a:p>
        </p:txBody>
      </p:sp>
    </p:spTree>
    <p:extLst>
      <p:ext uri="{BB962C8B-B14F-4D97-AF65-F5344CB8AC3E}">
        <p14:creationId xmlns:p14="http://schemas.microsoft.com/office/powerpoint/2010/main" val="1859138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77BB-AE80-65AC-E563-35F69B12DF55}"/>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3CA0EACD-B8A3-ED5F-28E0-286D647AB946}"/>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MEVCUT FİZİKSEL DURUM</a:t>
            </a:r>
          </a:p>
        </p:txBody>
      </p:sp>
      <p:sp>
        <p:nvSpPr>
          <p:cNvPr id="2" name="Başlık 1">
            <a:extLst>
              <a:ext uri="{FF2B5EF4-FFF2-40B4-BE49-F238E27FC236}">
                <a16:creationId xmlns:a16="http://schemas.microsoft.com/office/drawing/2014/main" id="{0D38638A-AD68-FC9F-C8D9-D37701B58AA8}"/>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dirty="0"/>
              <a:t>Hizmet Alanları</a:t>
            </a:r>
          </a:p>
        </p:txBody>
      </p:sp>
      <p:graphicFrame>
        <p:nvGraphicFramePr>
          <p:cNvPr id="3" name="İçerik Yer Tutucusu 3">
            <a:extLst>
              <a:ext uri="{FF2B5EF4-FFF2-40B4-BE49-F238E27FC236}">
                <a16:creationId xmlns:a16="http://schemas.microsoft.com/office/drawing/2014/main" id="{730A8382-7A8C-DF38-FFF5-2A73B84F8EB6}"/>
              </a:ext>
            </a:extLst>
          </p:cNvPr>
          <p:cNvGraphicFramePr>
            <a:graphicFrameLocks/>
          </p:cNvGraphicFramePr>
          <p:nvPr>
            <p:extLst>
              <p:ext uri="{D42A27DB-BD31-4B8C-83A1-F6EECF244321}">
                <p14:modId xmlns:p14="http://schemas.microsoft.com/office/powerpoint/2010/main" val="1850272844"/>
              </p:ext>
            </p:extLst>
          </p:nvPr>
        </p:nvGraphicFramePr>
        <p:xfrm>
          <a:off x="689725" y="1163533"/>
          <a:ext cx="10995456" cy="5321428"/>
        </p:xfrm>
        <a:graphic>
          <a:graphicData uri="http://schemas.openxmlformats.org/drawingml/2006/table">
            <a:tbl>
              <a:tblPr firstRow="1" firstCol="1" lastRow="1" lastCol="1" bandRow="1" bandCol="1">
                <a:tableStyleId>{17292A2E-F333-43FB-9621-5CBBE7FDCDCB}</a:tableStyleId>
              </a:tblPr>
              <a:tblGrid>
                <a:gridCol w="2217074">
                  <a:extLst>
                    <a:ext uri="{9D8B030D-6E8A-4147-A177-3AD203B41FA5}">
                      <a16:colId xmlns:a16="http://schemas.microsoft.com/office/drawing/2014/main" val="2355047721"/>
                    </a:ext>
                  </a:extLst>
                </a:gridCol>
                <a:gridCol w="2217074">
                  <a:extLst>
                    <a:ext uri="{9D8B030D-6E8A-4147-A177-3AD203B41FA5}">
                      <a16:colId xmlns:a16="http://schemas.microsoft.com/office/drawing/2014/main" val="1036286405"/>
                    </a:ext>
                  </a:extLst>
                </a:gridCol>
                <a:gridCol w="1851257">
                  <a:extLst>
                    <a:ext uri="{9D8B030D-6E8A-4147-A177-3AD203B41FA5}">
                      <a16:colId xmlns:a16="http://schemas.microsoft.com/office/drawing/2014/main" val="2320690833"/>
                    </a:ext>
                  </a:extLst>
                </a:gridCol>
                <a:gridCol w="1391830">
                  <a:extLst>
                    <a:ext uri="{9D8B030D-6E8A-4147-A177-3AD203B41FA5}">
                      <a16:colId xmlns:a16="http://schemas.microsoft.com/office/drawing/2014/main" val="4741145"/>
                    </a:ext>
                  </a:extLst>
                </a:gridCol>
                <a:gridCol w="3318221">
                  <a:extLst>
                    <a:ext uri="{9D8B030D-6E8A-4147-A177-3AD203B41FA5}">
                      <a16:colId xmlns:a16="http://schemas.microsoft.com/office/drawing/2014/main" val="2730350922"/>
                    </a:ext>
                  </a:extLst>
                </a:gridCol>
              </a:tblGrid>
              <a:tr h="499572">
                <a:tc gridSpan="2">
                  <a:txBody>
                    <a:bodyPr/>
                    <a:lstStyle/>
                    <a:p>
                      <a:pPr algn="ctr">
                        <a:lnSpc>
                          <a:spcPct val="150000"/>
                        </a:lnSpc>
                        <a:spcBef>
                          <a:spcPts val="600"/>
                        </a:spcBef>
                      </a:pPr>
                      <a:r>
                        <a:rPr lang="tr-TR" sz="1800" dirty="0">
                          <a:solidFill>
                            <a:schemeClr val="tx1"/>
                          </a:solidFill>
                          <a:effectLst/>
                        </a:rPr>
                        <a:t>HİZMET ALANLARI</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tr-TR"/>
                    </a:p>
                  </a:txBody>
                  <a:tcPr/>
                </a:tc>
                <a:tc>
                  <a:txBody>
                    <a:bodyPr/>
                    <a:lstStyle/>
                    <a:p>
                      <a:pPr algn="ctr">
                        <a:lnSpc>
                          <a:spcPct val="150000"/>
                        </a:lnSpc>
                        <a:spcBef>
                          <a:spcPts val="600"/>
                        </a:spcBef>
                      </a:pPr>
                      <a:r>
                        <a:rPr lang="tr-TR" sz="1800" dirty="0">
                          <a:solidFill>
                            <a:schemeClr val="tx1"/>
                          </a:solidFill>
                          <a:effectLst/>
                        </a:rPr>
                        <a:t>Ofis Sayısı</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Bef>
                          <a:spcPts val="600"/>
                        </a:spcBef>
                      </a:pPr>
                      <a:r>
                        <a:rPr lang="tr-TR" sz="1800" dirty="0">
                          <a:solidFill>
                            <a:schemeClr val="tx1"/>
                          </a:solidFill>
                          <a:effectLst/>
                        </a:rPr>
                        <a:t>Alan </a:t>
                      </a:r>
                    </a:p>
                    <a:p>
                      <a:pPr algn="ctr">
                        <a:lnSpc>
                          <a:spcPct val="100000"/>
                        </a:lnSpc>
                        <a:spcBef>
                          <a:spcPts val="600"/>
                        </a:spcBef>
                      </a:pPr>
                      <a:r>
                        <a:rPr lang="tr-TR" sz="1800" dirty="0">
                          <a:solidFill>
                            <a:schemeClr val="tx1"/>
                          </a:solidFill>
                          <a:effectLst/>
                        </a:rPr>
                        <a:t>(m²)</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solidFill>
                            <a:schemeClr val="tx1"/>
                          </a:solidFill>
                          <a:effectLst/>
                        </a:rPr>
                        <a:t>Kullanan Kişi Sayısı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870521495"/>
                  </a:ext>
                </a:extLst>
              </a:tr>
              <a:tr h="702374">
                <a:tc rowSpan="3">
                  <a:txBody>
                    <a:bodyPr/>
                    <a:lstStyle/>
                    <a:p>
                      <a:pPr>
                        <a:lnSpc>
                          <a:spcPct val="150000"/>
                        </a:lnSpc>
                        <a:spcBef>
                          <a:spcPts val="600"/>
                        </a:spcBef>
                      </a:pPr>
                      <a:r>
                        <a:rPr lang="tr-TR" sz="1800" dirty="0">
                          <a:solidFill>
                            <a:schemeClr val="tx1"/>
                          </a:solidFill>
                          <a:effectLst/>
                        </a:rPr>
                        <a:t>Akademik Personel Hizmet Alanları</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nSpc>
                          <a:spcPct val="150000"/>
                        </a:lnSpc>
                        <a:spcBef>
                          <a:spcPts val="600"/>
                        </a:spcBef>
                      </a:pPr>
                      <a:r>
                        <a:rPr lang="en-GB" sz="1800">
                          <a:solidFill>
                            <a:schemeClr val="tx1"/>
                          </a:solidFill>
                          <a:effectLst/>
                        </a:rPr>
                        <a:t>Bölüm Başkanı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dirty="0">
                          <a:solidFill>
                            <a:schemeClr val="tx1"/>
                          </a:solidFill>
                          <a:effectLst/>
                        </a:rPr>
                        <a:t>2</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30</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algn="ctr">
                        <a:lnSpc>
                          <a:spcPct val="150000"/>
                        </a:lnSpc>
                        <a:spcBef>
                          <a:spcPts val="600"/>
                        </a:spcBef>
                      </a:pPr>
                      <a:r>
                        <a:rPr lang="en-GB" sz="1800" dirty="0">
                          <a:solidFill>
                            <a:schemeClr val="tx1"/>
                          </a:solidFill>
                          <a:effectLst/>
                        </a:rPr>
                        <a:t> </a:t>
                      </a:r>
                      <a:endParaRPr lang="tr-TR" sz="1800" dirty="0">
                        <a:solidFill>
                          <a:schemeClr val="tx1"/>
                        </a:solidFill>
                        <a:effectLst/>
                      </a:endParaRPr>
                    </a:p>
                    <a:p>
                      <a:r>
                        <a:rPr lang="en-GB" sz="1800" dirty="0">
                          <a:solidFill>
                            <a:schemeClr val="tx1"/>
                          </a:solidFill>
                          <a:effectLst/>
                        </a:rPr>
                        <a:t> </a:t>
                      </a:r>
                      <a:endParaRPr lang="tr-TR" sz="1800" dirty="0">
                        <a:solidFill>
                          <a:schemeClr val="tx1"/>
                        </a:solidFill>
                        <a:effectLst/>
                      </a:endParaRPr>
                    </a:p>
                    <a:p>
                      <a:r>
                        <a:rPr lang="en-GB" sz="1800" dirty="0">
                          <a:solidFill>
                            <a:schemeClr val="tx1"/>
                          </a:solidFill>
                          <a:effectLst/>
                        </a:rPr>
                        <a:t> </a:t>
                      </a:r>
                      <a:endParaRPr lang="tr-TR" sz="1800" dirty="0">
                        <a:solidFill>
                          <a:schemeClr val="tx1"/>
                        </a:solidFill>
                        <a:effectLst/>
                      </a:endParaRPr>
                    </a:p>
                    <a:p>
                      <a:pPr algn="ctr"/>
                      <a:r>
                        <a:rPr lang="tr-TR" sz="1800" dirty="0">
                          <a:solidFill>
                            <a:schemeClr val="tx1"/>
                          </a:solidFill>
                          <a:effectLst/>
                        </a:rPr>
                        <a:t>26</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36491335"/>
                  </a:ext>
                </a:extLst>
              </a:tr>
              <a:tr h="702374">
                <a:tc vMerge="1">
                  <a:txBody>
                    <a:bodyPr/>
                    <a:lstStyle/>
                    <a:p>
                      <a:endParaRPr lang="tr-TR"/>
                    </a:p>
                  </a:txBody>
                  <a:tcPr/>
                </a:tc>
                <a:tc>
                  <a:txBody>
                    <a:bodyPr/>
                    <a:lstStyle/>
                    <a:p>
                      <a:pPr>
                        <a:lnSpc>
                          <a:spcPct val="150000"/>
                        </a:lnSpc>
                        <a:spcBef>
                          <a:spcPts val="600"/>
                        </a:spcBef>
                      </a:pPr>
                      <a:r>
                        <a:rPr lang="en-GB" sz="1800">
                          <a:solidFill>
                            <a:schemeClr val="tx1"/>
                          </a:solidFill>
                          <a:effectLst/>
                        </a:rPr>
                        <a:t>Öğretim Üyesi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dirty="0">
                          <a:solidFill>
                            <a:schemeClr val="tx1"/>
                          </a:solidFill>
                          <a:effectLst/>
                        </a:rPr>
                        <a:t>19</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dirty="0">
                          <a:solidFill>
                            <a:schemeClr val="tx1"/>
                          </a:solidFill>
                          <a:effectLst/>
                        </a:rPr>
                        <a:t>1</a:t>
                      </a:r>
                      <a:r>
                        <a:rPr lang="tr-TR" sz="1800" dirty="0">
                          <a:solidFill>
                            <a:schemeClr val="tx1"/>
                          </a:solidFill>
                          <a:effectLst/>
                        </a:rPr>
                        <a:t>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616541146"/>
                  </a:ext>
                </a:extLst>
              </a:tr>
              <a:tr h="404244">
                <a:tc vMerge="1">
                  <a:txBody>
                    <a:bodyPr/>
                    <a:lstStyle/>
                    <a:p>
                      <a:endParaRPr lang="tr-TR"/>
                    </a:p>
                  </a:txBody>
                  <a:tcPr/>
                </a:tc>
                <a:tc>
                  <a:txBody>
                    <a:bodyPr/>
                    <a:lstStyle/>
                    <a:p>
                      <a:pPr>
                        <a:lnSpc>
                          <a:spcPct val="150000"/>
                        </a:lnSpc>
                        <a:spcBef>
                          <a:spcPts val="600"/>
                        </a:spcBef>
                      </a:pPr>
                      <a:r>
                        <a:rPr lang="en-GB" sz="1800" dirty="0" err="1">
                          <a:solidFill>
                            <a:schemeClr val="tx1"/>
                          </a:solidFill>
                          <a:effectLst/>
                        </a:rPr>
                        <a:t>Asistan</a:t>
                      </a:r>
                      <a:r>
                        <a:rPr lang="en-GB" sz="1800" dirty="0">
                          <a:solidFill>
                            <a:schemeClr val="tx1"/>
                          </a:solidFill>
                          <a:effectLst/>
                        </a:rPr>
                        <a:t> </a:t>
                      </a:r>
                      <a:r>
                        <a:rPr lang="en-GB" sz="1800" dirty="0" err="1">
                          <a:solidFill>
                            <a:schemeClr val="tx1"/>
                          </a:solidFill>
                          <a:effectLst/>
                        </a:rPr>
                        <a:t>Odası</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dirty="0">
                          <a:solidFill>
                            <a:schemeClr val="tx1"/>
                          </a:solidFill>
                          <a:effectLst/>
                        </a:rPr>
                        <a:t>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556857826"/>
                  </a:ext>
                </a:extLst>
              </a:tr>
              <a:tr h="387886">
                <a:tc gridSpan="2">
                  <a:txBody>
                    <a:bodyPr/>
                    <a:lstStyle/>
                    <a:p>
                      <a:pPr>
                        <a:lnSpc>
                          <a:spcPct val="150000"/>
                        </a:lnSpc>
                        <a:spcBef>
                          <a:spcPts val="600"/>
                        </a:spcBef>
                      </a:pPr>
                      <a:r>
                        <a:rPr lang="en-GB" sz="1800">
                          <a:solidFill>
                            <a:schemeClr val="tx1"/>
                          </a:solidFill>
                          <a:effectLst/>
                        </a:rPr>
                        <a:t>Dekan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dirty="0">
                          <a:solidFill>
                            <a:schemeClr val="tx1"/>
                          </a:solidFill>
                          <a:effectLst/>
                        </a:rPr>
                        <a:t>1</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30</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31426487"/>
                  </a:ext>
                </a:extLst>
              </a:tr>
              <a:tr h="387886">
                <a:tc gridSpan="2">
                  <a:txBody>
                    <a:bodyPr/>
                    <a:lstStyle/>
                    <a:p>
                      <a:pPr>
                        <a:lnSpc>
                          <a:spcPct val="150000"/>
                        </a:lnSpc>
                        <a:spcBef>
                          <a:spcPts val="600"/>
                        </a:spcBef>
                      </a:pPr>
                      <a:r>
                        <a:rPr lang="en-GB" sz="1800">
                          <a:solidFill>
                            <a:schemeClr val="tx1"/>
                          </a:solidFill>
                          <a:effectLst/>
                        </a:rPr>
                        <a:t>Dekan Sekreterlik</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53572923"/>
                  </a:ext>
                </a:extLst>
              </a:tr>
              <a:tr h="387886">
                <a:tc gridSpan="2">
                  <a:txBody>
                    <a:bodyPr/>
                    <a:lstStyle/>
                    <a:p>
                      <a:pPr>
                        <a:lnSpc>
                          <a:spcPct val="150000"/>
                        </a:lnSpc>
                        <a:spcBef>
                          <a:spcPts val="600"/>
                        </a:spcBef>
                      </a:pPr>
                      <a:r>
                        <a:rPr lang="en-GB" sz="1800">
                          <a:solidFill>
                            <a:schemeClr val="tx1"/>
                          </a:solidFill>
                          <a:effectLst/>
                        </a:rPr>
                        <a:t>Dekan Yardımcı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2</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a:solidFill>
                            <a:schemeClr val="tx1"/>
                          </a:solidFill>
                          <a:effectLst/>
                        </a:rPr>
                        <a:t>2</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2718410"/>
                  </a:ext>
                </a:extLst>
              </a:tr>
              <a:tr h="387886">
                <a:tc gridSpan="2">
                  <a:txBody>
                    <a:bodyPr/>
                    <a:lstStyle/>
                    <a:p>
                      <a:pPr>
                        <a:lnSpc>
                          <a:spcPct val="150000"/>
                        </a:lnSpc>
                        <a:spcBef>
                          <a:spcPts val="600"/>
                        </a:spcBef>
                      </a:pPr>
                      <a:r>
                        <a:rPr lang="en-GB" sz="1800">
                          <a:solidFill>
                            <a:schemeClr val="tx1"/>
                          </a:solidFill>
                          <a:effectLst/>
                        </a:rPr>
                        <a:t>Fakülte Sekreter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28439164"/>
                  </a:ext>
                </a:extLst>
              </a:tr>
              <a:tr h="387886">
                <a:tc gridSpan="2">
                  <a:txBody>
                    <a:bodyPr/>
                    <a:lstStyle/>
                    <a:p>
                      <a:pPr>
                        <a:lnSpc>
                          <a:spcPct val="150000"/>
                        </a:lnSpc>
                        <a:spcBef>
                          <a:spcPts val="600"/>
                        </a:spcBef>
                      </a:pPr>
                      <a:r>
                        <a:rPr lang="en-GB" sz="1800">
                          <a:solidFill>
                            <a:schemeClr val="tx1"/>
                          </a:solidFill>
                          <a:effectLst/>
                        </a:rPr>
                        <a:t>Memur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5</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01689939"/>
                  </a:ext>
                </a:extLst>
              </a:tr>
              <a:tr h="387886">
                <a:tc gridSpan="2">
                  <a:txBody>
                    <a:bodyPr/>
                    <a:lstStyle/>
                    <a:p>
                      <a:pPr>
                        <a:lnSpc>
                          <a:spcPct val="150000"/>
                        </a:lnSpc>
                        <a:spcBef>
                          <a:spcPts val="600"/>
                        </a:spcBef>
                      </a:pPr>
                      <a:r>
                        <a:rPr lang="en-GB" sz="1800">
                          <a:solidFill>
                            <a:schemeClr val="tx1"/>
                          </a:solidFill>
                          <a:effectLst/>
                        </a:rPr>
                        <a:t>Kariyer Planlama Odası</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a:solidFill>
                            <a:schemeClr val="tx1"/>
                          </a:solidFill>
                          <a:effectLst/>
                        </a:rPr>
                        <a:t>-</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7404792"/>
                  </a:ext>
                </a:extLst>
              </a:tr>
              <a:tr h="387886">
                <a:tc gridSpan="2">
                  <a:txBody>
                    <a:bodyPr/>
                    <a:lstStyle/>
                    <a:p>
                      <a:pPr>
                        <a:lnSpc>
                          <a:spcPct val="150000"/>
                        </a:lnSpc>
                        <a:spcBef>
                          <a:spcPts val="600"/>
                        </a:spcBef>
                      </a:pPr>
                      <a:r>
                        <a:rPr lang="en-GB" sz="1800" dirty="0" err="1">
                          <a:solidFill>
                            <a:schemeClr val="tx1"/>
                          </a:solidFill>
                          <a:effectLst/>
                        </a:rPr>
                        <a:t>Misafir</a:t>
                      </a:r>
                      <a:r>
                        <a:rPr lang="en-GB" sz="1800" dirty="0">
                          <a:solidFill>
                            <a:schemeClr val="tx1"/>
                          </a:solidFill>
                          <a:effectLst/>
                        </a:rPr>
                        <a:t> </a:t>
                      </a:r>
                      <a:r>
                        <a:rPr lang="tr-TR" sz="1800" dirty="0">
                          <a:solidFill>
                            <a:schemeClr val="tx1"/>
                          </a:solidFill>
                          <a:effectLst/>
                        </a:rPr>
                        <a:t>Öğretim Üyesi </a:t>
                      </a:r>
                      <a:r>
                        <a:rPr lang="en-GB" sz="1800" dirty="0" err="1">
                          <a:solidFill>
                            <a:schemeClr val="tx1"/>
                          </a:solidFill>
                          <a:effectLst/>
                        </a:rPr>
                        <a:t>Odası</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a:txBody>
                    <a:bodyPr/>
                    <a:lstStyle/>
                    <a:p>
                      <a:pPr algn="ctr">
                        <a:lnSpc>
                          <a:spcPct val="150000"/>
                        </a:lnSpc>
                        <a:spcBef>
                          <a:spcPts val="600"/>
                        </a:spcBef>
                      </a:pPr>
                      <a:r>
                        <a:rPr lang="en-GB" sz="1800">
                          <a:solidFill>
                            <a:schemeClr val="tx1"/>
                          </a:solidFill>
                          <a:effectLst/>
                        </a:rPr>
                        <a:t>1</a:t>
                      </a:r>
                      <a:endParaRPr lang="tr-TR" sz="18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solidFill>
                            <a:schemeClr val="tx1"/>
                          </a:solidFill>
                          <a:effectLst/>
                        </a:rPr>
                        <a:t>15</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en-GB" sz="1800" dirty="0">
                          <a:solidFill>
                            <a:schemeClr val="tx1"/>
                          </a:solidFill>
                          <a:effectLst/>
                        </a:rPr>
                        <a:t>-</a:t>
                      </a:r>
                      <a:endParaRPr lang="tr-T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75028139"/>
                  </a:ext>
                </a:extLst>
              </a:tr>
            </a:tbl>
          </a:graphicData>
        </a:graphic>
      </p:graphicFrame>
    </p:spTree>
    <p:extLst>
      <p:ext uri="{BB962C8B-B14F-4D97-AF65-F5344CB8AC3E}">
        <p14:creationId xmlns:p14="http://schemas.microsoft.com/office/powerpoint/2010/main" val="3829187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92C71-3CE3-289B-68DB-D8334334E99E}"/>
            </a:ext>
          </a:extLst>
        </p:cNvPr>
        <p:cNvGrpSpPr/>
        <p:nvPr/>
      </p:nvGrpSpPr>
      <p:grpSpPr>
        <a:xfrm>
          <a:off x="0" y="0"/>
          <a:ext cx="0" cy="0"/>
          <a:chOff x="0" y="0"/>
          <a:chExt cx="0" cy="0"/>
        </a:xfrm>
      </p:grpSpPr>
      <p:graphicFrame>
        <p:nvGraphicFramePr>
          <p:cNvPr id="5" name="Grafik 4">
            <a:extLst>
              <a:ext uri="{FF2B5EF4-FFF2-40B4-BE49-F238E27FC236}">
                <a16:creationId xmlns:a16="http://schemas.microsoft.com/office/drawing/2014/main" id="{C444F228-35AA-B42A-C4C7-70B931EBCDC9}"/>
              </a:ext>
            </a:extLst>
          </p:cNvPr>
          <p:cNvGraphicFramePr/>
          <p:nvPr>
            <p:extLst>
              <p:ext uri="{D42A27DB-BD31-4B8C-83A1-F6EECF244321}">
                <p14:modId xmlns:p14="http://schemas.microsoft.com/office/powerpoint/2010/main" val="4270580336"/>
              </p:ext>
            </p:extLst>
          </p:nvPr>
        </p:nvGraphicFramePr>
        <p:xfrm>
          <a:off x="6152519" y="2958222"/>
          <a:ext cx="5336552" cy="3198255"/>
        </p:xfrm>
        <a:graphic>
          <a:graphicData uri="http://schemas.openxmlformats.org/drawingml/2006/chart">
            <c:chart xmlns:c="http://schemas.openxmlformats.org/drawingml/2006/chart" xmlns:r="http://schemas.openxmlformats.org/officeDocument/2006/relationships" r:id="rId2"/>
          </a:graphicData>
        </a:graphic>
      </p:graphicFrame>
      <p:sp>
        <p:nvSpPr>
          <p:cNvPr id="6" name="12 Metin kutusu">
            <a:extLst>
              <a:ext uri="{FF2B5EF4-FFF2-40B4-BE49-F238E27FC236}">
                <a16:creationId xmlns:a16="http://schemas.microsoft.com/office/drawing/2014/main" id="{3AC38A9E-4AE5-6B78-FC84-90AF4714D559}"/>
              </a:ext>
            </a:extLst>
          </p:cNvPr>
          <p:cNvSpPr txBox="1"/>
          <p:nvPr/>
        </p:nvSpPr>
        <p:spPr>
          <a:xfrm>
            <a:off x="2405905" y="-25512"/>
            <a:ext cx="6971251" cy="523220"/>
          </a:xfrm>
          <a:prstGeom prst="rect">
            <a:avLst/>
          </a:prstGeom>
          <a:noFill/>
        </p:spPr>
        <p:txBody>
          <a:bodyPr wrap="square" rtlCol="0">
            <a:spAutoFit/>
          </a:bodyPr>
          <a:lstStyle/>
          <a:p>
            <a:pPr algn="ctr" fontAlgn="base">
              <a:spcBef>
                <a:spcPct val="0"/>
              </a:spcBef>
              <a:spcAft>
                <a:spcPct val="0"/>
              </a:spcAft>
            </a:pPr>
            <a:r>
              <a:rPr lang="tr-TR" sz="2800" dirty="0">
                <a:solidFill>
                  <a:schemeClr val="bg1"/>
                </a:solidFill>
              </a:rPr>
              <a:t>2024 YILI BÜTÇE DURUMU</a:t>
            </a:r>
          </a:p>
        </p:txBody>
      </p:sp>
      <p:graphicFrame>
        <p:nvGraphicFramePr>
          <p:cNvPr id="7" name="Tablo 6">
            <a:extLst>
              <a:ext uri="{FF2B5EF4-FFF2-40B4-BE49-F238E27FC236}">
                <a16:creationId xmlns:a16="http://schemas.microsoft.com/office/drawing/2014/main" id="{D68BCE53-5399-AC9E-ECE9-A2D13262CDAB}"/>
              </a:ext>
            </a:extLst>
          </p:cNvPr>
          <p:cNvGraphicFramePr>
            <a:graphicFrameLocks noGrp="1"/>
          </p:cNvGraphicFramePr>
          <p:nvPr>
            <p:extLst>
              <p:ext uri="{D42A27DB-BD31-4B8C-83A1-F6EECF244321}">
                <p14:modId xmlns:p14="http://schemas.microsoft.com/office/powerpoint/2010/main" val="1243096861"/>
              </p:ext>
            </p:extLst>
          </p:nvPr>
        </p:nvGraphicFramePr>
        <p:xfrm>
          <a:off x="557562" y="1282582"/>
          <a:ext cx="5096108" cy="1687672"/>
        </p:xfrm>
        <a:graphic>
          <a:graphicData uri="http://schemas.openxmlformats.org/drawingml/2006/table">
            <a:tbl>
              <a:tblPr firstRow="1" bandRow="1">
                <a:tableStyleId>{8799B23B-EC83-4686-B30A-512413B5E67A}</a:tableStyleId>
              </a:tblPr>
              <a:tblGrid>
                <a:gridCol w="2389608">
                  <a:extLst>
                    <a:ext uri="{9D8B030D-6E8A-4147-A177-3AD203B41FA5}">
                      <a16:colId xmlns:a16="http://schemas.microsoft.com/office/drawing/2014/main" val="20000"/>
                    </a:ext>
                  </a:extLst>
                </a:gridCol>
                <a:gridCol w="1446410">
                  <a:extLst>
                    <a:ext uri="{9D8B030D-6E8A-4147-A177-3AD203B41FA5}">
                      <a16:colId xmlns:a16="http://schemas.microsoft.com/office/drawing/2014/main" val="20001"/>
                    </a:ext>
                  </a:extLst>
                </a:gridCol>
                <a:gridCol w="1260090">
                  <a:extLst>
                    <a:ext uri="{9D8B030D-6E8A-4147-A177-3AD203B41FA5}">
                      <a16:colId xmlns:a16="http://schemas.microsoft.com/office/drawing/2014/main" val="20002"/>
                    </a:ext>
                  </a:extLst>
                </a:gridCol>
              </a:tblGrid>
              <a:tr h="475517">
                <a:tc>
                  <a:txBody>
                    <a:bodyPr/>
                    <a:lstStyle/>
                    <a:p>
                      <a:pPr algn="l"/>
                      <a:r>
                        <a:rPr lang="tr-TR" sz="1300" b="1" dirty="0">
                          <a:solidFill>
                            <a:schemeClr val="bg1"/>
                          </a:solidFill>
                        </a:rPr>
                        <a:t>2024</a:t>
                      </a:r>
                      <a:r>
                        <a:rPr lang="tr-TR" sz="1300" b="1" baseline="0" dirty="0">
                          <a:solidFill>
                            <a:schemeClr val="bg1"/>
                          </a:solidFill>
                        </a:rPr>
                        <a:t> YILI HARCAMA</a:t>
                      </a:r>
                      <a:r>
                        <a:rPr lang="tr-TR" sz="1300" b="1" dirty="0">
                          <a:solidFill>
                            <a:schemeClr val="bg1"/>
                          </a:solidFill>
                        </a:rPr>
                        <a:t> KALEMLERİ</a:t>
                      </a:r>
                    </a:p>
                  </a:txBody>
                  <a:tcPr marL="83662" marR="83662" marT="41831" marB="41831" anchor="ctr">
                    <a:solidFill>
                      <a:srgbClr val="2F5597"/>
                    </a:solidFill>
                  </a:tcPr>
                </a:tc>
                <a:tc>
                  <a:txBody>
                    <a:bodyPr/>
                    <a:lstStyle/>
                    <a:p>
                      <a:pPr algn="ctr"/>
                      <a:r>
                        <a:rPr lang="tr-TR" sz="1300" b="1" dirty="0">
                          <a:solidFill>
                            <a:schemeClr val="bg1"/>
                          </a:solidFill>
                        </a:rPr>
                        <a:t>TUTAR (₺)</a:t>
                      </a:r>
                    </a:p>
                  </a:txBody>
                  <a:tcPr marL="83662" marR="83662" marT="41831" marB="41831" anchor="ctr">
                    <a:solidFill>
                      <a:srgbClr val="2F5597"/>
                    </a:solidFill>
                  </a:tcPr>
                </a:tc>
                <a:tc>
                  <a:txBody>
                    <a:bodyPr/>
                    <a:lstStyle/>
                    <a:p>
                      <a:pPr algn="ctr"/>
                      <a:r>
                        <a:rPr lang="tr-TR" sz="1300" b="1" dirty="0">
                          <a:solidFill>
                            <a:schemeClr val="bg1"/>
                          </a:solidFill>
                        </a:rPr>
                        <a:t>TOPLAM (₺)</a:t>
                      </a:r>
                    </a:p>
                  </a:txBody>
                  <a:tcPr marL="83662" marR="83662" marT="41831" marB="41831" anchor="ctr">
                    <a:solidFill>
                      <a:srgbClr val="2F5597"/>
                    </a:solidFill>
                  </a:tcPr>
                </a:tc>
                <a:extLst>
                  <a:ext uri="{0D108BD9-81ED-4DB2-BD59-A6C34878D82A}">
                    <a16:rowId xmlns:a16="http://schemas.microsoft.com/office/drawing/2014/main" val="10000"/>
                  </a:ext>
                </a:extLst>
              </a:tr>
              <a:tr h="3333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dirty="0"/>
                        <a:t>Personel Giderleri</a:t>
                      </a:r>
                    </a:p>
                  </a:txBody>
                  <a:tcPr marL="83662" marR="83662" marT="41831" marB="41831" anchor="ctr"/>
                </a:tc>
                <a:tc>
                  <a:txBody>
                    <a:bodyPr/>
                    <a:lstStyle/>
                    <a:p>
                      <a:pPr algn="ctr"/>
                      <a:r>
                        <a:rPr lang="tr-TR" sz="1400" dirty="0"/>
                        <a:t>27.630.000,00</a:t>
                      </a:r>
                    </a:p>
                  </a:txBody>
                  <a:tcPr marL="83662" marR="83662" marT="41831" marB="41831" anchor="ct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kern="1200" dirty="0">
                          <a:solidFill>
                            <a:schemeClr val="tx1"/>
                          </a:solidFill>
                          <a:latin typeface="+mn-lt"/>
                          <a:ea typeface="+mn-ea"/>
                          <a:cs typeface="+mn-cs"/>
                        </a:rPr>
                        <a:t>27.671.000,00</a:t>
                      </a:r>
                    </a:p>
                  </a:txBody>
                  <a:tcPr marL="83662" marR="83662" marT="41831" marB="41831" anchor="ctr"/>
                </a:tc>
                <a:extLst>
                  <a:ext uri="{0D108BD9-81ED-4DB2-BD59-A6C34878D82A}">
                    <a16:rowId xmlns:a16="http://schemas.microsoft.com/office/drawing/2014/main" val="10001"/>
                  </a:ext>
                </a:extLst>
              </a:tr>
              <a:tr h="364048">
                <a:tc>
                  <a:txBody>
                    <a:bodyPr/>
                    <a:lstStyle/>
                    <a:p>
                      <a:r>
                        <a:rPr lang="tr-TR" sz="1400" dirty="0"/>
                        <a:t>Faturalar</a:t>
                      </a:r>
                    </a:p>
                  </a:txBody>
                  <a:tcPr marL="83662" marR="83662" marT="41831" marB="4183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400" dirty="0"/>
                    </a:p>
                  </a:txBody>
                  <a:tcPr marL="83662" marR="83662" marT="41831" marB="41831" anchor="ctr"/>
                </a:tc>
                <a:tc vMerge="1">
                  <a:txBody>
                    <a:bodyPr/>
                    <a:lstStyle/>
                    <a:p>
                      <a:pPr algn="ctr"/>
                      <a:endParaRPr lang="tr-TR" sz="1100" dirty="0"/>
                    </a:p>
                  </a:txBody>
                  <a:tcPr marL="83662" marR="83662" marT="41831" marB="41831"/>
                </a:tc>
                <a:extLst>
                  <a:ext uri="{0D108BD9-81ED-4DB2-BD59-A6C34878D82A}">
                    <a16:rowId xmlns:a16="http://schemas.microsoft.com/office/drawing/2014/main" val="10002"/>
                  </a:ext>
                </a:extLst>
              </a:tr>
              <a:tr h="498948">
                <a:tc>
                  <a:txBody>
                    <a:bodyPr/>
                    <a:lstStyle/>
                    <a:p>
                      <a:r>
                        <a:rPr lang="tr-TR" sz="1400" dirty="0"/>
                        <a:t>03.02. Tüketime yönelik Malzeme alımı</a:t>
                      </a:r>
                    </a:p>
                  </a:txBody>
                  <a:tcPr marL="83662" marR="83662" marT="41831" marB="41831" anchor="ctr"/>
                </a:tc>
                <a:tc>
                  <a:txBody>
                    <a:bodyPr/>
                    <a:lstStyle/>
                    <a:p>
                      <a:pPr algn="ctr"/>
                      <a:r>
                        <a:rPr lang="tr-TR" sz="1400" dirty="0"/>
                        <a:t>41.000,00</a:t>
                      </a:r>
                    </a:p>
                  </a:txBody>
                  <a:tcPr marL="83662" marR="83662" marT="41831" marB="41831" anchor="ctr"/>
                </a:tc>
                <a:tc vMerge="1">
                  <a:txBody>
                    <a:bodyPr/>
                    <a:lstStyle/>
                    <a:p>
                      <a:pPr algn="ctr"/>
                      <a:endParaRPr lang="tr-TR" sz="1100" dirty="0"/>
                    </a:p>
                  </a:txBody>
                  <a:tcPr marL="83662" marR="83662" marT="41831" marB="41831"/>
                </a:tc>
                <a:extLst>
                  <a:ext uri="{0D108BD9-81ED-4DB2-BD59-A6C34878D82A}">
                    <a16:rowId xmlns:a16="http://schemas.microsoft.com/office/drawing/2014/main" val="10003"/>
                  </a:ext>
                </a:extLst>
              </a:tr>
            </a:tbl>
          </a:graphicData>
        </a:graphic>
      </p:graphicFrame>
      <p:grpSp>
        <p:nvGrpSpPr>
          <p:cNvPr id="8" name="Grup 7">
            <a:extLst>
              <a:ext uri="{FF2B5EF4-FFF2-40B4-BE49-F238E27FC236}">
                <a16:creationId xmlns:a16="http://schemas.microsoft.com/office/drawing/2014/main" id="{D9CF0E23-C840-0418-3A66-180D45A0400E}"/>
              </a:ext>
            </a:extLst>
          </p:cNvPr>
          <p:cNvGrpSpPr/>
          <p:nvPr/>
        </p:nvGrpSpPr>
        <p:grpSpPr>
          <a:xfrm>
            <a:off x="6641264" y="1291630"/>
            <a:ext cx="4164268" cy="1303911"/>
            <a:chOff x="411351" y="4960383"/>
            <a:chExt cx="3538757" cy="1303911"/>
          </a:xfrm>
        </p:grpSpPr>
        <p:sp>
          <p:nvSpPr>
            <p:cNvPr id="9" name="Rounded Rectangle 18">
              <a:extLst>
                <a:ext uri="{FF2B5EF4-FFF2-40B4-BE49-F238E27FC236}">
                  <a16:creationId xmlns:a16="http://schemas.microsoft.com/office/drawing/2014/main" id="{0B9E3DF7-7226-9ACA-81BC-888BA1E62FD8}"/>
                </a:ext>
              </a:extLst>
            </p:cNvPr>
            <p:cNvSpPr/>
            <p:nvPr/>
          </p:nvSpPr>
          <p:spPr>
            <a:xfrm>
              <a:off x="411351" y="5502067"/>
              <a:ext cx="3512226" cy="693459"/>
            </a:xfrm>
            <a:prstGeom prst="roundRect">
              <a:avLst/>
            </a:prstGeom>
            <a:gradFill>
              <a:gsLst>
                <a:gs pos="0">
                  <a:srgbClr val="1A444E"/>
                </a:gs>
                <a:gs pos="100000">
                  <a:srgbClr val="215865"/>
                </a:gs>
              </a:gsLst>
              <a:lin ang="2700000" scaled="1"/>
            </a:gradFill>
            <a:ln w="12700" cap="flat" cmpd="sng" algn="ctr">
              <a:solidFill>
                <a:srgbClr val="1E4F5B"/>
              </a:solidFill>
              <a:prstDash val="solid"/>
              <a:miter lim="800000"/>
            </a:ln>
            <a:effectLst>
              <a:outerShdw blurRad="355600" dist="266700" dir="5400000" sx="88000" sy="88000" algn="t" rotWithShape="0">
                <a:srgbClr val="1A444E">
                  <a:alpha val="34000"/>
                </a:srgbClr>
              </a:outerShdw>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9ADCF7F3-DF43-3310-0C1D-176F69CD9525}"/>
                </a:ext>
              </a:extLst>
            </p:cNvPr>
            <p:cNvSpPr/>
            <p:nvPr/>
          </p:nvSpPr>
          <p:spPr>
            <a:xfrm>
              <a:off x="611149" y="5454475"/>
              <a:ext cx="788643" cy="788643"/>
            </a:xfrm>
            <a:prstGeom prst="ellipse">
              <a:avLst/>
            </a:prstGeom>
            <a:gradFill>
              <a:gsLst>
                <a:gs pos="0">
                  <a:srgbClr val="FFC000"/>
                </a:gs>
                <a:gs pos="97000">
                  <a:srgbClr val="FFC000">
                    <a:lumMod val="20000"/>
                    <a:lumOff val="80000"/>
                  </a:srgbClr>
                </a:gs>
              </a:gsLst>
              <a:lin ang="2760000" scaled="0"/>
            </a:gradFill>
            <a:ln w="12700" cap="flat" cmpd="sng" algn="ctr">
              <a:noFill/>
              <a:prstDash val="solid"/>
              <a:miter lim="800000"/>
            </a:ln>
            <a:effectLst>
              <a:outerShdw blurRad="50800" dist="38100" dir="5400000" algn="t" rotWithShape="0">
                <a:prstClr val="black">
                  <a:alpha val="20000"/>
                </a:prstClr>
              </a:outerShdw>
            </a:effectLst>
          </p:spPr>
          <p:txBody>
            <a:bodyPr rtlCol="0" anchor="ctr"/>
            <a:lstStyle/>
            <a:p>
              <a:pPr algn="ctr" defTabSz="1371600">
                <a:defRPr/>
              </a:pPr>
              <a:endParaRPr lang="id-ID" sz="2700" kern="0" dirty="0">
                <a:solidFill>
                  <a:prstClr val="white"/>
                </a:solidFill>
                <a:latin typeface="Calibri Light" panose="020F0302020204030204"/>
                <a:cs typeface="Arial" charset="0"/>
              </a:endParaRPr>
            </a:p>
          </p:txBody>
        </p:sp>
        <p:sp>
          <p:nvSpPr>
            <p:cNvPr id="11" name="TextBox 160">
              <a:extLst>
                <a:ext uri="{FF2B5EF4-FFF2-40B4-BE49-F238E27FC236}">
                  <a16:creationId xmlns:a16="http://schemas.microsoft.com/office/drawing/2014/main" id="{ADB21194-F85E-B77C-5C46-922C5D8C809D}"/>
                </a:ext>
              </a:extLst>
            </p:cNvPr>
            <p:cNvSpPr txBox="1"/>
            <p:nvPr/>
          </p:nvSpPr>
          <p:spPr>
            <a:xfrm>
              <a:off x="411351" y="4960383"/>
              <a:ext cx="3512226" cy="400110"/>
            </a:xfrm>
            <a:prstGeom prst="rect">
              <a:avLst/>
            </a:prstGeom>
            <a:noFill/>
          </p:spPr>
          <p:txBody>
            <a:bodyPr wrap="square" rtlCol="0">
              <a:spAutoFit/>
            </a:bodyPr>
            <a:lstStyle/>
            <a:p>
              <a:pPr algn="ctr" defTabSz="1371600">
                <a:defRPr/>
              </a:pPr>
              <a:r>
                <a:rPr lang="tr-TR" sz="2000" b="1" kern="0" spc="100" dirty="0">
                  <a:solidFill>
                    <a:schemeClr val="bg2">
                      <a:lumMod val="25000"/>
                    </a:schemeClr>
                  </a:solidFill>
                  <a:cs typeface="Poppins" panose="00000500000000000000" pitchFamily="2" charset="0"/>
                </a:rPr>
                <a:t>2024 YILI BÜTÇESİ</a:t>
              </a:r>
              <a:endParaRPr lang="id-ID" sz="2000" b="1" kern="0" spc="100" dirty="0">
                <a:solidFill>
                  <a:schemeClr val="bg2">
                    <a:lumMod val="25000"/>
                  </a:schemeClr>
                </a:solidFill>
                <a:cs typeface="Poppins" panose="00000500000000000000" pitchFamily="2" charset="0"/>
              </a:endParaRPr>
            </a:p>
          </p:txBody>
        </p:sp>
        <p:sp>
          <p:nvSpPr>
            <p:cNvPr id="12" name="TextBox 160">
              <a:extLst>
                <a:ext uri="{FF2B5EF4-FFF2-40B4-BE49-F238E27FC236}">
                  <a16:creationId xmlns:a16="http://schemas.microsoft.com/office/drawing/2014/main" id="{AE1C0773-7BFE-6AE9-3A27-E26AEC782A52}"/>
                </a:ext>
              </a:extLst>
            </p:cNvPr>
            <p:cNvSpPr txBox="1"/>
            <p:nvPr/>
          </p:nvSpPr>
          <p:spPr>
            <a:xfrm>
              <a:off x="783906" y="5433297"/>
              <a:ext cx="432252" cy="830997"/>
            </a:xfrm>
            <a:prstGeom prst="rect">
              <a:avLst/>
            </a:prstGeom>
            <a:noFill/>
          </p:spPr>
          <p:txBody>
            <a:bodyPr wrap="square" rtlCol="0">
              <a:spAutoFit/>
            </a:bodyPr>
            <a:lstStyle/>
            <a:p>
              <a:pPr algn="ctr" defTabSz="1371600">
                <a:defRPr/>
              </a:pPr>
              <a:r>
                <a:rPr lang="id-ID" sz="4800" kern="0" spc="100" dirty="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id-ID" sz="8000" kern="0" spc="1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60">
              <a:extLst>
                <a:ext uri="{FF2B5EF4-FFF2-40B4-BE49-F238E27FC236}">
                  <a16:creationId xmlns:a16="http://schemas.microsoft.com/office/drawing/2014/main" id="{45C59A79-463C-E0AB-B624-4E4162ACC07C}"/>
                </a:ext>
              </a:extLst>
            </p:cNvPr>
            <p:cNvSpPr txBox="1"/>
            <p:nvPr/>
          </p:nvSpPr>
          <p:spPr>
            <a:xfrm>
              <a:off x="1287795" y="5549757"/>
              <a:ext cx="2460719" cy="584775"/>
            </a:xfrm>
            <a:prstGeom prst="rect">
              <a:avLst/>
            </a:prstGeom>
            <a:noFill/>
          </p:spPr>
          <p:txBody>
            <a:bodyPr wrap="square" rtlCol="0">
              <a:spAutoFit/>
            </a:bodyPr>
            <a:lstStyle/>
            <a:p>
              <a:pPr algn="ctr" defTabSz="1371600">
                <a:defRPr/>
              </a:pPr>
              <a:r>
                <a:rPr lang="tr-TR" sz="3200" b="1" i="1" kern="0" spc="100" dirty="0">
                  <a:solidFill>
                    <a:schemeClr val="bg1"/>
                  </a:solidFill>
                  <a:latin typeface="Calibri Light"/>
                  <a:cs typeface="Poppins" panose="00000500000000000000" pitchFamily="2" charset="0"/>
                </a:rPr>
                <a:t>27.671.000,00</a:t>
              </a:r>
            </a:p>
          </p:txBody>
        </p:sp>
        <p:sp>
          <p:nvSpPr>
            <p:cNvPr id="14" name="Freeform: Shape 144">
              <a:extLst>
                <a:ext uri="{FF2B5EF4-FFF2-40B4-BE49-F238E27FC236}">
                  <a16:creationId xmlns:a16="http://schemas.microsoft.com/office/drawing/2014/main" id="{6E6BAD8E-BF80-0784-05F5-3DFF6DCCC04E}"/>
                </a:ext>
              </a:extLst>
            </p:cNvPr>
            <p:cNvSpPr>
              <a:spLocks/>
            </p:cNvSpPr>
            <p:nvPr/>
          </p:nvSpPr>
          <p:spPr bwMode="auto">
            <a:xfrm rot="5400000">
              <a:off x="2984982" y="5204201"/>
              <a:ext cx="699803" cy="1230448"/>
            </a:xfrm>
            <a:custGeom>
              <a:avLst/>
              <a:gdLst>
                <a:gd name="connsiteX0" fmla="*/ 0 w 1482338"/>
                <a:gd name="connsiteY0" fmla="*/ 738652 h 1083685"/>
                <a:gd name="connsiteX1" fmla="*/ 0 w 1482338"/>
                <a:gd name="connsiteY1" fmla="*/ 38630 h 1083685"/>
                <a:gd name="connsiteX2" fmla="*/ 38630 w 1482338"/>
                <a:gd name="connsiteY2" fmla="*/ 0 h 1083685"/>
                <a:gd name="connsiteX3" fmla="*/ 1443708 w 1482338"/>
                <a:gd name="connsiteY3" fmla="*/ 0 h 1083685"/>
                <a:gd name="connsiteX4" fmla="*/ 1482338 w 1482338"/>
                <a:gd name="connsiteY4" fmla="*/ 38630 h 1083685"/>
                <a:gd name="connsiteX5" fmla="*/ 1482338 w 1482338"/>
                <a:gd name="connsiteY5" fmla="*/ 750764 h 1083685"/>
                <a:gd name="connsiteX6" fmla="*/ 1455444 w 1482338"/>
                <a:gd name="connsiteY6" fmla="*/ 764147 h 1083685"/>
                <a:gd name="connsiteX7" fmla="*/ 871659 w 1482338"/>
                <a:gd name="connsiteY7" fmla="*/ 1054639 h 1083685"/>
                <a:gd name="connsiteX8" fmla="*/ 635021 w 1482338"/>
                <a:gd name="connsiteY8" fmla="*/ 1054639 h 1083685"/>
                <a:gd name="connsiteX9" fmla="*/ 55671 w 1482338"/>
                <a:gd name="connsiteY9" fmla="*/ 766354 h 108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2338" h="1083685">
                  <a:moveTo>
                    <a:pt x="0" y="738652"/>
                  </a:moveTo>
                  <a:lnTo>
                    <a:pt x="0" y="38630"/>
                  </a:lnTo>
                  <a:cubicBezTo>
                    <a:pt x="0" y="17295"/>
                    <a:pt x="17295" y="0"/>
                    <a:pt x="38630" y="0"/>
                  </a:cubicBezTo>
                  <a:lnTo>
                    <a:pt x="1443708" y="0"/>
                  </a:lnTo>
                  <a:cubicBezTo>
                    <a:pt x="1465043" y="0"/>
                    <a:pt x="1482338" y="17295"/>
                    <a:pt x="1482338" y="38630"/>
                  </a:cubicBezTo>
                  <a:lnTo>
                    <a:pt x="1482338" y="750764"/>
                  </a:lnTo>
                  <a:lnTo>
                    <a:pt x="1455444" y="764147"/>
                  </a:lnTo>
                  <a:cubicBezTo>
                    <a:pt x="1327708" y="827709"/>
                    <a:pt x="1141910" y="920162"/>
                    <a:pt x="871659" y="1054639"/>
                  </a:cubicBezTo>
                  <a:cubicBezTo>
                    <a:pt x="798516" y="1093368"/>
                    <a:pt x="708164" y="1093368"/>
                    <a:pt x="635021" y="1054639"/>
                  </a:cubicBezTo>
                  <a:cubicBezTo>
                    <a:pt x="635021" y="1054639"/>
                    <a:pt x="635021" y="1054639"/>
                    <a:pt x="55671" y="766354"/>
                  </a:cubicBezTo>
                  <a:close/>
                </a:path>
              </a:pathLst>
            </a:custGeom>
            <a:gradFill>
              <a:gsLst>
                <a:gs pos="0">
                  <a:sysClr val="window" lastClr="FFFFFF">
                    <a:alpha val="34000"/>
                  </a:sysClr>
                </a:gs>
                <a:gs pos="100000">
                  <a:sysClr val="window" lastClr="FFFFFF">
                    <a:alpha val="0"/>
                  </a:sysClr>
                </a:gs>
              </a:gsLst>
              <a:lin ang="2700000" scaled="0"/>
            </a:gradFill>
            <a:ln w="12700" cap="flat" cmpd="sng" algn="ctr">
              <a:noFill/>
              <a:prstDash val="solid"/>
              <a:miter lim="800000"/>
            </a:ln>
            <a:effectLst/>
          </p:spPr>
          <p:txBody>
            <a:bodyPr wrap="square" rtlCol="0" anchor="ctr">
              <a:noAutofit/>
            </a:bodyPr>
            <a:lstStyle/>
            <a:p>
              <a:pPr algn="ctr" defTabSz="1371600">
                <a:defRPr/>
              </a:pPr>
              <a:endParaRPr lang="id-ID" sz="9600" b="1" kern="0">
                <a:solidFill>
                  <a:prstClr val="white">
                    <a:lumMod val="95000"/>
                    <a:alpha val="40000"/>
                  </a:prstClr>
                </a:solidFill>
                <a:latin typeface="Calibri Light" panose="020F0302020204030204"/>
                <a:cs typeface="Arial" charset="0"/>
              </a:endParaRPr>
            </a:p>
          </p:txBody>
        </p:sp>
      </p:grpSp>
    </p:spTree>
    <p:extLst>
      <p:ext uri="{BB962C8B-B14F-4D97-AF65-F5344CB8AC3E}">
        <p14:creationId xmlns:p14="http://schemas.microsoft.com/office/powerpoint/2010/main" val="194210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4B3BF-7697-0A5E-5AFB-B0B358451C51}"/>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2A4E2973-F7CD-A5BE-E6A4-1881C3269C0D}"/>
              </a:ext>
            </a:extLst>
          </p:cNvPr>
          <p:cNvSpPr txBox="1"/>
          <p:nvPr/>
        </p:nvSpPr>
        <p:spPr>
          <a:xfrm>
            <a:off x="918661" y="0"/>
            <a:ext cx="11011070" cy="523220"/>
          </a:xfrm>
          <a:prstGeom prst="rect">
            <a:avLst/>
          </a:prstGeom>
          <a:noFill/>
        </p:spPr>
        <p:txBody>
          <a:bodyPr wrap="square" rtlCol="0">
            <a:spAutoFit/>
          </a:bodyPr>
          <a:lstStyle/>
          <a:p>
            <a:pPr algn="ctr"/>
            <a:r>
              <a:rPr lang="tr-TR" sz="2800" dirty="0">
                <a:solidFill>
                  <a:schemeClr val="bg1"/>
                </a:solidFill>
              </a:rPr>
              <a:t>2020-2024</a:t>
            </a:r>
            <a:r>
              <a:rPr lang="tr-TR" sz="2200" b="1" dirty="0">
                <a:solidFill>
                  <a:schemeClr val="bg1"/>
                </a:solidFill>
              </a:rPr>
              <a:t> </a:t>
            </a:r>
            <a:r>
              <a:rPr lang="tr-TR" sz="2800" dirty="0">
                <a:solidFill>
                  <a:schemeClr val="bg1"/>
                </a:solidFill>
              </a:rPr>
              <a:t>YILLARI BİRİM BÜTÇE ve GİDER BİLGİSİ (GERÇEKLEŞME ORANI)</a:t>
            </a:r>
          </a:p>
        </p:txBody>
      </p:sp>
      <p:graphicFrame>
        <p:nvGraphicFramePr>
          <p:cNvPr id="5" name="5 Grafik">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261549639"/>
              </p:ext>
            </p:extLst>
          </p:nvPr>
        </p:nvGraphicFramePr>
        <p:xfrm>
          <a:off x="738043" y="523220"/>
          <a:ext cx="11107905" cy="59119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2473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C4AD8-A0CE-4F10-D28C-FC33A32B732E}"/>
            </a:ext>
          </a:extLst>
        </p:cNvPr>
        <p:cNvGrpSpPr/>
        <p:nvPr/>
      </p:nvGrpSpPr>
      <p:grpSpPr>
        <a:xfrm>
          <a:off x="0" y="0"/>
          <a:ext cx="0" cy="0"/>
          <a:chOff x="0" y="0"/>
          <a:chExt cx="0" cy="0"/>
        </a:xfrm>
      </p:grpSpPr>
      <p:sp>
        <p:nvSpPr>
          <p:cNvPr id="3" name="12 Metin kutusu">
            <a:extLst>
              <a:ext uri="{FF2B5EF4-FFF2-40B4-BE49-F238E27FC236}">
                <a16:creationId xmlns:a16="http://schemas.microsoft.com/office/drawing/2014/main" id="{82DBFA90-3211-5EFF-5D16-9AA3C53B83A3}"/>
              </a:ext>
            </a:extLst>
          </p:cNvPr>
          <p:cNvSpPr txBox="1"/>
          <p:nvPr/>
        </p:nvSpPr>
        <p:spPr>
          <a:xfrm>
            <a:off x="2323014" y="-57162"/>
            <a:ext cx="8742804" cy="523220"/>
          </a:xfrm>
          <a:prstGeom prst="rect">
            <a:avLst/>
          </a:prstGeom>
          <a:noFill/>
        </p:spPr>
        <p:txBody>
          <a:bodyPr wrap="square" rtlCol="0">
            <a:spAutoFit/>
          </a:bodyPr>
          <a:lstStyle/>
          <a:p>
            <a:pPr algn="ctr"/>
            <a:r>
              <a:rPr lang="tr-TR" sz="2800" dirty="0">
                <a:solidFill>
                  <a:schemeClr val="bg1"/>
                </a:solidFill>
              </a:rPr>
              <a:t>2020-2024 YILLARI MALİYET ÇALIŞMASI</a:t>
            </a:r>
          </a:p>
        </p:txBody>
      </p:sp>
      <p:graphicFrame>
        <p:nvGraphicFramePr>
          <p:cNvPr id="5" name="Tablo 4">
            <a:extLst>
              <a:ext uri="{FF2B5EF4-FFF2-40B4-BE49-F238E27FC236}">
                <a16:creationId xmlns:a16="http://schemas.microsoft.com/office/drawing/2014/main" id="{6A5276EC-AE8F-58FF-9127-498295B777BE}"/>
              </a:ext>
            </a:extLst>
          </p:cNvPr>
          <p:cNvGraphicFramePr>
            <a:graphicFrameLocks noGrp="1"/>
          </p:cNvGraphicFramePr>
          <p:nvPr>
            <p:extLst>
              <p:ext uri="{D42A27DB-BD31-4B8C-83A1-F6EECF244321}">
                <p14:modId xmlns:p14="http://schemas.microsoft.com/office/powerpoint/2010/main" val="3446984996"/>
              </p:ext>
            </p:extLst>
          </p:nvPr>
        </p:nvGraphicFramePr>
        <p:xfrm>
          <a:off x="527318" y="984732"/>
          <a:ext cx="11466308" cy="5411760"/>
        </p:xfrm>
        <a:graphic>
          <a:graphicData uri="http://schemas.openxmlformats.org/drawingml/2006/table">
            <a:tbl>
              <a:tblPr firstRow="1" bandRow="1">
                <a:tableStyleId>{5C22544A-7EE6-4342-B048-85BDC9FD1C3A}</a:tableStyleId>
              </a:tblPr>
              <a:tblGrid>
                <a:gridCol w="629980">
                  <a:extLst>
                    <a:ext uri="{9D8B030D-6E8A-4147-A177-3AD203B41FA5}">
                      <a16:colId xmlns:a16="http://schemas.microsoft.com/office/drawing/2014/main" val="3605578911"/>
                    </a:ext>
                  </a:extLst>
                </a:gridCol>
                <a:gridCol w="2646108">
                  <a:extLst>
                    <a:ext uri="{9D8B030D-6E8A-4147-A177-3AD203B41FA5}">
                      <a16:colId xmlns:a16="http://schemas.microsoft.com/office/drawing/2014/main" val="1114813890"/>
                    </a:ext>
                  </a:extLst>
                </a:gridCol>
                <a:gridCol w="1638044">
                  <a:extLst>
                    <a:ext uri="{9D8B030D-6E8A-4147-A177-3AD203B41FA5}">
                      <a16:colId xmlns:a16="http://schemas.microsoft.com/office/drawing/2014/main" val="2274281309"/>
                    </a:ext>
                  </a:extLst>
                </a:gridCol>
                <a:gridCol w="1638044">
                  <a:extLst>
                    <a:ext uri="{9D8B030D-6E8A-4147-A177-3AD203B41FA5}">
                      <a16:colId xmlns:a16="http://schemas.microsoft.com/office/drawing/2014/main" val="2972726564"/>
                    </a:ext>
                  </a:extLst>
                </a:gridCol>
                <a:gridCol w="1638044">
                  <a:extLst>
                    <a:ext uri="{9D8B030D-6E8A-4147-A177-3AD203B41FA5}">
                      <a16:colId xmlns:a16="http://schemas.microsoft.com/office/drawing/2014/main" val="1326128814"/>
                    </a:ext>
                  </a:extLst>
                </a:gridCol>
                <a:gridCol w="1638044">
                  <a:extLst>
                    <a:ext uri="{9D8B030D-6E8A-4147-A177-3AD203B41FA5}">
                      <a16:colId xmlns:a16="http://schemas.microsoft.com/office/drawing/2014/main" val="569126405"/>
                    </a:ext>
                  </a:extLst>
                </a:gridCol>
                <a:gridCol w="1638044">
                  <a:extLst>
                    <a:ext uri="{9D8B030D-6E8A-4147-A177-3AD203B41FA5}">
                      <a16:colId xmlns:a16="http://schemas.microsoft.com/office/drawing/2014/main" val="2663869688"/>
                    </a:ext>
                  </a:extLst>
                </a:gridCol>
              </a:tblGrid>
              <a:tr h="450980">
                <a:tc>
                  <a:txBody>
                    <a:bodyPr/>
                    <a:lstStyle/>
                    <a:p>
                      <a:pPr algn="ctr" fontAlgn="ctr"/>
                      <a:r>
                        <a:rPr lang="tr-TR" sz="1200" b="1" i="0" u="none" strike="noStrike" dirty="0">
                          <a:solidFill>
                            <a:srgbClr val="FFFFFF"/>
                          </a:solidFill>
                          <a:effectLst/>
                          <a:latin typeface="Calibri" panose="020F0502020204030204" pitchFamily="34" charset="0"/>
                        </a:rPr>
                        <a:t>SIRA NO</a:t>
                      </a:r>
                    </a:p>
                  </a:txBody>
                  <a:tcPr marL="6198" marR="6198" marT="6198" marB="0" anchor="ctr"/>
                </a:tc>
                <a:tc>
                  <a:txBody>
                    <a:bodyPr/>
                    <a:lstStyle/>
                    <a:p>
                      <a:pPr algn="ctr" rtl="0" fontAlgn="ctr"/>
                      <a:r>
                        <a:rPr lang="tr-TR" sz="1200" b="1" i="0" u="none" strike="noStrike" dirty="0">
                          <a:solidFill>
                            <a:srgbClr val="FFFFFF"/>
                          </a:solidFill>
                          <a:effectLst/>
                          <a:latin typeface="Calibri" panose="020F0502020204030204" pitchFamily="34" charset="0"/>
                        </a:rPr>
                        <a:t>GİDER/GELİR TÜRLERİ</a:t>
                      </a:r>
                    </a:p>
                  </a:txBody>
                  <a:tcPr marL="6198" marR="6198" marT="6198" marB="0" anchor="ctr"/>
                </a:tc>
                <a:tc>
                  <a:txBody>
                    <a:bodyPr/>
                    <a:lstStyle/>
                    <a:p>
                      <a:pPr algn="ctr" rtl="0" fontAlgn="ctr"/>
                      <a:r>
                        <a:rPr lang="tr-TR" sz="1200" b="1" i="0" u="none" strike="noStrike" dirty="0">
                          <a:solidFill>
                            <a:srgbClr val="FFFFFF"/>
                          </a:solidFill>
                          <a:effectLst/>
                          <a:latin typeface="Calibri" panose="020F0502020204030204" pitchFamily="34" charset="0"/>
                        </a:rPr>
                        <a:t>2020 yılı TOPLAM (TL)</a:t>
                      </a:r>
                    </a:p>
                  </a:txBody>
                  <a:tcPr marL="6198" marR="6198" marT="6198" marB="0" anchor="ctr"/>
                </a:tc>
                <a:tc>
                  <a:txBody>
                    <a:bodyPr/>
                    <a:lstStyle/>
                    <a:p>
                      <a:r>
                        <a:rPr lang="tr-TR" sz="1200" b="1" i="0" u="none" strike="noStrike" kern="1200" dirty="0">
                          <a:solidFill>
                            <a:srgbClr val="FFFFFF"/>
                          </a:solidFill>
                          <a:effectLst/>
                          <a:latin typeface="Calibri" panose="020F0502020204030204" pitchFamily="34" charset="0"/>
                          <a:ea typeface="+mn-ea"/>
                          <a:cs typeface="+mn-cs"/>
                        </a:rPr>
                        <a:t>2021 yılı TOPLAM (TL)</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u="none" strike="noStrike" kern="1200" dirty="0">
                          <a:solidFill>
                            <a:srgbClr val="FFFFFF"/>
                          </a:solidFill>
                          <a:effectLst/>
                          <a:latin typeface="Calibri" panose="020F0502020204030204" pitchFamily="34" charset="0"/>
                          <a:ea typeface="+mn-ea"/>
                          <a:cs typeface="+mn-cs"/>
                        </a:rPr>
                        <a:t>2022 yılı TOPLAM (TL)</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u="none" strike="noStrike" kern="1200" dirty="0">
                          <a:solidFill>
                            <a:srgbClr val="FFFFFF"/>
                          </a:solidFill>
                          <a:effectLst/>
                          <a:latin typeface="Calibri" panose="020F0502020204030204" pitchFamily="34" charset="0"/>
                          <a:ea typeface="+mn-ea"/>
                          <a:cs typeface="+mn-cs"/>
                        </a:rPr>
                        <a:t>2023 yılı TOPLAM (TL)</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u="none" strike="noStrike" kern="1200" dirty="0">
                          <a:solidFill>
                            <a:srgbClr val="FFFFFF"/>
                          </a:solidFill>
                          <a:effectLst/>
                          <a:latin typeface="Calibri" panose="020F0502020204030204" pitchFamily="34" charset="0"/>
                          <a:ea typeface="+mn-ea"/>
                          <a:cs typeface="+mn-cs"/>
                        </a:rPr>
                        <a:t>2024 yılı TOPLAM (TL)</a:t>
                      </a:r>
                    </a:p>
                  </a:txBody>
                  <a:tcPr anchor="ctr"/>
                </a:tc>
                <a:extLst>
                  <a:ext uri="{0D108BD9-81ED-4DB2-BD59-A6C34878D82A}">
                    <a16:rowId xmlns:a16="http://schemas.microsoft.com/office/drawing/2014/main" val="875122478"/>
                  </a:ext>
                </a:extLst>
              </a:tr>
              <a:tr h="450980">
                <a:tc>
                  <a:txBody>
                    <a:bodyPr/>
                    <a:lstStyle/>
                    <a:p>
                      <a:pPr algn="ctr" fontAlgn="ctr"/>
                      <a:r>
                        <a:rPr lang="tr-TR" sz="1100" b="0" i="0" u="none" strike="noStrike" dirty="0">
                          <a:solidFill>
                            <a:srgbClr val="000000"/>
                          </a:solidFill>
                          <a:effectLst/>
                          <a:latin typeface="Calibri" panose="020F0502020204030204" pitchFamily="34" charset="0"/>
                        </a:rPr>
                        <a:t>1</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Personel Maaşları </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r>
                        <a:rPr lang="tr-TR" dirty="0"/>
                        <a:t>3.170.000</a:t>
                      </a:r>
                    </a:p>
                  </a:txBody>
                  <a:tcPr/>
                </a:tc>
                <a:tc>
                  <a:txBody>
                    <a:bodyPr/>
                    <a:lstStyle/>
                    <a:p>
                      <a:r>
                        <a:rPr lang="tr-TR" dirty="0"/>
                        <a:t>5.810.000</a:t>
                      </a:r>
                    </a:p>
                  </a:txBody>
                  <a:tcPr/>
                </a:tc>
                <a:tc>
                  <a:txBody>
                    <a:bodyPr/>
                    <a:lstStyle/>
                    <a:p>
                      <a:r>
                        <a:rPr lang="tr-TR" dirty="0"/>
                        <a:t>11.660.000</a:t>
                      </a:r>
                    </a:p>
                  </a:txBody>
                  <a:tcPr/>
                </a:tc>
                <a:tc>
                  <a:txBody>
                    <a:bodyPr/>
                    <a:lstStyle/>
                    <a:p>
                      <a:r>
                        <a:rPr lang="tr-TR" dirty="0"/>
                        <a:t>25.452.000</a:t>
                      </a:r>
                    </a:p>
                  </a:txBody>
                  <a:tcPr/>
                </a:tc>
                <a:extLst>
                  <a:ext uri="{0D108BD9-81ED-4DB2-BD59-A6C34878D82A}">
                    <a16:rowId xmlns:a16="http://schemas.microsoft.com/office/drawing/2014/main" val="310893748"/>
                  </a:ext>
                </a:extLst>
              </a:tr>
              <a:tr h="450980">
                <a:tc>
                  <a:txBody>
                    <a:bodyPr/>
                    <a:lstStyle/>
                    <a:p>
                      <a:pPr algn="ctr" fontAlgn="ctr"/>
                      <a:r>
                        <a:rPr lang="tr-TR" sz="1100" b="0" i="0" u="none" strike="noStrike">
                          <a:solidFill>
                            <a:srgbClr val="000000"/>
                          </a:solidFill>
                          <a:effectLst/>
                          <a:latin typeface="Calibri" panose="020F0502020204030204" pitchFamily="34" charset="0"/>
                        </a:rPr>
                        <a:t>2</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SGK Gideri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r>
                        <a:rPr lang="tr-TR" dirty="0"/>
                        <a:t>365.000</a:t>
                      </a:r>
                    </a:p>
                  </a:txBody>
                  <a:tcPr/>
                </a:tc>
                <a:tc>
                  <a:txBody>
                    <a:bodyPr/>
                    <a:lstStyle/>
                    <a:p>
                      <a:r>
                        <a:rPr lang="tr-TR" dirty="0"/>
                        <a:t>661.000</a:t>
                      </a:r>
                    </a:p>
                  </a:txBody>
                  <a:tcPr/>
                </a:tc>
                <a:tc>
                  <a:txBody>
                    <a:bodyPr/>
                    <a:lstStyle/>
                    <a:p>
                      <a:r>
                        <a:rPr lang="tr-TR" dirty="0"/>
                        <a:t>1.160.000</a:t>
                      </a:r>
                    </a:p>
                  </a:txBody>
                  <a:tcPr/>
                </a:tc>
                <a:tc>
                  <a:txBody>
                    <a:bodyPr/>
                    <a:lstStyle/>
                    <a:p>
                      <a:r>
                        <a:rPr lang="tr-TR" dirty="0"/>
                        <a:t>2.230.000</a:t>
                      </a:r>
                    </a:p>
                  </a:txBody>
                  <a:tcPr/>
                </a:tc>
                <a:extLst>
                  <a:ext uri="{0D108BD9-81ED-4DB2-BD59-A6C34878D82A}">
                    <a16:rowId xmlns:a16="http://schemas.microsoft.com/office/drawing/2014/main" val="784880481"/>
                  </a:ext>
                </a:extLst>
              </a:tr>
              <a:tr h="450980">
                <a:tc>
                  <a:txBody>
                    <a:bodyPr/>
                    <a:lstStyle/>
                    <a:p>
                      <a:pPr algn="ctr" fontAlgn="ctr"/>
                      <a:r>
                        <a:rPr lang="tr-TR" sz="1100" b="0" i="0" u="none" strike="noStrike">
                          <a:solidFill>
                            <a:srgbClr val="000000"/>
                          </a:solidFill>
                          <a:effectLst/>
                          <a:latin typeface="Calibri" panose="020F0502020204030204" pitchFamily="34" charset="0"/>
                        </a:rPr>
                        <a:t>3</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Elektrik Ödemesi </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dirty="0"/>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2006812605"/>
                  </a:ext>
                </a:extLst>
              </a:tr>
              <a:tr h="450980">
                <a:tc>
                  <a:txBody>
                    <a:bodyPr/>
                    <a:lstStyle/>
                    <a:p>
                      <a:pPr algn="ctr" fontAlgn="ctr"/>
                      <a:r>
                        <a:rPr lang="tr-TR" sz="1100" b="0" i="0" u="none" strike="noStrike">
                          <a:solidFill>
                            <a:srgbClr val="000000"/>
                          </a:solidFill>
                          <a:effectLst/>
                          <a:latin typeface="Calibri" panose="020F0502020204030204" pitchFamily="34" charset="0"/>
                        </a:rPr>
                        <a:t>4</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Su Ödemesi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dirty="0"/>
                    </a:p>
                  </a:txBody>
                  <a:tcPr/>
                </a:tc>
                <a:tc>
                  <a:txBody>
                    <a:bodyPr/>
                    <a:lstStyle/>
                    <a:p>
                      <a:endParaRPr lang="tr-TR"/>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val="693485311"/>
                  </a:ext>
                </a:extLst>
              </a:tr>
              <a:tr h="450980">
                <a:tc>
                  <a:txBody>
                    <a:bodyPr/>
                    <a:lstStyle/>
                    <a:p>
                      <a:pPr algn="ctr" fontAlgn="ctr"/>
                      <a:r>
                        <a:rPr lang="tr-TR" sz="1100" b="0" i="0" u="none" strike="noStrike">
                          <a:solidFill>
                            <a:srgbClr val="000000"/>
                          </a:solidFill>
                          <a:effectLst/>
                          <a:latin typeface="Calibri" panose="020F0502020204030204" pitchFamily="34" charset="0"/>
                        </a:rPr>
                        <a:t>5</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Doğalgaz Ödemesi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dirty="0"/>
                    </a:p>
                  </a:txBody>
                  <a:tcPr/>
                </a:tc>
                <a:tc>
                  <a:txBody>
                    <a:bodyPr/>
                    <a:lstStyle/>
                    <a:p>
                      <a:endParaRPr lang="tr-TR"/>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3444904812"/>
                  </a:ext>
                </a:extLst>
              </a:tr>
              <a:tr h="450980">
                <a:tc>
                  <a:txBody>
                    <a:bodyPr/>
                    <a:lstStyle/>
                    <a:p>
                      <a:pPr algn="ctr" fontAlgn="ctr"/>
                      <a:r>
                        <a:rPr lang="tr-TR" sz="1100" b="0" i="0" u="none" strike="noStrike">
                          <a:solidFill>
                            <a:srgbClr val="000000"/>
                          </a:solidFill>
                          <a:effectLst/>
                          <a:latin typeface="Calibri" panose="020F0502020204030204" pitchFamily="34" charset="0"/>
                        </a:rPr>
                        <a:t>6</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Malzeme Giderleri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r>
                        <a:rPr lang="tr-TR" dirty="0"/>
                        <a:t>4.000</a:t>
                      </a:r>
                    </a:p>
                  </a:txBody>
                  <a:tcPr/>
                </a:tc>
                <a:tc>
                  <a:txBody>
                    <a:bodyPr/>
                    <a:lstStyle/>
                    <a:p>
                      <a:r>
                        <a:rPr lang="tr-TR" dirty="0"/>
                        <a:t>22.000</a:t>
                      </a:r>
                    </a:p>
                  </a:txBody>
                  <a:tcPr/>
                </a:tc>
                <a:tc>
                  <a:txBody>
                    <a:bodyPr/>
                    <a:lstStyle/>
                    <a:p>
                      <a:r>
                        <a:rPr lang="tr-TR" dirty="0"/>
                        <a:t>15.000</a:t>
                      </a:r>
                    </a:p>
                  </a:txBody>
                  <a:tcPr/>
                </a:tc>
                <a:tc>
                  <a:txBody>
                    <a:bodyPr/>
                    <a:lstStyle/>
                    <a:p>
                      <a:r>
                        <a:rPr lang="tr-TR" dirty="0"/>
                        <a:t>140.000</a:t>
                      </a:r>
                    </a:p>
                  </a:txBody>
                  <a:tcPr/>
                </a:tc>
                <a:extLst>
                  <a:ext uri="{0D108BD9-81ED-4DB2-BD59-A6C34878D82A}">
                    <a16:rowId xmlns:a16="http://schemas.microsoft.com/office/drawing/2014/main" val="182512914"/>
                  </a:ext>
                </a:extLst>
              </a:tr>
              <a:tr h="450980">
                <a:tc>
                  <a:txBody>
                    <a:bodyPr/>
                    <a:lstStyle/>
                    <a:p>
                      <a:pPr algn="ctr" fontAlgn="ctr"/>
                      <a:r>
                        <a:rPr lang="tr-TR" sz="1100" b="0" i="0" u="none" strike="noStrike">
                          <a:solidFill>
                            <a:srgbClr val="000000"/>
                          </a:solidFill>
                          <a:effectLst/>
                          <a:latin typeface="Calibri" panose="020F0502020204030204" pitchFamily="34" charset="0"/>
                        </a:rPr>
                        <a:t>7</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Bakım Onarım Giderleri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911408263"/>
                  </a:ext>
                </a:extLst>
              </a:tr>
              <a:tr h="450980">
                <a:tc>
                  <a:txBody>
                    <a:bodyPr/>
                    <a:lstStyle/>
                    <a:p>
                      <a:pPr algn="ctr" fontAlgn="ctr"/>
                      <a:r>
                        <a:rPr lang="tr-TR" sz="1100" b="0" i="0" u="none" strike="noStrike">
                          <a:solidFill>
                            <a:srgbClr val="000000"/>
                          </a:solidFill>
                          <a:effectLst/>
                          <a:latin typeface="Calibri" panose="020F0502020204030204" pitchFamily="34" charset="0"/>
                        </a:rPr>
                        <a:t>8</a:t>
                      </a:r>
                    </a:p>
                  </a:txBody>
                  <a:tcPr marL="6198" marR="6198" marT="6198" marB="0" anchor="ctr"/>
                </a:tc>
                <a:tc>
                  <a:txBody>
                    <a:bodyPr/>
                    <a:lstStyle/>
                    <a:p>
                      <a:pPr algn="l" rtl="0" fontAlgn="ctr"/>
                      <a:r>
                        <a:rPr lang="tr-TR" sz="1100" b="0" i="0" u="none" strike="noStrike" dirty="0">
                          <a:solidFill>
                            <a:srgbClr val="000000"/>
                          </a:solidFill>
                          <a:effectLst/>
                          <a:latin typeface="Calibri" panose="020F0502020204030204" pitchFamily="34" charset="0"/>
                        </a:rPr>
                        <a:t>Diğer Giderler (Akaryakıt, Yedek Parça, Kamulaştırma ve diğerleri)</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339683002"/>
                  </a:ext>
                </a:extLst>
              </a:tr>
              <a:tr h="450980">
                <a:tc>
                  <a:txBody>
                    <a:bodyPr/>
                    <a:lstStyle/>
                    <a:p>
                      <a:pPr algn="ctr" fontAlgn="ctr"/>
                      <a:r>
                        <a:rPr lang="tr-TR" sz="1100" b="0" i="0" u="none" strike="noStrike">
                          <a:solidFill>
                            <a:srgbClr val="000000"/>
                          </a:solidFill>
                          <a:effectLst/>
                          <a:latin typeface="Calibri" panose="020F0502020204030204" pitchFamily="34" charset="0"/>
                        </a:rPr>
                        <a:t>9</a:t>
                      </a:r>
                    </a:p>
                  </a:txBody>
                  <a:tcPr marL="6198" marR="6198" marT="61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1100" b="1" i="0" u="none" strike="noStrike" dirty="0">
                          <a:solidFill>
                            <a:srgbClr val="000000"/>
                          </a:solidFill>
                          <a:effectLst/>
                          <a:latin typeface="Calibri" panose="020F0502020204030204" pitchFamily="34" charset="0"/>
                        </a:rPr>
                        <a:t>TOPLAM SABİT GİDERLER</a:t>
                      </a:r>
                    </a:p>
                  </a:txBody>
                  <a:tcPr marL="6198" marR="6198" marT="6198" marB="0" anchor="ctr"/>
                </a:tc>
                <a:tc>
                  <a:txBody>
                    <a:bodyPr/>
                    <a:lstStyle/>
                    <a:p>
                      <a:pPr algn="ctr" rtl="0" fontAlgn="ctr"/>
                      <a:endParaRPr lang="tr-TR" sz="1100" b="0"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dirty="0"/>
                    </a:p>
                  </a:txBody>
                  <a:tcPr/>
                </a:tc>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798977858"/>
                  </a:ext>
                </a:extLst>
              </a:tr>
              <a:tr h="450980">
                <a:tc>
                  <a:txBody>
                    <a:bodyPr/>
                    <a:lstStyle/>
                    <a:p>
                      <a:pPr algn="ctr" fontAlgn="ctr"/>
                      <a:r>
                        <a:rPr lang="tr-TR" sz="1100" b="1" i="0" u="none" strike="noStrike" dirty="0">
                          <a:solidFill>
                            <a:srgbClr val="000000"/>
                          </a:solidFill>
                          <a:effectLst/>
                          <a:latin typeface="Calibri" panose="020F0502020204030204" pitchFamily="34" charset="0"/>
                        </a:rPr>
                        <a:t>10</a:t>
                      </a:r>
                    </a:p>
                  </a:txBody>
                  <a:tcPr marL="6198" marR="6198" marT="6198" marB="0" anchor="ctr"/>
                </a:tc>
                <a:tc>
                  <a:txBody>
                    <a:bodyPr/>
                    <a:lstStyle/>
                    <a:p>
                      <a:pPr algn="l" rtl="0" fontAlgn="ctr"/>
                      <a:r>
                        <a:rPr lang="tr-TR" sz="1100" b="1" i="0" u="none" strike="noStrike" dirty="0">
                          <a:solidFill>
                            <a:srgbClr val="000000"/>
                          </a:solidFill>
                          <a:effectLst/>
                          <a:latin typeface="Calibri" panose="020F0502020204030204" pitchFamily="34" charset="0"/>
                        </a:rPr>
                        <a:t>Birim Gelirleri (döner sermaye, proje vb.)</a:t>
                      </a:r>
                    </a:p>
                  </a:txBody>
                  <a:tcPr marL="6198" marR="6198" marT="6198" marB="0" anchor="ctr"/>
                </a:tc>
                <a:tc>
                  <a:txBody>
                    <a:bodyPr/>
                    <a:lstStyle/>
                    <a:p>
                      <a:pPr algn="ctr" rtl="0" fontAlgn="ctr"/>
                      <a:endParaRPr lang="tr-TR" sz="1100" b="1"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a:p>
                  </a:txBody>
                  <a:tcPr/>
                </a:tc>
                <a:tc>
                  <a:txBody>
                    <a:bodyPr/>
                    <a:lstStyle/>
                    <a:p>
                      <a:endParaRPr lang="tr-TR"/>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3582134290"/>
                  </a:ext>
                </a:extLst>
              </a:tr>
              <a:tr h="450980">
                <a:tc>
                  <a:txBody>
                    <a:bodyPr/>
                    <a:lstStyle/>
                    <a:p>
                      <a:pPr algn="ctr" fontAlgn="ctr"/>
                      <a:r>
                        <a:rPr lang="tr-TR" sz="1100" b="1" i="0" u="none" strike="noStrike" dirty="0">
                          <a:solidFill>
                            <a:srgbClr val="000000"/>
                          </a:solidFill>
                          <a:effectLst/>
                          <a:latin typeface="Calibri" panose="020F0502020204030204" pitchFamily="34" charset="0"/>
                        </a:rPr>
                        <a:t>11</a:t>
                      </a:r>
                    </a:p>
                  </a:txBody>
                  <a:tcPr marL="6198" marR="6198" marT="61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1100" b="1" i="0" u="none" strike="noStrike" dirty="0">
                          <a:solidFill>
                            <a:srgbClr val="000000"/>
                          </a:solidFill>
                          <a:effectLst/>
                          <a:latin typeface="Calibri" panose="020F0502020204030204" pitchFamily="34" charset="0"/>
                        </a:rPr>
                        <a:t>TOPLAM SABİT GELİRLER</a:t>
                      </a:r>
                    </a:p>
                  </a:txBody>
                  <a:tcPr marL="6198" marR="6198" marT="6198" marB="0" anchor="ctr"/>
                </a:tc>
                <a:tc>
                  <a:txBody>
                    <a:bodyPr/>
                    <a:lstStyle/>
                    <a:p>
                      <a:pPr algn="ctr" rtl="0" fontAlgn="ctr"/>
                      <a:endParaRPr lang="tr-TR" sz="1100" b="1" i="0" u="none" strike="noStrike" dirty="0">
                        <a:solidFill>
                          <a:srgbClr val="000000"/>
                        </a:solidFill>
                        <a:effectLst/>
                        <a:latin typeface="Calibri" panose="020F0502020204030204" pitchFamily="34" charset="0"/>
                      </a:endParaRPr>
                    </a:p>
                  </a:txBody>
                  <a:tcPr marL="6198" marR="6198" marT="6198" marB="0" anchor="ctr"/>
                </a:tc>
                <a:tc>
                  <a:txBody>
                    <a:bodyPr/>
                    <a:lstStyle/>
                    <a:p>
                      <a:endParaRPr lang="tr-TR" dirty="0"/>
                    </a:p>
                  </a:txBody>
                  <a:tcPr/>
                </a:tc>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4183838331"/>
                  </a:ext>
                </a:extLst>
              </a:tr>
            </a:tbl>
          </a:graphicData>
        </a:graphic>
      </p:graphicFrame>
    </p:spTree>
    <p:extLst>
      <p:ext uri="{BB962C8B-B14F-4D97-AF65-F5344CB8AC3E}">
        <p14:creationId xmlns:p14="http://schemas.microsoft.com/office/powerpoint/2010/main" val="2802084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B5DBA-9196-883A-D9F0-5F8568B8AAEB}"/>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19DEF829-AE10-91A7-AA46-45F2997912B4}"/>
              </a:ext>
            </a:extLst>
          </p:cNvPr>
          <p:cNvSpPr txBox="1"/>
          <p:nvPr/>
        </p:nvSpPr>
        <p:spPr>
          <a:xfrm>
            <a:off x="127780" y="-42532"/>
            <a:ext cx="12191999" cy="523220"/>
          </a:xfrm>
          <a:prstGeom prst="rect">
            <a:avLst/>
          </a:prstGeom>
          <a:noFill/>
        </p:spPr>
        <p:txBody>
          <a:bodyPr wrap="square" rtlCol="0">
            <a:spAutoFit/>
          </a:bodyPr>
          <a:lstStyle/>
          <a:p>
            <a:pPr algn="ctr">
              <a:defRPr/>
            </a:pPr>
            <a:r>
              <a:rPr lang="tr-TR" sz="2800" dirty="0">
                <a:solidFill>
                  <a:schemeClr val="bg1"/>
                </a:solidFill>
              </a:rPr>
              <a:t>TAŞINIR MALZEME LİSTESİ</a:t>
            </a:r>
          </a:p>
        </p:txBody>
      </p:sp>
      <p:graphicFrame>
        <p:nvGraphicFramePr>
          <p:cNvPr id="3" name="Tablo 2">
            <a:extLst>
              <a:ext uri="{FF2B5EF4-FFF2-40B4-BE49-F238E27FC236}">
                <a16:creationId xmlns:a16="http://schemas.microsoft.com/office/drawing/2014/main" id="{44078208-2094-4DD2-4067-2757FF9D205A}"/>
              </a:ext>
            </a:extLst>
          </p:cNvPr>
          <p:cNvGraphicFramePr>
            <a:graphicFrameLocks noGrp="1"/>
          </p:cNvGraphicFramePr>
          <p:nvPr>
            <p:extLst>
              <p:ext uri="{D42A27DB-BD31-4B8C-83A1-F6EECF244321}">
                <p14:modId xmlns:p14="http://schemas.microsoft.com/office/powerpoint/2010/main" val="1131144595"/>
              </p:ext>
            </p:extLst>
          </p:nvPr>
        </p:nvGraphicFramePr>
        <p:xfrm>
          <a:off x="490653" y="568711"/>
          <a:ext cx="11545273" cy="5537844"/>
        </p:xfrm>
        <a:graphic>
          <a:graphicData uri="http://schemas.openxmlformats.org/drawingml/2006/table">
            <a:tbl>
              <a:tblPr firstRow="1" firstCol="1" bandRow="1">
                <a:tableStyleId>{5C22544A-7EE6-4342-B048-85BDC9FD1C3A}</a:tableStyleId>
              </a:tblPr>
              <a:tblGrid>
                <a:gridCol w="713887">
                  <a:extLst>
                    <a:ext uri="{9D8B030D-6E8A-4147-A177-3AD203B41FA5}">
                      <a16:colId xmlns:a16="http://schemas.microsoft.com/office/drawing/2014/main" val="193573164"/>
                    </a:ext>
                  </a:extLst>
                </a:gridCol>
                <a:gridCol w="713887">
                  <a:extLst>
                    <a:ext uri="{9D8B030D-6E8A-4147-A177-3AD203B41FA5}">
                      <a16:colId xmlns:a16="http://schemas.microsoft.com/office/drawing/2014/main" val="4115651122"/>
                    </a:ext>
                  </a:extLst>
                </a:gridCol>
                <a:gridCol w="713887">
                  <a:extLst>
                    <a:ext uri="{9D8B030D-6E8A-4147-A177-3AD203B41FA5}">
                      <a16:colId xmlns:a16="http://schemas.microsoft.com/office/drawing/2014/main" val="2044211574"/>
                    </a:ext>
                  </a:extLst>
                </a:gridCol>
                <a:gridCol w="7311185">
                  <a:extLst>
                    <a:ext uri="{9D8B030D-6E8A-4147-A177-3AD203B41FA5}">
                      <a16:colId xmlns:a16="http://schemas.microsoft.com/office/drawing/2014/main" val="2410230862"/>
                    </a:ext>
                  </a:extLst>
                </a:gridCol>
                <a:gridCol w="2092427">
                  <a:extLst>
                    <a:ext uri="{9D8B030D-6E8A-4147-A177-3AD203B41FA5}">
                      <a16:colId xmlns:a16="http://schemas.microsoft.com/office/drawing/2014/main" val="4120342490"/>
                    </a:ext>
                  </a:extLst>
                </a:gridCol>
              </a:tblGrid>
              <a:tr h="425988">
                <a:tc>
                  <a:txBody>
                    <a:bodyPr/>
                    <a:lstStyle/>
                    <a:p>
                      <a:r>
                        <a:rPr lang="tr-TR" sz="1600" dirty="0">
                          <a:effectLst/>
                        </a:rPr>
                        <a:t>253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a:effectLst/>
                        </a:rPr>
                        <a:t>Tesis, Makine ve Cihazlar</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ADET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37305187"/>
                  </a:ext>
                </a:extLst>
              </a:tr>
              <a:tr h="425988">
                <a:tc>
                  <a:txBody>
                    <a:bodyPr/>
                    <a:lstStyle/>
                    <a:p>
                      <a:r>
                        <a:rPr lang="tr-TR" sz="1600">
                          <a:effectLst/>
                        </a:rPr>
                        <a:t>253</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10 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err="1">
                          <a:effectLst/>
                        </a:rPr>
                        <a:t>Matbacılıkta</a:t>
                      </a:r>
                      <a:r>
                        <a:rPr lang="tr-TR" sz="1600" dirty="0">
                          <a:effectLst/>
                        </a:rPr>
                        <a:t> Kullanılan Makine aletler</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 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159426681"/>
                  </a:ext>
                </a:extLst>
              </a:tr>
              <a:tr h="425988">
                <a:tc>
                  <a:txBody>
                    <a:bodyPr/>
                    <a:lstStyle/>
                    <a:p>
                      <a:r>
                        <a:rPr lang="tr-TR" sz="1600">
                          <a:effectLst/>
                        </a:rPr>
                        <a:t>253</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effectLst/>
                        </a:rPr>
                        <a:t>Beslenme /Gıda ve Mutfak Cihaz ve Aletleri</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5</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036675781"/>
                  </a:ext>
                </a:extLst>
              </a:tr>
              <a:tr h="425988">
                <a:tc>
                  <a:txBody>
                    <a:bodyPr/>
                    <a:lstStyle/>
                    <a:p>
                      <a:r>
                        <a:rPr lang="tr-TR" sz="1600">
                          <a:effectLst/>
                        </a:rPr>
                        <a:t>253</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effectLst/>
                          <a:latin typeface="Times New Roman" panose="02020603050405020304" pitchFamily="18" charset="0"/>
                          <a:ea typeface="Times New Roman" panose="02020603050405020304" pitchFamily="18" charset="0"/>
                        </a:rPr>
                        <a:t>Ölçüm ,Tartı ,Çizim Cihazları ve Aletleri </a:t>
                      </a:r>
                    </a:p>
                  </a:txBody>
                  <a:tcPr marL="44450" marR="44450" marT="0" marB="0" anchor="ctr"/>
                </a:tc>
                <a:tc>
                  <a:txBody>
                    <a:bodyPr/>
                    <a:lstStyle/>
                    <a:p>
                      <a:pPr algn="ctr"/>
                      <a:r>
                        <a:rPr lang="tr-TR" sz="1600" dirty="0">
                          <a:effectLst/>
                        </a:rPr>
                        <a:t>6 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856038524"/>
                  </a:ext>
                </a:extLst>
              </a:tr>
              <a:tr h="425988">
                <a:tc>
                  <a:txBody>
                    <a:bodyPr/>
                    <a:lstStyle/>
                    <a:p>
                      <a:r>
                        <a:rPr lang="tr-TR" sz="1600">
                          <a:effectLst/>
                        </a:rPr>
                        <a:t>253</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05</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Tıbbi ve Biyolojik Amaçlı Kullanılan Cihazlar ve Aletler</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95 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283916142"/>
                  </a:ext>
                </a:extLst>
              </a:tr>
              <a:tr h="425988">
                <a:tc>
                  <a:txBody>
                    <a:bodyPr/>
                    <a:lstStyle/>
                    <a:p>
                      <a:r>
                        <a:rPr lang="tr-TR" sz="1600">
                          <a:effectLst/>
                        </a:rPr>
                        <a:t>253</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06</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Araştırma ve Üretim Amaçlı Cihazları ve Aletleri</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1 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443409375"/>
                  </a:ext>
                </a:extLst>
              </a:tr>
              <a:tr h="425988">
                <a:tc>
                  <a:txBody>
                    <a:bodyPr/>
                    <a:lstStyle/>
                    <a:p>
                      <a:r>
                        <a:rPr lang="tr-TR" sz="1600" dirty="0">
                          <a:effectLst/>
                        </a:rPr>
                        <a:t>255</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01</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Temsil ve Tören Demirbaşları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 8</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27940104"/>
                  </a:ext>
                </a:extLst>
              </a:tr>
              <a:tr h="425988">
                <a:tc>
                  <a:txBody>
                    <a:bodyPr/>
                    <a:lstStyle/>
                    <a:p>
                      <a:r>
                        <a:rPr lang="tr-TR" sz="1600" dirty="0">
                          <a:effectLst/>
                        </a:rPr>
                        <a:t>255</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01</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05</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Hastanede Kullanılan Demirbaş Niteliğindeki Taşınırlar</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44 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191316839"/>
                  </a:ext>
                </a:extLst>
              </a:tr>
              <a:tr h="425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a:ln>
                            <a:noFill/>
                          </a:ln>
                          <a:solidFill>
                            <a:prstClr val="white"/>
                          </a:solidFill>
                          <a:effectLst/>
                          <a:uLnTx/>
                          <a:uFillTx/>
                          <a:latin typeface="Tw Cen MT" panose="020B0602020104020603"/>
                          <a:ea typeface="+mn-ea"/>
                          <a:cs typeface="+mn-cs"/>
                        </a:rPr>
                        <a:t>255</a:t>
                      </a:r>
                      <a:endParaRPr kumimoji="0" lang="tr-TR"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latin typeface="+mn-lt"/>
                          <a:ea typeface="+mn-ea"/>
                        </a:rPr>
                        <a:t>01</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Bilgisayarlar ve Sunucular</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38 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994965124"/>
                  </a:ext>
                </a:extLst>
              </a:tr>
              <a:tr h="425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a:ln>
                            <a:noFill/>
                          </a:ln>
                          <a:solidFill>
                            <a:prstClr val="white"/>
                          </a:solidFill>
                          <a:effectLst/>
                          <a:uLnTx/>
                          <a:uFillTx/>
                          <a:latin typeface="Tw Cen MT" panose="020B0602020104020603"/>
                          <a:ea typeface="+mn-ea"/>
                          <a:cs typeface="+mn-cs"/>
                        </a:rPr>
                        <a:t>255</a:t>
                      </a:r>
                      <a:endParaRPr kumimoji="0" lang="tr-TR"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Bilgisayar Çevre Birimleri</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30 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368705652"/>
                  </a:ext>
                </a:extLst>
              </a:tr>
              <a:tr h="425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a:ln>
                            <a:noFill/>
                          </a:ln>
                          <a:solidFill>
                            <a:prstClr val="white"/>
                          </a:solidFill>
                          <a:effectLst/>
                          <a:uLnTx/>
                          <a:uFillTx/>
                          <a:latin typeface="Tw Cen MT" panose="020B0602020104020603"/>
                          <a:ea typeface="+mn-ea"/>
                          <a:cs typeface="+mn-cs"/>
                        </a:rPr>
                        <a:t>255</a:t>
                      </a:r>
                      <a:endParaRPr kumimoji="0" lang="tr-TR"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marL="44450" marR="44450" marT="0" marB="0" anchor="ctr"/>
                </a:tc>
                <a:tc>
                  <a:txBody>
                    <a:bodyPr/>
                    <a:lstStyle/>
                    <a:p>
                      <a:pPr algn="r"/>
                      <a:r>
                        <a:rPr lang="tr-TR" sz="1600">
                          <a:effectLst/>
                        </a:rPr>
                        <a:t>02</a:t>
                      </a:r>
                      <a:endParaRPr lang="tr-T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Teksir ve Çoğaltma Makineleri</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 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317961305"/>
                  </a:ext>
                </a:extLst>
              </a:tr>
              <a:tr h="425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a:ln>
                            <a:noFill/>
                          </a:ln>
                          <a:solidFill>
                            <a:prstClr val="white"/>
                          </a:solidFill>
                          <a:effectLst/>
                          <a:uLnTx/>
                          <a:uFillTx/>
                          <a:latin typeface="Tw Cen MT" panose="020B0602020104020603"/>
                          <a:ea typeface="+mn-ea"/>
                          <a:cs typeface="+mn-cs"/>
                        </a:rPr>
                        <a:t>255</a:t>
                      </a:r>
                      <a:endParaRPr kumimoji="0" lang="tr-TR"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marL="44450" marR="44450" marT="0" marB="0" anchor="ctr"/>
                </a:tc>
                <a:tc>
                  <a:txBody>
                    <a:bodyPr/>
                    <a:lstStyle/>
                    <a:p>
                      <a:pPr algn="r"/>
                      <a:r>
                        <a:rPr lang="tr-TR" sz="1600" dirty="0">
                          <a:effectLst/>
                        </a:rPr>
                        <a:t>02</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04 </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t>Haberleşme Cihazları</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tr-TR" sz="1600" dirty="0">
                          <a:effectLst/>
                        </a:rPr>
                        <a:t>21</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692020201"/>
                  </a:ext>
                </a:extLst>
              </a:tr>
              <a:tr h="425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white"/>
                          </a:solidFill>
                          <a:effectLst/>
                          <a:uLnTx/>
                          <a:uFillTx/>
                          <a:latin typeface="Tw Cen MT" panose="020B0602020104020603"/>
                          <a:ea typeface="+mn-ea"/>
                          <a:cs typeface="+mn-cs"/>
                        </a:rPr>
                        <a:t>255</a:t>
                      </a:r>
                      <a:endParaRPr kumimoji="0" lang="tr-TR" sz="1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marL="44450" marR="44450" marT="0" marB="0" anchor="ctr"/>
                </a:tc>
                <a:tc>
                  <a:txBody>
                    <a:bodyPr/>
                    <a:lstStyle/>
                    <a:p>
                      <a:pPr algn="r"/>
                      <a:r>
                        <a:rPr lang="tr-TR" sz="1600" dirty="0">
                          <a:effectLst/>
                        </a:rPr>
                        <a:t>03</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r"/>
                      <a:r>
                        <a:rPr lang="tr-TR" sz="1600" dirty="0">
                          <a:effectLst/>
                        </a:rPr>
                        <a:t>01</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r>
                        <a:rPr lang="tr-TR" sz="1600" dirty="0">
                          <a:effectLst/>
                          <a:latin typeface="Times New Roman" panose="02020603050405020304" pitchFamily="18" charset="0"/>
                          <a:ea typeface="Times New Roman" panose="02020603050405020304" pitchFamily="18" charset="0"/>
                        </a:rPr>
                        <a:t>Büro Mobilyaları </a:t>
                      </a:r>
                    </a:p>
                  </a:txBody>
                  <a:tcPr marL="44450" marR="44450" marT="0" marB="0" anchor="ctr"/>
                </a:tc>
                <a:tc>
                  <a:txBody>
                    <a:bodyPr/>
                    <a:lstStyle/>
                    <a:p>
                      <a:pPr algn="ctr"/>
                      <a:r>
                        <a:rPr lang="tr-TR" sz="1600" dirty="0">
                          <a:effectLst/>
                        </a:rPr>
                        <a:t>320</a:t>
                      </a:r>
                      <a:endParaRPr lang="tr-T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504665202"/>
                  </a:ext>
                </a:extLst>
              </a:tr>
            </a:tbl>
          </a:graphicData>
        </a:graphic>
      </p:graphicFrame>
    </p:spTree>
    <p:extLst>
      <p:ext uri="{BB962C8B-B14F-4D97-AF65-F5344CB8AC3E}">
        <p14:creationId xmlns:p14="http://schemas.microsoft.com/office/powerpoint/2010/main" val="2893034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2C0A382-BCBB-00C9-C748-5C3C8806FA45}"/>
              </a:ext>
            </a:extLst>
          </p:cNvPr>
          <p:cNvSpPr txBox="1"/>
          <p:nvPr/>
        </p:nvSpPr>
        <p:spPr>
          <a:xfrm>
            <a:off x="8932498" y="2023110"/>
            <a:ext cx="3119593" cy="284607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dirty="0">
                <a:ln w="0"/>
                <a:effectLst>
                  <a:outerShdw blurRad="38100" dist="19050" dir="2700000" algn="tl" rotWithShape="0">
                    <a:schemeClr val="dk1">
                      <a:alpha val="40000"/>
                    </a:schemeClr>
                  </a:outerShdw>
                </a:effectLst>
                <a:latin typeface="+mj-lt"/>
                <a:ea typeface="+mj-ea"/>
                <a:cs typeface="+mj-cs"/>
              </a:rPr>
              <a:t>AKADEMİK PERSONEL İLE İLGİLİ GENEL BİLGİLER</a:t>
            </a:r>
          </a:p>
        </p:txBody>
      </p:sp>
      <p:pic>
        <p:nvPicPr>
          <p:cNvPr id="5" name="Resim 4">
            <a:extLst>
              <a:ext uri="{FF2B5EF4-FFF2-40B4-BE49-F238E27FC236}">
                <a16:creationId xmlns:a16="http://schemas.microsoft.com/office/drawing/2014/main" id="{5252949A-7226-FC08-F5CB-05D47F9C9884}"/>
              </a:ext>
            </a:extLst>
          </p:cNvPr>
          <p:cNvPicPr>
            <a:picLocks noChangeAspect="1"/>
          </p:cNvPicPr>
          <p:nvPr/>
        </p:nvPicPr>
        <p:blipFill rotWithShape="1">
          <a:blip r:embed="rId2"/>
          <a:srcRect t="1" r="9684" b="28221"/>
          <a:stretch/>
        </p:blipFill>
        <p:spPr>
          <a:xfrm>
            <a:off x="551259" y="664308"/>
            <a:ext cx="7928237" cy="5200593"/>
          </a:xfrm>
          <a:prstGeom prst="rect">
            <a:avLst/>
          </a:prstGeom>
        </p:spPr>
      </p:pic>
    </p:spTree>
    <p:extLst>
      <p:ext uri="{BB962C8B-B14F-4D97-AF65-F5344CB8AC3E}">
        <p14:creationId xmlns:p14="http://schemas.microsoft.com/office/powerpoint/2010/main" val="3894220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fik 9">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2817556385"/>
              </p:ext>
            </p:extLst>
          </p:nvPr>
        </p:nvGraphicFramePr>
        <p:xfrm>
          <a:off x="4880537" y="1262893"/>
          <a:ext cx="6327251" cy="4332213"/>
        </p:xfrm>
        <a:graphic>
          <a:graphicData uri="http://schemas.openxmlformats.org/drawingml/2006/chart">
            <c:chart xmlns:c="http://schemas.openxmlformats.org/drawingml/2006/chart" xmlns:r="http://schemas.openxmlformats.org/officeDocument/2006/relationships" r:id="rId2"/>
          </a:graphicData>
        </a:graphic>
      </p:graphicFrame>
      <p:sp>
        <p:nvSpPr>
          <p:cNvPr id="8" name="Metin kutusu 7">
            <a:extLst>
              <a:ext uri="{FF2B5EF4-FFF2-40B4-BE49-F238E27FC236}">
                <a16:creationId xmlns:a16="http://schemas.microsoft.com/office/drawing/2014/main" id="{34D48DA1-B67A-206A-8574-A380D4DE79FA}"/>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AKADEMİK PERSONEL</a:t>
            </a:r>
          </a:p>
        </p:txBody>
      </p:sp>
      <p:sp>
        <p:nvSpPr>
          <p:cNvPr id="26" name="Metin kutusu 25">
            <a:extLst>
              <a:ext uri="{FF2B5EF4-FFF2-40B4-BE49-F238E27FC236}">
                <a16:creationId xmlns:a16="http://schemas.microsoft.com/office/drawing/2014/main" id="{F53718B5-16D0-13A1-56DC-42DDA1135282}"/>
              </a:ext>
            </a:extLst>
          </p:cNvPr>
          <p:cNvSpPr txBox="1"/>
          <p:nvPr/>
        </p:nvSpPr>
        <p:spPr>
          <a:xfrm>
            <a:off x="44879" y="6551330"/>
            <a:ext cx="11162909" cy="369332"/>
          </a:xfrm>
          <a:prstGeom prst="rect">
            <a:avLst/>
          </a:prstGeom>
          <a:noFill/>
        </p:spPr>
        <p:txBody>
          <a:bodyPr wrap="square" rtlCol="0">
            <a:spAutoFit/>
          </a:bodyPr>
          <a:lstStyle/>
          <a:p>
            <a:pPr algn="ctr"/>
            <a:r>
              <a:rPr lang="tr-TR" dirty="0">
                <a:solidFill>
                  <a:schemeClr val="bg1"/>
                </a:solidFill>
              </a:rPr>
              <a:t>[B] – MEVCUT DURUM</a:t>
            </a:r>
          </a:p>
        </p:txBody>
      </p:sp>
      <p:grpSp>
        <p:nvGrpSpPr>
          <p:cNvPr id="2" name="Grup 1">
            <a:extLst>
              <a:ext uri="{FF2B5EF4-FFF2-40B4-BE49-F238E27FC236}">
                <a16:creationId xmlns:a16="http://schemas.microsoft.com/office/drawing/2014/main" id="{76FD6915-77CE-506E-8EF5-EF80F86FA851}"/>
              </a:ext>
            </a:extLst>
          </p:cNvPr>
          <p:cNvGrpSpPr/>
          <p:nvPr/>
        </p:nvGrpSpPr>
        <p:grpSpPr>
          <a:xfrm>
            <a:off x="527322" y="2023744"/>
            <a:ext cx="3838128" cy="3093377"/>
            <a:chOff x="696955" y="626024"/>
            <a:chExt cx="3838128" cy="3093377"/>
          </a:xfrm>
        </p:grpSpPr>
        <p:grpSp>
          <p:nvGrpSpPr>
            <p:cNvPr id="5" name="Grup 4"/>
            <p:cNvGrpSpPr/>
            <p:nvPr/>
          </p:nvGrpSpPr>
          <p:grpSpPr>
            <a:xfrm>
              <a:off x="696955" y="626024"/>
              <a:ext cx="3828516" cy="363849"/>
              <a:chOff x="661950" y="676540"/>
              <a:chExt cx="3828516" cy="363849"/>
            </a:xfrm>
          </p:grpSpPr>
          <p:sp>
            <p:nvSpPr>
              <p:cNvPr id="6" name="Dikdörtgen 5"/>
              <p:cNvSpPr/>
              <p:nvPr/>
            </p:nvSpPr>
            <p:spPr>
              <a:xfrm>
                <a:off x="661950" y="676540"/>
                <a:ext cx="3828516" cy="363849"/>
              </a:xfrm>
              <a:prstGeom prst="rect">
                <a:avLst/>
              </a:prstGeom>
              <a:solidFill>
                <a:schemeClr val="accent2">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b="1" dirty="0">
                    <a:solidFill>
                      <a:schemeClr val="tx1"/>
                    </a:solidFill>
                  </a:rPr>
                  <a:t>AKADEMİK PERSONEL SAYISI</a:t>
                </a:r>
                <a:endParaRPr lang="tr-TR" b="1" dirty="0"/>
              </a:p>
            </p:txBody>
          </p:sp>
          <p:sp>
            <p:nvSpPr>
              <p:cNvPr id="7" name="Dikdörtgen 6"/>
              <p:cNvSpPr/>
              <p:nvPr/>
            </p:nvSpPr>
            <p:spPr>
              <a:xfrm>
                <a:off x="3728935" y="676540"/>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24</a:t>
                </a:r>
              </a:p>
            </p:txBody>
          </p:sp>
        </p:grpSp>
        <p:grpSp>
          <p:nvGrpSpPr>
            <p:cNvPr id="11" name="Grup 10"/>
            <p:cNvGrpSpPr/>
            <p:nvPr/>
          </p:nvGrpSpPr>
          <p:grpSpPr>
            <a:xfrm>
              <a:off x="797667" y="1242088"/>
              <a:ext cx="3727803" cy="363849"/>
              <a:chOff x="661950" y="676540"/>
              <a:chExt cx="3828516" cy="363849"/>
            </a:xfrm>
          </p:grpSpPr>
          <p:sp>
            <p:nvSpPr>
              <p:cNvPr id="12" name="Dikdörtgen 11"/>
              <p:cNvSpPr/>
              <p:nvPr/>
            </p:nvSpPr>
            <p:spPr>
              <a:xfrm>
                <a:off x="661950" y="676540"/>
                <a:ext cx="3828516" cy="363849"/>
              </a:xfrm>
              <a:prstGeom prst="rect">
                <a:avLst/>
              </a:prstGeom>
              <a:solidFill>
                <a:schemeClr val="tx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Profesör Dr. </a:t>
                </a:r>
                <a:endParaRPr lang="tr-TR" sz="2000" dirty="0"/>
              </a:p>
            </p:txBody>
          </p:sp>
          <p:sp>
            <p:nvSpPr>
              <p:cNvPr id="13" name="Dikdörtgen 12"/>
              <p:cNvSpPr/>
              <p:nvPr/>
            </p:nvSpPr>
            <p:spPr>
              <a:xfrm>
                <a:off x="3728935" y="676540"/>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1</a:t>
                </a:r>
              </a:p>
            </p:txBody>
          </p:sp>
        </p:grpSp>
        <p:grpSp>
          <p:nvGrpSpPr>
            <p:cNvPr id="14" name="Grup 13"/>
            <p:cNvGrpSpPr/>
            <p:nvPr/>
          </p:nvGrpSpPr>
          <p:grpSpPr>
            <a:xfrm>
              <a:off x="797667" y="1764140"/>
              <a:ext cx="3727803" cy="363849"/>
              <a:chOff x="661950" y="676540"/>
              <a:chExt cx="3828516" cy="363849"/>
            </a:xfrm>
          </p:grpSpPr>
          <p:sp>
            <p:nvSpPr>
              <p:cNvPr id="15" name="Dikdörtgen 14"/>
              <p:cNvSpPr/>
              <p:nvPr/>
            </p:nvSpPr>
            <p:spPr>
              <a:xfrm>
                <a:off x="661950" y="676540"/>
                <a:ext cx="3828516" cy="363849"/>
              </a:xfrm>
              <a:prstGeom prst="rect">
                <a:avLst/>
              </a:prstGeom>
              <a:solidFill>
                <a:schemeClr val="tx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Doçent Dr.  </a:t>
                </a:r>
                <a:endParaRPr lang="tr-TR" sz="2000" dirty="0"/>
              </a:p>
            </p:txBody>
          </p:sp>
          <p:sp>
            <p:nvSpPr>
              <p:cNvPr id="16" name="Dikdörtgen 15"/>
              <p:cNvSpPr/>
              <p:nvPr/>
            </p:nvSpPr>
            <p:spPr>
              <a:xfrm>
                <a:off x="3728935" y="676540"/>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7</a:t>
                </a:r>
              </a:p>
            </p:txBody>
          </p:sp>
        </p:grpSp>
        <p:grpSp>
          <p:nvGrpSpPr>
            <p:cNvPr id="17" name="Grup 16"/>
            <p:cNvGrpSpPr/>
            <p:nvPr/>
          </p:nvGrpSpPr>
          <p:grpSpPr>
            <a:xfrm>
              <a:off x="807280" y="2267469"/>
              <a:ext cx="3727803" cy="368167"/>
              <a:chOff x="671825" y="122331"/>
              <a:chExt cx="3828516" cy="368167"/>
            </a:xfrm>
            <a:solidFill>
              <a:schemeClr val="tx2">
                <a:lumMod val="20000"/>
                <a:lumOff val="80000"/>
              </a:schemeClr>
            </a:solidFill>
          </p:grpSpPr>
          <p:sp>
            <p:nvSpPr>
              <p:cNvPr id="18" name="Dikdörtgen 17"/>
              <p:cNvSpPr/>
              <p:nvPr/>
            </p:nvSpPr>
            <p:spPr>
              <a:xfrm>
                <a:off x="671825" y="122331"/>
                <a:ext cx="3828516" cy="363849"/>
              </a:xfrm>
              <a:prstGeom prst="rect">
                <a:avLst/>
              </a:prstGeom>
              <a:grp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Dr. Öğretim Üyesi</a:t>
                </a:r>
                <a:endParaRPr lang="tr-TR" sz="2000" dirty="0"/>
              </a:p>
            </p:txBody>
          </p:sp>
          <p:sp>
            <p:nvSpPr>
              <p:cNvPr id="19" name="Dikdörtgen 18"/>
              <p:cNvSpPr/>
              <p:nvPr/>
            </p:nvSpPr>
            <p:spPr>
              <a:xfrm>
                <a:off x="3738810" y="126649"/>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9</a:t>
                </a:r>
              </a:p>
            </p:txBody>
          </p:sp>
        </p:grpSp>
        <p:grpSp>
          <p:nvGrpSpPr>
            <p:cNvPr id="20" name="Grup 19"/>
            <p:cNvGrpSpPr/>
            <p:nvPr/>
          </p:nvGrpSpPr>
          <p:grpSpPr>
            <a:xfrm>
              <a:off x="777635" y="2817360"/>
              <a:ext cx="3757448" cy="368167"/>
              <a:chOff x="641380" y="-353159"/>
              <a:chExt cx="3858962" cy="368167"/>
            </a:xfrm>
          </p:grpSpPr>
          <p:sp>
            <p:nvSpPr>
              <p:cNvPr id="21" name="Dikdörtgen 20"/>
              <p:cNvSpPr/>
              <p:nvPr/>
            </p:nvSpPr>
            <p:spPr>
              <a:xfrm>
                <a:off x="641380" y="-348841"/>
                <a:ext cx="3828516" cy="363849"/>
              </a:xfrm>
              <a:prstGeom prst="rect">
                <a:avLst/>
              </a:prstGeom>
              <a:solidFill>
                <a:schemeClr val="tx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Öğretim Görevlisi / Dr.</a:t>
                </a:r>
                <a:endParaRPr lang="tr-TR" sz="2000" dirty="0"/>
              </a:p>
            </p:txBody>
          </p:sp>
          <p:sp>
            <p:nvSpPr>
              <p:cNvPr id="22" name="Dikdörtgen 21"/>
              <p:cNvSpPr/>
              <p:nvPr/>
            </p:nvSpPr>
            <p:spPr>
              <a:xfrm>
                <a:off x="3738811" y="-353159"/>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2</a:t>
                </a:r>
              </a:p>
            </p:txBody>
          </p:sp>
        </p:grpSp>
        <p:grpSp>
          <p:nvGrpSpPr>
            <p:cNvPr id="23" name="Grup 22"/>
            <p:cNvGrpSpPr/>
            <p:nvPr/>
          </p:nvGrpSpPr>
          <p:grpSpPr>
            <a:xfrm>
              <a:off x="807280" y="3351766"/>
              <a:ext cx="3727803" cy="367635"/>
              <a:chOff x="661950" y="-856547"/>
              <a:chExt cx="3828516" cy="367635"/>
            </a:xfrm>
          </p:grpSpPr>
          <p:sp>
            <p:nvSpPr>
              <p:cNvPr id="24" name="Dikdörtgen 23"/>
              <p:cNvSpPr/>
              <p:nvPr/>
            </p:nvSpPr>
            <p:spPr>
              <a:xfrm>
                <a:off x="661950" y="-856547"/>
                <a:ext cx="3828516" cy="363849"/>
              </a:xfrm>
              <a:prstGeom prst="rect">
                <a:avLst/>
              </a:prstGeom>
              <a:solidFill>
                <a:schemeClr val="tx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Araştırma Görevlisi / </a:t>
                </a:r>
                <a:r>
                  <a:rPr lang="tr-TR" sz="2000" dirty="0" err="1">
                    <a:solidFill>
                      <a:schemeClr val="tx1"/>
                    </a:solidFill>
                  </a:rPr>
                  <a:t>Dr</a:t>
                </a:r>
                <a:endParaRPr lang="tr-TR" sz="2000" dirty="0"/>
              </a:p>
            </p:txBody>
          </p:sp>
          <p:sp>
            <p:nvSpPr>
              <p:cNvPr id="25" name="Dikdörtgen 24"/>
              <p:cNvSpPr/>
              <p:nvPr/>
            </p:nvSpPr>
            <p:spPr>
              <a:xfrm>
                <a:off x="3728935" y="-852761"/>
                <a:ext cx="761531"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sz="2000" b="1" dirty="0">
                    <a:solidFill>
                      <a:srgbClr val="7030A0"/>
                    </a:solidFill>
                  </a:rPr>
                  <a:t>5</a:t>
                </a:r>
              </a:p>
            </p:txBody>
          </p:sp>
        </p:grpSp>
      </p:grpSp>
    </p:spTree>
    <p:extLst>
      <p:ext uri="{BB962C8B-B14F-4D97-AF65-F5344CB8AC3E}">
        <p14:creationId xmlns:p14="http://schemas.microsoft.com/office/powerpoint/2010/main" val="3321105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1E9935E0-59A8-229B-2751-BFF01F5E1D42}"/>
              </a:ext>
            </a:extLst>
          </p:cNvPr>
          <p:cNvGraphicFramePr>
            <a:graphicFrameLocks noGrp="1"/>
          </p:cNvGraphicFramePr>
          <p:nvPr>
            <p:extLst>
              <p:ext uri="{D42A27DB-BD31-4B8C-83A1-F6EECF244321}">
                <p14:modId xmlns:p14="http://schemas.microsoft.com/office/powerpoint/2010/main" val="768840665"/>
              </p:ext>
            </p:extLst>
          </p:nvPr>
        </p:nvGraphicFramePr>
        <p:xfrm>
          <a:off x="1568037" y="932354"/>
          <a:ext cx="9368851" cy="2061337"/>
        </p:xfrm>
        <a:graphic>
          <a:graphicData uri="http://schemas.openxmlformats.org/drawingml/2006/table">
            <a:tbl>
              <a:tblPr>
                <a:tableStyleId>{5C22544A-7EE6-4342-B048-85BDC9FD1C3A}</a:tableStyleId>
              </a:tblPr>
              <a:tblGrid>
                <a:gridCol w="1350465">
                  <a:extLst>
                    <a:ext uri="{9D8B030D-6E8A-4147-A177-3AD203B41FA5}">
                      <a16:colId xmlns:a16="http://schemas.microsoft.com/office/drawing/2014/main" val="3342345792"/>
                    </a:ext>
                  </a:extLst>
                </a:gridCol>
                <a:gridCol w="1350465">
                  <a:extLst>
                    <a:ext uri="{9D8B030D-6E8A-4147-A177-3AD203B41FA5}">
                      <a16:colId xmlns:a16="http://schemas.microsoft.com/office/drawing/2014/main" val="2679241537"/>
                    </a:ext>
                  </a:extLst>
                </a:gridCol>
                <a:gridCol w="1350465">
                  <a:extLst>
                    <a:ext uri="{9D8B030D-6E8A-4147-A177-3AD203B41FA5}">
                      <a16:colId xmlns:a16="http://schemas.microsoft.com/office/drawing/2014/main" val="3078091920"/>
                    </a:ext>
                  </a:extLst>
                </a:gridCol>
                <a:gridCol w="1350465">
                  <a:extLst>
                    <a:ext uri="{9D8B030D-6E8A-4147-A177-3AD203B41FA5}">
                      <a16:colId xmlns:a16="http://schemas.microsoft.com/office/drawing/2014/main" val="375971506"/>
                    </a:ext>
                  </a:extLst>
                </a:gridCol>
                <a:gridCol w="1350465">
                  <a:extLst>
                    <a:ext uri="{9D8B030D-6E8A-4147-A177-3AD203B41FA5}">
                      <a16:colId xmlns:a16="http://schemas.microsoft.com/office/drawing/2014/main" val="1947646471"/>
                    </a:ext>
                  </a:extLst>
                </a:gridCol>
                <a:gridCol w="1266061">
                  <a:extLst>
                    <a:ext uri="{9D8B030D-6E8A-4147-A177-3AD203B41FA5}">
                      <a16:colId xmlns:a16="http://schemas.microsoft.com/office/drawing/2014/main" val="3655589882"/>
                    </a:ext>
                  </a:extLst>
                </a:gridCol>
                <a:gridCol w="1350465">
                  <a:extLst>
                    <a:ext uri="{9D8B030D-6E8A-4147-A177-3AD203B41FA5}">
                      <a16:colId xmlns:a16="http://schemas.microsoft.com/office/drawing/2014/main" val="3267184144"/>
                    </a:ext>
                  </a:extLst>
                </a:gridCol>
              </a:tblGrid>
              <a:tr h="843197">
                <a:tc>
                  <a:txBody>
                    <a:bodyPr/>
                    <a:lstStyle/>
                    <a:p>
                      <a:pPr algn="ctr" fontAlgn="b"/>
                      <a:r>
                        <a:rPr lang="tr-TR" sz="1400" b="1" u="none" strike="noStrike" dirty="0">
                          <a:effectLst/>
                        </a:rPr>
                        <a:t>BÖLÜM </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400" b="1" u="none" strike="noStrike" dirty="0">
                          <a:effectLst/>
                        </a:rPr>
                        <a:t>PROFESÖR DR.​</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400" b="1" u="none" strike="noStrike" dirty="0">
                          <a:effectLst/>
                        </a:rPr>
                        <a:t>DOÇENT DR.​</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400" b="1" u="none" strike="noStrike" dirty="0">
                          <a:effectLst/>
                        </a:rPr>
                        <a:t>DR.ÖĞR. ÜYESİ ​</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400" b="1" u="none" strike="noStrike" dirty="0">
                          <a:effectLst/>
                        </a:rPr>
                        <a:t>ÖĞRETİM GÖREVLİSİ/DR.​</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400" b="1" u="none" strike="noStrike" dirty="0">
                          <a:effectLst/>
                        </a:rPr>
                        <a:t>ARAŞTIRMA GÖREVLİSİ/DR.​</a:t>
                      </a:r>
                      <a:endParaRPr lang="tr-TR"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a:r>
                        <a:rPr lang="tr-TR" sz="1400" b="1" u="none" strike="noStrike" dirty="0">
                          <a:effectLst/>
                        </a:rPr>
                        <a:t>TOPLAM​ </a:t>
                      </a:r>
                      <a:endParaRPr lang="tr-TR" sz="1400" b="1" dirty="0"/>
                    </a:p>
                  </a:txBody>
                  <a:tcPr marL="9525" marR="9525" marT="9525" marB="0" anchor="ctr"/>
                </a:tc>
                <a:extLst>
                  <a:ext uri="{0D108BD9-81ED-4DB2-BD59-A6C34878D82A}">
                    <a16:rowId xmlns:a16="http://schemas.microsoft.com/office/drawing/2014/main" val="1534950183"/>
                  </a:ext>
                </a:extLst>
              </a:tr>
              <a:tr h="414568">
                <a:tc>
                  <a:txBody>
                    <a:bodyPr/>
                    <a:lstStyle/>
                    <a:p>
                      <a:pPr algn="ctr" fontAlgn="b"/>
                      <a:r>
                        <a:rPr lang="tr-TR" sz="1400" b="1" u="none" strike="noStrike" dirty="0">
                          <a:effectLst/>
                        </a:rPr>
                        <a:t>EBELİK</a:t>
                      </a:r>
                      <a:endParaRPr lang="tr-TR" sz="1400" b="1"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endParaRPr lang="tr-TR" sz="1400" b="1"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2</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5</a:t>
                      </a:r>
                    </a:p>
                  </a:txBody>
                  <a:tcPr marL="9525" marR="9525" marT="9525" anchor="ctr"/>
                </a:tc>
                <a:tc>
                  <a:txBody>
                    <a:bodyPr/>
                    <a:lstStyle/>
                    <a:p>
                      <a:pPr algn="ctr" fontAlgn="b"/>
                      <a:endParaRPr lang="tr-TR" sz="1400" b="1"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2</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9</a:t>
                      </a:r>
                    </a:p>
                  </a:txBody>
                  <a:tcPr marL="9525" marR="9525" marT="9525" anchor="ctr"/>
                </a:tc>
                <a:extLst>
                  <a:ext uri="{0D108BD9-81ED-4DB2-BD59-A6C34878D82A}">
                    <a16:rowId xmlns:a16="http://schemas.microsoft.com/office/drawing/2014/main" val="242001137"/>
                  </a:ext>
                </a:extLst>
              </a:tr>
              <a:tr h="415636">
                <a:tc>
                  <a:txBody>
                    <a:bodyPr/>
                    <a:lstStyle/>
                    <a:p>
                      <a:pPr algn="ctr" fontAlgn="b"/>
                      <a:r>
                        <a:rPr lang="tr-TR" sz="1400" b="1" i="0" u="none" strike="noStrike" dirty="0">
                          <a:solidFill>
                            <a:srgbClr val="000000"/>
                          </a:solidFill>
                          <a:effectLst/>
                          <a:latin typeface="Calibri" panose="020F0502020204030204" pitchFamily="34" charset="0"/>
                        </a:rPr>
                        <a:t>HEMŞİRELİK</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1</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5</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4</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2</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3</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15</a:t>
                      </a:r>
                    </a:p>
                  </a:txBody>
                  <a:tcPr marL="9525" marR="9525" marT="9525" anchor="ctr"/>
                </a:tc>
                <a:extLst>
                  <a:ext uri="{0D108BD9-81ED-4DB2-BD59-A6C34878D82A}">
                    <a16:rowId xmlns:a16="http://schemas.microsoft.com/office/drawing/2014/main" val="2586395431"/>
                  </a:ext>
                </a:extLst>
              </a:tr>
              <a:tr h="387936">
                <a:tc>
                  <a:txBody>
                    <a:bodyPr/>
                    <a:lstStyle/>
                    <a:p>
                      <a:pPr algn="ctr" fontAlgn="b"/>
                      <a:r>
                        <a:rPr lang="tr-TR" sz="1400" b="1" u="none" strike="noStrike" dirty="0">
                          <a:effectLst/>
                        </a:rPr>
                        <a:t>TOPLAM</a:t>
                      </a:r>
                      <a:endParaRPr lang="tr-TR" sz="1400" b="1"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1</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7</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9</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2</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5</a:t>
                      </a:r>
                    </a:p>
                  </a:txBody>
                  <a:tcPr marL="9525" marR="9525" marT="9525" anchor="ctr"/>
                </a:tc>
                <a:tc>
                  <a:txBody>
                    <a:bodyPr/>
                    <a:lstStyle/>
                    <a:p>
                      <a:pPr algn="ctr" fontAlgn="b"/>
                      <a:r>
                        <a:rPr lang="tr-TR" sz="1400" b="1" i="0" u="none" strike="noStrike" dirty="0">
                          <a:solidFill>
                            <a:srgbClr val="000000"/>
                          </a:solidFill>
                          <a:effectLst/>
                          <a:latin typeface="Calibri" panose="020F0502020204030204" pitchFamily="34" charset="0"/>
                        </a:rPr>
                        <a:t>24</a:t>
                      </a:r>
                    </a:p>
                  </a:txBody>
                  <a:tcPr marL="9525" marR="9525" marT="9525" anchor="ctr"/>
                </a:tc>
                <a:extLst>
                  <a:ext uri="{0D108BD9-81ED-4DB2-BD59-A6C34878D82A}">
                    <a16:rowId xmlns:a16="http://schemas.microsoft.com/office/drawing/2014/main" val="2779126919"/>
                  </a:ext>
                </a:extLst>
              </a:tr>
            </a:tbl>
          </a:graphicData>
        </a:graphic>
      </p:graphicFrame>
      <p:sp>
        <p:nvSpPr>
          <p:cNvPr id="4" name="Metin kutusu 3">
            <a:extLst>
              <a:ext uri="{FF2B5EF4-FFF2-40B4-BE49-F238E27FC236}">
                <a16:creationId xmlns:a16="http://schemas.microsoft.com/office/drawing/2014/main" id="{8F37CB30-744F-F5B3-B159-44C7D40FDA9C}"/>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AKADEMİK PERSONEL</a:t>
            </a:r>
          </a:p>
        </p:txBody>
      </p:sp>
      <p:graphicFrame>
        <p:nvGraphicFramePr>
          <p:cNvPr id="6" name="Grafik 5">
            <a:extLst>
              <a:ext uri="{FF2B5EF4-FFF2-40B4-BE49-F238E27FC236}">
                <a16:creationId xmlns:a16="http://schemas.microsoft.com/office/drawing/2014/main" id="{030D64F8-B782-1966-2A01-3719CAF61ECD}"/>
              </a:ext>
            </a:extLst>
          </p:cNvPr>
          <p:cNvGraphicFramePr>
            <a:graphicFrameLocks/>
          </p:cNvGraphicFramePr>
          <p:nvPr>
            <p:extLst>
              <p:ext uri="{D42A27DB-BD31-4B8C-83A1-F6EECF244321}">
                <p14:modId xmlns:p14="http://schemas.microsoft.com/office/powerpoint/2010/main" val="106673365"/>
              </p:ext>
            </p:extLst>
          </p:nvPr>
        </p:nvGraphicFramePr>
        <p:xfrm>
          <a:off x="608533" y="3076818"/>
          <a:ext cx="11432132" cy="3598941"/>
        </p:xfrm>
        <a:graphic>
          <a:graphicData uri="http://schemas.openxmlformats.org/drawingml/2006/chart">
            <c:chart xmlns:c="http://schemas.openxmlformats.org/drawingml/2006/chart" xmlns:r="http://schemas.openxmlformats.org/officeDocument/2006/relationships" r:id="rId3"/>
          </a:graphicData>
        </a:graphic>
      </p:graphicFrame>
      <p:sp>
        <p:nvSpPr>
          <p:cNvPr id="3" name="Metin kutusu 2">
            <a:extLst>
              <a:ext uri="{FF2B5EF4-FFF2-40B4-BE49-F238E27FC236}">
                <a16:creationId xmlns:a16="http://schemas.microsoft.com/office/drawing/2014/main" id="{AAF21314-E966-D383-AE68-D804135EE249}"/>
              </a:ext>
            </a:extLst>
          </p:cNvPr>
          <p:cNvSpPr txBox="1"/>
          <p:nvPr/>
        </p:nvSpPr>
        <p:spPr>
          <a:xfrm>
            <a:off x="473186" y="503076"/>
            <a:ext cx="11432132" cy="382550"/>
          </a:xfrm>
          <a:prstGeom prst="rect">
            <a:avLst/>
          </a:prstGeom>
          <a:noFill/>
        </p:spPr>
        <p:txBody>
          <a:bodyPr wrap="square" rtlCol="0">
            <a:spAutoFit/>
          </a:bodyPr>
          <a:lstStyle/>
          <a:p>
            <a:pPr algn="ctr"/>
            <a:r>
              <a:rPr lang="tr-TR" b="1" dirty="0"/>
              <a:t>AKADEMİK PERSONEL SAYILARI</a:t>
            </a:r>
          </a:p>
        </p:txBody>
      </p:sp>
    </p:spTree>
    <p:extLst>
      <p:ext uri="{BB962C8B-B14F-4D97-AF65-F5344CB8AC3E}">
        <p14:creationId xmlns:p14="http://schemas.microsoft.com/office/powerpoint/2010/main" val="2142908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F7DEE121-5A87-75EC-2EA3-FE67F2AB6C6A}"/>
              </a:ext>
            </a:extLst>
          </p:cNvPr>
          <p:cNvGraphicFramePr>
            <a:graphicFrameLocks noGrp="1"/>
          </p:cNvGraphicFramePr>
          <p:nvPr>
            <p:extLst>
              <p:ext uri="{D42A27DB-BD31-4B8C-83A1-F6EECF244321}">
                <p14:modId xmlns:p14="http://schemas.microsoft.com/office/powerpoint/2010/main" val="1533058399"/>
              </p:ext>
            </p:extLst>
          </p:nvPr>
        </p:nvGraphicFramePr>
        <p:xfrm>
          <a:off x="1349297" y="1369366"/>
          <a:ext cx="9579128" cy="3941091"/>
        </p:xfrm>
        <a:graphic>
          <a:graphicData uri="http://schemas.openxmlformats.org/drawingml/2006/table">
            <a:tbl>
              <a:tblPr firstRow="1" bandRow="1">
                <a:tableStyleId>{5C22544A-7EE6-4342-B048-85BDC9FD1C3A}</a:tableStyleId>
              </a:tblPr>
              <a:tblGrid>
                <a:gridCol w="4598613">
                  <a:extLst>
                    <a:ext uri="{9D8B030D-6E8A-4147-A177-3AD203B41FA5}">
                      <a16:colId xmlns:a16="http://schemas.microsoft.com/office/drawing/2014/main" val="3731237318"/>
                    </a:ext>
                  </a:extLst>
                </a:gridCol>
                <a:gridCol w="1792868">
                  <a:extLst>
                    <a:ext uri="{9D8B030D-6E8A-4147-A177-3AD203B41FA5}">
                      <a16:colId xmlns:a16="http://schemas.microsoft.com/office/drawing/2014/main" val="1262138598"/>
                    </a:ext>
                  </a:extLst>
                </a:gridCol>
                <a:gridCol w="1617143">
                  <a:extLst>
                    <a:ext uri="{9D8B030D-6E8A-4147-A177-3AD203B41FA5}">
                      <a16:colId xmlns:a16="http://schemas.microsoft.com/office/drawing/2014/main" val="3643080976"/>
                    </a:ext>
                  </a:extLst>
                </a:gridCol>
                <a:gridCol w="1570504">
                  <a:extLst>
                    <a:ext uri="{9D8B030D-6E8A-4147-A177-3AD203B41FA5}">
                      <a16:colId xmlns:a16="http://schemas.microsoft.com/office/drawing/2014/main" val="4222339349"/>
                    </a:ext>
                  </a:extLst>
                </a:gridCol>
              </a:tblGrid>
              <a:tr h="358281">
                <a:tc gridSpan="4">
                  <a:txBody>
                    <a:bodyPr/>
                    <a:lstStyle/>
                    <a:p>
                      <a:pPr algn="ctr" fontAlgn="ctr"/>
                      <a:r>
                        <a:rPr lang="tr-TR" sz="1800" u="none" strike="noStrike" dirty="0">
                          <a:effectLst/>
                        </a:rPr>
                        <a:t>2020-2024 Yılları Arası Tamamlanmış Ve Devam Eden Proje Sayıları</a:t>
                      </a:r>
                      <a:endParaRPr lang="tr-TR" sz="1800" b="0" i="0" u="none" strike="noStrike" dirty="0">
                        <a:solidFill>
                          <a:srgbClr val="000000"/>
                        </a:solidFill>
                        <a:effectLst/>
                        <a:latin typeface="Calibri" panose="020F0502020204030204" pitchFamily="34" charset="0"/>
                      </a:endParaRPr>
                    </a:p>
                  </a:txBody>
                  <a:tcPr marL="15966" marR="15966" marT="15966"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993915141"/>
                  </a:ext>
                </a:extLst>
              </a:tr>
              <a:tr h="358281">
                <a:tc>
                  <a:txBody>
                    <a:bodyPr/>
                    <a:lstStyle/>
                    <a:p>
                      <a:pPr algn="l" fontAlgn="ctr"/>
                      <a:r>
                        <a:rPr lang="tr-TR" sz="1800" u="none" strike="noStrike">
                          <a:effectLst/>
                        </a:rPr>
                        <a:t>Proje Türü</a:t>
                      </a:r>
                      <a:endParaRPr lang="tr-TR" sz="1800" b="1" i="0" u="none" strike="noStrike">
                        <a:solidFill>
                          <a:srgbClr val="FFFFFF"/>
                        </a:solidFill>
                        <a:effectLst/>
                        <a:latin typeface="Calibri" panose="020F0502020204030204" pitchFamily="34" charset="0"/>
                      </a:endParaRPr>
                    </a:p>
                  </a:txBody>
                  <a:tcPr marL="15966" marR="15966" marT="15966" marB="0" anchor="ctr"/>
                </a:tc>
                <a:tc>
                  <a:txBody>
                    <a:bodyPr/>
                    <a:lstStyle/>
                    <a:p>
                      <a:pPr algn="ctr" fontAlgn="ctr"/>
                      <a:r>
                        <a:rPr lang="tr-TR" sz="1800" u="none" strike="noStrike">
                          <a:effectLst/>
                        </a:rPr>
                        <a:t>Tamamlanmış</a:t>
                      </a:r>
                      <a:endParaRPr lang="tr-TR" sz="1800" b="1" i="0" u="none" strike="noStrike">
                        <a:solidFill>
                          <a:srgbClr val="FFFFFF"/>
                        </a:solidFill>
                        <a:effectLst/>
                        <a:latin typeface="Calibri" panose="020F0502020204030204" pitchFamily="34" charset="0"/>
                      </a:endParaRPr>
                    </a:p>
                  </a:txBody>
                  <a:tcPr marL="15966" marR="15966" marT="15966" marB="0" anchor="ctr"/>
                </a:tc>
                <a:tc>
                  <a:txBody>
                    <a:bodyPr/>
                    <a:lstStyle/>
                    <a:p>
                      <a:pPr algn="ctr" fontAlgn="ctr"/>
                      <a:r>
                        <a:rPr lang="tr-TR" sz="1800" u="none" strike="noStrike">
                          <a:effectLst/>
                        </a:rPr>
                        <a:t>Devam eden</a:t>
                      </a:r>
                      <a:endParaRPr lang="tr-TR" sz="1800" b="1" i="0" u="none" strike="noStrike">
                        <a:solidFill>
                          <a:srgbClr val="FFFFFF"/>
                        </a:solidFill>
                        <a:effectLst/>
                        <a:latin typeface="Calibri" panose="020F0502020204030204" pitchFamily="34" charset="0"/>
                      </a:endParaRPr>
                    </a:p>
                  </a:txBody>
                  <a:tcPr marL="15966" marR="15966" marT="15966" marB="0" anchor="ctr"/>
                </a:tc>
                <a:tc>
                  <a:txBody>
                    <a:bodyPr/>
                    <a:lstStyle/>
                    <a:p>
                      <a:pPr algn="ctr" fontAlgn="ctr"/>
                      <a:r>
                        <a:rPr lang="tr-TR" sz="1800" u="none" strike="noStrike" dirty="0">
                          <a:effectLst/>
                        </a:rPr>
                        <a:t>Toplam</a:t>
                      </a:r>
                      <a:endParaRPr lang="tr-TR" sz="1800" b="1" i="0" u="none" strike="noStrike" dirty="0">
                        <a:solidFill>
                          <a:srgbClr val="FFFFFF"/>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3514432834"/>
                  </a:ext>
                </a:extLst>
              </a:tr>
              <a:tr h="358281">
                <a:tc>
                  <a:txBody>
                    <a:bodyPr/>
                    <a:lstStyle/>
                    <a:p>
                      <a:pPr algn="l" fontAlgn="ctr"/>
                      <a:r>
                        <a:rPr lang="tr-TR" sz="1800" u="none" strike="noStrike" dirty="0">
                          <a:effectLst/>
                        </a:rPr>
                        <a:t>Araştırma Altyapı projeleri(AAP)</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854252903"/>
                  </a:ext>
                </a:extLst>
              </a:tr>
              <a:tr h="358281">
                <a:tc>
                  <a:txBody>
                    <a:bodyPr/>
                    <a:lstStyle/>
                    <a:p>
                      <a:pPr algn="l" fontAlgn="ctr"/>
                      <a:r>
                        <a:rPr lang="tr-TR" sz="1800" u="none" strike="noStrike">
                          <a:effectLst/>
                        </a:rPr>
                        <a:t>Katlım Araştırma Projeleri(KAP)</a:t>
                      </a: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l"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l"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3570010864"/>
                  </a:ext>
                </a:extLst>
              </a:tr>
              <a:tr h="358281">
                <a:tc>
                  <a:txBody>
                    <a:bodyPr/>
                    <a:lstStyle/>
                    <a:p>
                      <a:pPr algn="l" fontAlgn="ctr"/>
                      <a:r>
                        <a:rPr lang="tr-TR" sz="1800" u="none" strike="noStrike">
                          <a:effectLst/>
                        </a:rPr>
                        <a:t>Lisans Aaraştırma Projeleri(LAP)</a:t>
                      </a: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l"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210582832"/>
                  </a:ext>
                </a:extLst>
              </a:tr>
              <a:tr h="358281">
                <a:tc>
                  <a:txBody>
                    <a:bodyPr/>
                    <a:lstStyle/>
                    <a:p>
                      <a:pPr algn="l" fontAlgn="ctr"/>
                      <a:r>
                        <a:rPr lang="tr-TR" sz="1800" u="none" strike="noStrike" dirty="0">
                          <a:effectLst/>
                        </a:rPr>
                        <a:t>Lisansüstü Tez Projeleri(LTP)</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u="none" strike="noStrike" dirty="0">
                          <a:effectLst/>
                        </a:rPr>
                        <a:t> 1</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u="none" strike="noStrike" dirty="0">
                          <a:effectLst/>
                        </a:rPr>
                        <a:t> 1</a:t>
                      </a:r>
                      <a:endParaRPr lang="tr-TR" sz="1800" b="0" i="0" u="none" strike="noStrike" dirty="0">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2476829041"/>
                  </a:ext>
                </a:extLst>
              </a:tr>
              <a:tr h="358281">
                <a:tc>
                  <a:txBody>
                    <a:bodyPr/>
                    <a:lstStyle/>
                    <a:p>
                      <a:pPr algn="l" fontAlgn="ctr"/>
                      <a:r>
                        <a:rPr lang="tr-TR" sz="1800" u="none" strike="noStrike" dirty="0">
                          <a:effectLst/>
                        </a:rPr>
                        <a:t>Münferit Araştırma Projeleri(MAP)</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u="none" strike="noStrike" dirty="0">
                          <a:effectLst/>
                        </a:rPr>
                        <a:t> </a:t>
                      </a:r>
                      <a:endParaRPr lang="tr-TR" sz="1800" b="0" i="0" u="none" strike="noStrike" dirty="0">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3431007014"/>
                  </a:ext>
                </a:extLst>
              </a:tr>
              <a:tr h="358281">
                <a:tc>
                  <a:txBody>
                    <a:bodyPr/>
                    <a:lstStyle/>
                    <a:p>
                      <a:pPr algn="l" fontAlgn="ctr"/>
                      <a:r>
                        <a:rPr lang="tr-TR" sz="1800" u="none" strike="noStrike" dirty="0">
                          <a:effectLst/>
                        </a:rPr>
                        <a:t>Sanayi İşbirliği Projeleri(SİP)</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4163795205"/>
                  </a:ext>
                </a:extLst>
              </a:tr>
              <a:tr h="358281">
                <a:tc>
                  <a:txBody>
                    <a:bodyPr/>
                    <a:lstStyle/>
                    <a:p>
                      <a:pPr algn="l" fontAlgn="ctr"/>
                      <a:r>
                        <a:rPr lang="tr-TR" sz="1800" u="none" strike="noStrike" dirty="0">
                          <a:effectLst/>
                        </a:rPr>
                        <a:t>Güdümlü Araştırma Projeleri(GAP)</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endParaRPr lang="tr-TR" sz="1800" b="0" i="0" u="none" strike="noStrike">
                        <a:solidFill>
                          <a:srgbClr val="000000"/>
                        </a:solidFill>
                        <a:effectLst/>
                        <a:latin typeface="Calibri" panose="020F0502020204030204" pitchFamily="34" charset="0"/>
                      </a:endParaRPr>
                    </a:p>
                  </a:txBody>
                  <a:tcPr marL="15966" marR="15966" marT="15966" marB="0" anchor="ctr"/>
                </a:tc>
                <a:tc>
                  <a:txBody>
                    <a:bodyPr/>
                    <a:lstStyle/>
                    <a:p>
                      <a:pPr algn="ctr"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extLst>
                  <a:ext uri="{0D108BD9-81ED-4DB2-BD59-A6C34878D82A}">
                    <a16:rowId xmlns:a16="http://schemas.microsoft.com/office/drawing/2014/main" val="3526867343"/>
                  </a:ext>
                </a:extLst>
              </a:tr>
              <a:tr h="358281">
                <a:tc>
                  <a:txBody>
                    <a:bodyPr/>
                    <a:lstStyle/>
                    <a:p>
                      <a:pPr algn="l" fontAlgn="ctr"/>
                      <a:r>
                        <a:rPr lang="tr-TR" sz="1800" u="none" strike="noStrike" dirty="0">
                          <a:effectLst/>
                        </a:rPr>
                        <a:t>TÜBİTAK</a:t>
                      </a: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b="0" i="0" u="none" strike="noStrike" dirty="0">
                          <a:solidFill>
                            <a:srgbClr val="000000"/>
                          </a:solidFill>
                          <a:effectLst/>
                          <a:latin typeface="Calibri" panose="020F0502020204030204" pitchFamily="34" charset="0"/>
                        </a:rPr>
                        <a:t>6</a:t>
                      </a:r>
                    </a:p>
                  </a:txBody>
                  <a:tcPr marL="15966" marR="15966" marT="15966" marB="0" anchor="ctr"/>
                </a:tc>
                <a:tc>
                  <a:txBody>
                    <a:bodyPr/>
                    <a:lstStyle/>
                    <a:p>
                      <a:pPr algn="ctr" fontAlgn="ctr"/>
                      <a:r>
                        <a:rPr lang="tr-TR" sz="1800" b="0" i="0" u="none" strike="noStrike" dirty="0">
                          <a:solidFill>
                            <a:srgbClr val="000000"/>
                          </a:solidFill>
                          <a:effectLst/>
                          <a:latin typeface="Calibri" panose="020F0502020204030204" pitchFamily="34" charset="0"/>
                        </a:rPr>
                        <a:t>6</a:t>
                      </a:r>
                    </a:p>
                  </a:txBody>
                  <a:tcPr marL="15966" marR="15966" marT="15966" marB="0" anchor="ctr"/>
                </a:tc>
                <a:extLst>
                  <a:ext uri="{0D108BD9-81ED-4DB2-BD59-A6C34878D82A}">
                    <a16:rowId xmlns:a16="http://schemas.microsoft.com/office/drawing/2014/main" val="3793253742"/>
                  </a:ext>
                </a:extLst>
              </a:tr>
              <a:tr h="358281">
                <a:tc>
                  <a:txBody>
                    <a:bodyPr/>
                    <a:lstStyle/>
                    <a:p>
                      <a:pPr algn="l" fontAlgn="ctr"/>
                      <a:r>
                        <a:rPr lang="tr-TR" sz="1800" b="0" i="0" u="none" strike="noStrike" dirty="0">
                          <a:solidFill>
                            <a:srgbClr val="000000"/>
                          </a:solidFill>
                          <a:effectLst/>
                          <a:latin typeface="Calibri" panose="020F0502020204030204" pitchFamily="34" charset="0"/>
                        </a:rPr>
                        <a:t>TOPLAM</a:t>
                      </a:r>
                    </a:p>
                  </a:txBody>
                  <a:tcPr marL="15966" marR="15966" marT="15966" marB="0" anchor="ctr"/>
                </a:tc>
                <a:tc>
                  <a:txBody>
                    <a:bodyPr/>
                    <a:lstStyle/>
                    <a:p>
                      <a:pPr algn="l" fontAlgn="ctr"/>
                      <a:endParaRPr lang="tr-TR" sz="1800" b="0" i="0" u="none" strike="noStrike" dirty="0">
                        <a:solidFill>
                          <a:srgbClr val="000000"/>
                        </a:solidFill>
                        <a:effectLst/>
                        <a:latin typeface="Calibri" panose="020F0502020204030204" pitchFamily="34" charset="0"/>
                      </a:endParaRPr>
                    </a:p>
                  </a:txBody>
                  <a:tcPr marL="15966" marR="15966" marT="15966" marB="0" anchor="ctr"/>
                </a:tc>
                <a:tc>
                  <a:txBody>
                    <a:bodyPr/>
                    <a:lstStyle/>
                    <a:p>
                      <a:pPr algn="ctr" fontAlgn="ctr"/>
                      <a:r>
                        <a:rPr lang="tr-TR" sz="1800" b="0" i="0" u="none" strike="noStrike" dirty="0">
                          <a:solidFill>
                            <a:srgbClr val="000000"/>
                          </a:solidFill>
                          <a:effectLst/>
                          <a:latin typeface="Calibri" panose="020F0502020204030204" pitchFamily="34" charset="0"/>
                        </a:rPr>
                        <a:t>7</a:t>
                      </a:r>
                    </a:p>
                  </a:txBody>
                  <a:tcPr marL="15966" marR="15966" marT="15966" marB="0" anchor="ctr"/>
                </a:tc>
                <a:tc>
                  <a:txBody>
                    <a:bodyPr/>
                    <a:lstStyle/>
                    <a:p>
                      <a:pPr algn="ctr" fontAlgn="ctr"/>
                      <a:r>
                        <a:rPr lang="tr-TR" sz="1800" b="0" i="0" u="none" strike="noStrike" dirty="0">
                          <a:solidFill>
                            <a:srgbClr val="000000"/>
                          </a:solidFill>
                          <a:effectLst/>
                          <a:latin typeface="Calibri" panose="020F0502020204030204" pitchFamily="34" charset="0"/>
                        </a:rPr>
                        <a:t>7</a:t>
                      </a:r>
                    </a:p>
                  </a:txBody>
                  <a:tcPr marL="15966" marR="15966" marT="15966" marB="0" anchor="ctr"/>
                </a:tc>
                <a:extLst>
                  <a:ext uri="{0D108BD9-81ED-4DB2-BD59-A6C34878D82A}">
                    <a16:rowId xmlns:a16="http://schemas.microsoft.com/office/drawing/2014/main" val="2446707849"/>
                  </a:ext>
                </a:extLst>
              </a:tr>
            </a:tbl>
          </a:graphicData>
        </a:graphic>
      </p:graphicFrame>
      <p:sp>
        <p:nvSpPr>
          <p:cNvPr id="4" name="Metin kutusu 3">
            <a:extLst>
              <a:ext uri="{FF2B5EF4-FFF2-40B4-BE49-F238E27FC236}">
                <a16:creationId xmlns:a16="http://schemas.microsoft.com/office/drawing/2014/main" id="{DB5E19C4-5609-BFD0-5006-299D1A1F1AC1}"/>
              </a:ext>
            </a:extLst>
          </p:cNvPr>
          <p:cNvSpPr txBox="1"/>
          <p:nvPr/>
        </p:nvSpPr>
        <p:spPr>
          <a:xfrm>
            <a:off x="3665095" y="0"/>
            <a:ext cx="6100996" cy="461665"/>
          </a:xfrm>
          <a:prstGeom prst="rect">
            <a:avLst/>
          </a:prstGeom>
          <a:noFill/>
        </p:spPr>
        <p:txBody>
          <a:bodyPr wrap="square">
            <a:spAutoFit/>
          </a:bodyPr>
          <a:lstStyle/>
          <a:p>
            <a:r>
              <a:rPr lang="tr-TR" sz="2400" b="1" i="0" u="none" strike="noStrike" dirty="0">
                <a:solidFill>
                  <a:srgbClr val="FFFFFF"/>
                </a:solidFill>
                <a:effectLst/>
              </a:rPr>
              <a:t>BİLİMSEL ARAŞTIRMA PROJELERİ</a:t>
            </a:r>
            <a:endParaRPr lang="tr-TR" sz="2400" b="1" dirty="0"/>
          </a:p>
        </p:txBody>
      </p:sp>
      <p:sp>
        <p:nvSpPr>
          <p:cNvPr id="5" name="Dikdörtgen 4"/>
          <p:cNvSpPr/>
          <p:nvPr/>
        </p:nvSpPr>
        <p:spPr>
          <a:xfrm>
            <a:off x="947854" y="5592556"/>
            <a:ext cx="10537901" cy="738664"/>
          </a:xfrm>
          <a:prstGeom prst="rect">
            <a:avLst/>
          </a:prstGeom>
        </p:spPr>
        <p:txBody>
          <a:bodyPr wrap="square">
            <a:spAutoFit/>
          </a:bodyPr>
          <a:lstStyle/>
          <a:p>
            <a:pPr marL="285750" indent="-285750">
              <a:buFont typeface="Wingdings" panose="05000000000000000000" pitchFamily="2" charset="2"/>
              <a:buChar char="§"/>
            </a:pPr>
            <a:r>
              <a:rPr lang="tr-TR" sz="1400" b="1" dirty="0"/>
              <a:t>TÜBİTAK 1001 "Deprem Bölgesi Üniversiteleri Özel Çağrısı-BİNBİRÇABA Projesi- (Y. </a:t>
            </a:r>
            <a:r>
              <a:rPr lang="tr-TR" sz="1400" b="1" dirty="0" smtClean="0"/>
              <a:t>ALTINBAŞ (Araştırmacı), </a:t>
            </a:r>
            <a:r>
              <a:rPr lang="tr-TR" sz="1400" b="1" dirty="0"/>
              <a:t>M. ZENGİN</a:t>
            </a:r>
            <a:r>
              <a:rPr lang="tr-TR" sz="1400" b="1" dirty="0" smtClean="0"/>
              <a:t>)</a:t>
            </a:r>
            <a:r>
              <a:rPr lang="tr-TR" sz="1400" b="1" dirty="0"/>
              <a:t> (Araştırmacı</a:t>
            </a:r>
            <a:r>
              <a:rPr lang="tr-TR" sz="1400" b="1" dirty="0" smtClean="0"/>
              <a:t>)</a:t>
            </a:r>
          </a:p>
          <a:p>
            <a:pPr marL="285750" indent="-285750">
              <a:buFont typeface="Wingdings" panose="05000000000000000000" pitchFamily="2" charset="2"/>
              <a:buChar char="§"/>
            </a:pPr>
            <a:r>
              <a:rPr lang="tr-TR" sz="1400" b="1" dirty="0"/>
              <a:t>TÜBİTAK 2209-A Üniversite Öğrencileri Araştırma Projeleri (M.ZENGİN, S. AYDIN ÖZKAN</a:t>
            </a:r>
            <a:r>
              <a:rPr lang="tr-TR" sz="1400" b="1" dirty="0" smtClean="0"/>
              <a:t>, Y</a:t>
            </a:r>
            <a:r>
              <a:rPr lang="tr-TR" sz="1400" b="1" dirty="0"/>
              <a:t>. ÇETİN, İ. TURAN, M. SAVAŞ)</a:t>
            </a:r>
          </a:p>
          <a:p>
            <a:pPr marL="285750" indent="-285750">
              <a:buFont typeface="Wingdings" panose="05000000000000000000" pitchFamily="2" charset="2"/>
              <a:buChar char="§"/>
            </a:pPr>
            <a:endParaRPr lang="tr-TR" sz="1400" b="1" dirty="0"/>
          </a:p>
        </p:txBody>
      </p:sp>
    </p:spTree>
    <p:extLst>
      <p:ext uri="{BB962C8B-B14F-4D97-AF65-F5344CB8AC3E}">
        <p14:creationId xmlns:p14="http://schemas.microsoft.com/office/powerpoint/2010/main" val="2258284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18707C41-6538-DAB9-110C-FF5EC613F8DD}"/>
              </a:ext>
            </a:extLst>
          </p:cNvPr>
          <p:cNvGraphicFramePr>
            <a:graphicFrameLocks noGrp="1"/>
          </p:cNvGraphicFramePr>
          <p:nvPr>
            <p:extLst>
              <p:ext uri="{D42A27DB-BD31-4B8C-83A1-F6EECF244321}">
                <p14:modId xmlns:p14="http://schemas.microsoft.com/office/powerpoint/2010/main" val="248152247"/>
              </p:ext>
            </p:extLst>
          </p:nvPr>
        </p:nvGraphicFramePr>
        <p:xfrm>
          <a:off x="1263578" y="1446429"/>
          <a:ext cx="9664853" cy="4165656"/>
        </p:xfrm>
        <a:graphic>
          <a:graphicData uri="http://schemas.openxmlformats.org/drawingml/2006/table">
            <a:tbl>
              <a:tblPr firstRow="1" bandRow="1">
                <a:tableStyleId>{5C22544A-7EE6-4342-B048-85BDC9FD1C3A}</a:tableStyleId>
              </a:tblPr>
              <a:tblGrid>
                <a:gridCol w="4414746">
                  <a:extLst>
                    <a:ext uri="{9D8B030D-6E8A-4147-A177-3AD203B41FA5}">
                      <a16:colId xmlns:a16="http://schemas.microsoft.com/office/drawing/2014/main" val="1879869399"/>
                    </a:ext>
                  </a:extLst>
                </a:gridCol>
                <a:gridCol w="1160502">
                  <a:extLst>
                    <a:ext uri="{9D8B030D-6E8A-4147-A177-3AD203B41FA5}">
                      <a16:colId xmlns:a16="http://schemas.microsoft.com/office/drawing/2014/main" val="232202433"/>
                    </a:ext>
                  </a:extLst>
                </a:gridCol>
                <a:gridCol w="762793">
                  <a:extLst>
                    <a:ext uri="{9D8B030D-6E8A-4147-A177-3AD203B41FA5}">
                      <a16:colId xmlns:a16="http://schemas.microsoft.com/office/drawing/2014/main" val="2622749447"/>
                    </a:ext>
                  </a:extLst>
                </a:gridCol>
                <a:gridCol w="762793">
                  <a:extLst>
                    <a:ext uri="{9D8B030D-6E8A-4147-A177-3AD203B41FA5}">
                      <a16:colId xmlns:a16="http://schemas.microsoft.com/office/drawing/2014/main" val="1142931562"/>
                    </a:ext>
                  </a:extLst>
                </a:gridCol>
                <a:gridCol w="762793">
                  <a:extLst>
                    <a:ext uri="{9D8B030D-6E8A-4147-A177-3AD203B41FA5}">
                      <a16:colId xmlns:a16="http://schemas.microsoft.com/office/drawing/2014/main" val="808168963"/>
                    </a:ext>
                  </a:extLst>
                </a:gridCol>
                <a:gridCol w="762793">
                  <a:extLst>
                    <a:ext uri="{9D8B030D-6E8A-4147-A177-3AD203B41FA5}">
                      <a16:colId xmlns:a16="http://schemas.microsoft.com/office/drawing/2014/main" val="1159578342"/>
                    </a:ext>
                  </a:extLst>
                </a:gridCol>
                <a:gridCol w="1038433">
                  <a:extLst>
                    <a:ext uri="{9D8B030D-6E8A-4147-A177-3AD203B41FA5}">
                      <a16:colId xmlns:a16="http://schemas.microsoft.com/office/drawing/2014/main" val="1068435384"/>
                    </a:ext>
                  </a:extLst>
                </a:gridCol>
              </a:tblGrid>
              <a:tr h="378696">
                <a:tc>
                  <a:txBody>
                    <a:bodyPr/>
                    <a:lstStyle/>
                    <a:p>
                      <a:pPr algn="l" fontAlgn="ctr"/>
                      <a:r>
                        <a:rPr lang="tr-TR" sz="1900" u="none" strike="noStrike" dirty="0">
                          <a:effectLst/>
                        </a:rPr>
                        <a:t>Proje Türü</a:t>
                      </a:r>
                      <a:endParaRPr lang="tr-TR" sz="1900" b="1" i="0" u="none" strike="noStrike" dirty="0">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2020</a:t>
                      </a:r>
                      <a:endParaRPr lang="tr-TR" sz="1900" b="1" i="0" u="none" strike="noStrike">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2021</a:t>
                      </a:r>
                      <a:endParaRPr lang="tr-TR" sz="1900" b="1" i="0" u="none" strike="noStrike">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2022</a:t>
                      </a:r>
                      <a:endParaRPr lang="tr-TR" sz="1900" b="1" i="0" u="none" strike="noStrike">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2023</a:t>
                      </a:r>
                      <a:endParaRPr lang="tr-TR" sz="1900" b="1" i="0" u="none" strike="noStrike">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2024</a:t>
                      </a:r>
                      <a:endParaRPr lang="tr-TR" sz="1900" b="1" i="0" u="none" strike="noStrike">
                        <a:solidFill>
                          <a:srgbClr val="FFFFFF"/>
                        </a:solidFill>
                        <a:effectLst/>
                        <a:latin typeface="Calibri" panose="020F0502020204030204" pitchFamily="34" charset="0"/>
                      </a:endParaRPr>
                    </a:p>
                  </a:txBody>
                  <a:tcPr marL="16876" marR="16876" marT="16876" marB="0" anchor="ctr"/>
                </a:tc>
                <a:tc>
                  <a:txBody>
                    <a:bodyPr/>
                    <a:lstStyle/>
                    <a:p>
                      <a:pPr algn="ctr" fontAlgn="ctr"/>
                      <a:r>
                        <a:rPr lang="tr-TR" sz="1900" u="none" strike="noStrike" dirty="0">
                          <a:effectLst/>
                        </a:rPr>
                        <a:t>Toplam</a:t>
                      </a:r>
                      <a:endParaRPr lang="tr-TR" sz="1900" b="1" i="0" u="none" strike="noStrike" dirty="0">
                        <a:solidFill>
                          <a:srgbClr val="FFFFFF"/>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1170922071"/>
                  </a:ext>
                </a:extLst>
              </a:tr>
              <a:tr h="378696">
                <a:tc>
                  <a:txBody>
                    <a:bodyPr/>
                    <a:lstStyle/>
                    <a:p>
                      <a:pPr algn="l" fontAlgn="ctr"/>
                      <a:r>
                        <a:rPr lang="tr-TR" sz="1900" u="none" strike="noStrike">
                          <a:effectLst/>
                        </a:rPr>
                        <a:t>Araştırma Altyapı projeleri(AAP)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1921074106"/>
                  </a:ext>
                </a:extLst>
              </a:tr>
              <a:tr h="378696">
                <a:tc>
                  <a:txBody>
                    <a:bodyPr/>
                    <a:lstStyle/>
                    <a:p>
                      <a:pPr algn="l" fontAlgn="ctr"/>
                      <a:r>
                        <a:rPr lang="tr-TR" sz="1900" u="none" strike="noStrike">
                          <a:effectLst/>
                        </a:rPr>
                        <a:t>Katlım Araştırma Projeleri(KAP)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1326301154"/>
                  </a:ext>
                </a:extLst>
              </a:tr>
              <a:tr h="378696">
                <a:tc>
                  <a:txBody>
                    <a:bodyPr/>
                    <a:lstStyle/>
                    <a:p>
                      <a:pPr algn="l" fontAlgn="ctr"/>
                      <a:r>
                        <a:rPr lang="tr-TR" sz="1900" u="none" strike="noStrike">
                          <a:effectLst/>
                        </a:rPr>
                        <a:t>Lisans Aaraştırma Projeleri(LAP)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1073096933"/>
                  </a:ext>
                </a:extLst>
              </a:tr>
              <a:tr h="378696">
                <a:tc>
                  <a:txBody>
                    <a:bodyPr/>
                    <a:lstStyle/>
                    <a:p>
                      <a:pPr algn="l" fontAlgn="ctr"/>
                      <a:r>
                        <a:rPr lang="tr-TR" sz="1900" u="none" strike="noStrike">
                          <a:effectLst/>
                        </a:rPr>
                        <a:t>Lisansüstü Tez Projeleri(LTP)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u="none" strike="noStrike" dirty="0">
                          <a:effectLst/>
                        </a:rPr>
                        <a:t> </a:t>
                      </a: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1</a:t>
                      </a: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1</a:t>
                      </a:r>
                    </a:p>
                  </a:txBody>
                  <a:tcPr marL="16876" marR="16876" marT="16876" marB="0" anchor="ctr"/>
                </a:tc>
                <a:extLst>
                  <a:ext uri="{0D108BD9-81ED-4DB2-BD59-A6C34878D82A}">
                    <a16:rowId xmlns:a16="http://schemas.microsoft.com/office/drawing/2014/main" val="3691023549"/>
                  </a:ext>
                </a:extLst>
              </a:tr>
              <a:tr h="378696">
                <a:tc>
                  <a:txBody>
                    <a:bodyPr/>
                    <a:lstStyle/>
                    <a:p>
                      <a:pPr algn="l" fontAlgn="ctr"/>
                      <a:r>
                        <a:rPr lang="tr-TR" sz="1900" u="none" strike="noStrike">
                          <a:effectLst/>
                        </a:rPr>
                        <a:t>Münferit Araştırma Projeleri(MAP)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u="none" strike="noStrike">
                          <a:effectLst/>
                        </a:rPr>
                        <a:t> </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584572813"/>
                  </a:ext>
                </a:extLst>
              </a:tr>
              <a:tr h="378696">
                <a:tc gridSpan="2">
                  <a:txBody>
                    <a:bodyPr/>
                    <a:lstStyle/>
                    <a:p>
                      <a:pPr algn="l" fontAlgn="ctr"/>
                      <a:r>
                        <a:rPr lang="tr-TR" sz="1900" u="none" strike="noStrike" dirty="0">
                          <a:effectLst/>
                        </a:rPr>
                        <a:t>Sanatsal Araştırma ve uygulama projeleri(SAUP)</a:t>
                      </a:r>
                      <a:endParaRPr lang="tr-TR" sz="1900" b="0" i="0" u="none" strike="noStrike" dirty="0">
                        <a:solidFill>
                          <a:srgbClr val="000000"/>
                        </a:solidFill>
                        <a:effectLst/>
                        <a:latin typeface="Calibri" panose="020F0502020204030204" pitchFamily="34" charset="0"/>
                      </a:endParaRPr>
                    </a:p>
                  </a:txBody>
                  <a:tcPr marL="16876" marR="16876" marT="16876" marB="0" anchor="ctr"/>
                </a:tc>
                <a:tc hMerge="1">
                  <a:txBody>
                    <a:bodyPr/>
                    <a:lstStyle/>
                    <a:p>
                      <a:endParaRPr lang="tr-TR"/>
                    </a:p>
                  </a:txBody>
                  <a:tcPr/>
                </a:tc>
                <a:tc>
                  <a:txBody>
                    <a:bodyPr/>
                    <a:lstStyle/>
                    <a:p>
                      <a:pPr algn="l"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1786779832"/>
                  </a:ext>
                </a:extLst>
              </a:tr>
              <a:tr h="378696">
                <a:tc>
                  <a:txBody>
                    <a:bodyPr/>
                    <a:lstStyle/>
                    <a:p>
                      <a:pPr algn="l" fontAlgn="ctr"/>
                      <a:r>
                        <a:rPr lang="tr-TR" sz="1900" u="none" strike="noStrike" dirty="0">
                          <a:effectLst/>
                        </a:rPr>
                        <a:t>Sanayi İşbirliği Projeleri(SİP)</a:t>
                      </a: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2252485888"/>
                  </a:ext>
                </a:extLst>
              </a:tr>
              <a:tr h="378696">
                <a:tc>
                  <a:txBody>
                    <a:bodyPr/>
                    <a:lstStyle/>
                    <a:p>
                      <a:pPr algn="l" fontAlgn="ctr"/>
                      <a:r>
                        <a:rPr lang="tr-TR" sz="1900" u="none" strike="noStrike">
                          <a:effectLst/>
                        </a:rPr>
                        <a:t>Güdümlü Araştırma Projeleri(GAP)</a:t>
                      </a: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ctr"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extLst>
                  <a:ext uri="{0D108BD9-81ED-4DB2-BD59-A6C34878D82A}">
                    <a16:rowId xmlns:a16="http://schemas.microsoft.com/office/drawing/2014/main" val="3222978782"/>
                  </a:ext>
                </a:extLst>
              </a:tr>
              <a:tr h="378696">
                <a:tc>
                  <a:txBody>
                    <a:bodyPr/>
                    <a:lstStyle/>
                    <a:p>
                      <a:pPr algn="l" fontAlgn="ctr"/>
                      <a:r>
                        <a:rPr lang="tr-TR" sz="1900" u="none" strike="noStrike" dirty="0">
                          <a:effectLst/>
                        </a:rPr>
                        <a:t>TÜBİTAK</a:t>
                      </a: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1</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3</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2</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6</a:t>
                      </a:r>
                    </a:p>
                  </a:txBody>
                  <a:tcPr marL="16876" marR="16876" marT="16876" marB="0" anchor="ctr"/>
                </a:tc>
                <a:extLst>
                  <a:ext uri="{0D108BD9-81ED-4DB2-BD59-A6C34878D82A}">
                    <a16:rowId xmlns:a16="http://schemas.microsoft.com/office/drawing/2014/main" val="3790385826"/>
                  </a:ext>
                </a:extLst>
              </a:tr>
              <a:tr h="378696">
                <a:tc>
                  <a:txBody>
                    <a:bodyPr/>
                    <a:lstStyle/>
                    <a:p>
                      <a:pPr algn="l" fontAlgn="ctr"/>
                      <a:r>
                        <a:rPr lang="tr-TR" sz="1900" b="0" i="0" u="none" strike="noStrike" dirty="0">
                          <a:solidFill>
                            <a:srgbClr val="000000"/>
                          </a:solidFill>
                          <a:effectLst/>
                          <a:latin typeface="Calibri" panose="020F0502020204030204" pitchFamily="34" charset="0"/>
                        </a:rPr>
                        <a:t>TOPLAM</a:t>
                      </a:r>
                    </a:p>
                  </a:txBody>
                  <a:tcPr marL="16876" marR="16876" marT="16876" marB="0" anchor="ctr"/>
                </a:tc>
                <a:tc>
                  <a:txBody>
                    <a:bodyPr/>
                    <a:lstStyle/>
                    <a:p>
                      <a:pPr algn="l" fontAlgn="ctr"/>
                      <a:endParaRPr lang="tr-TR" sz="1900" b="0" i="0" u="none" strike="noStrike">
                        <a:solidFill>
                          <a:srgbClr val="000000"/>
                        </a:solidFill>
                        <a:effectLst/>
                        <a:latin typeface="Calibri" panose="020F0502020204030204" pitchFamily="34" charset="0"/>
                      </a:endParaRPr>
                    </a:p>
                  </a:txBody>
                  <a:tcPr marL="16876" marR="16876" marT="16876" marB="0" anchor="ctr"/>
                </a:tc>
                <a:tc>
                  <a:txBody>
                    <a:bodyPr/>
                    <a:lstStyle/>
                    <a:p>
                      <a:pPr algn="l" fontAlgn="ctr"/>
                      <a:endParaRPr lang="tr-TR" sz="1900" b="0" i="0" u="none" strike="noStrike" dirty="0">
                        <a:solidFill>
                          <a:srgbClr val="000000"/>
                        </a:solidFill>
                        <a:effectLst/>
                        <a:latin typeface="Calibri" panose="020F0502020204030204" pitchFamily="34" charset="0"/>
                      </a:endParaRP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1</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4</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2</a:t>
                      </a:r>
                    </a:p>
                  </a:txBody>
                  <a:tcPr marL="16876" marR="16876" marT="16876" marB="0" anchor="ctr"/>
                </a:tc>
                <a:tc>
                  <a:txBody>
                    <a:bodyPr/>
                    <a:lstStyle/>
                    <a:p>
                      <a:pPr algn="ctr" fontAlgn="ctr"/>
                      <a:r>
                        <a:rPr lang="tr-TR" sz="1900" b="0" i="0" u="none" strike="noStrike" dirty="0">
                          <a:solidFill>
                            <a:srgbClr val="000000"/>
                          </a:solidFill>
                          <a:effectLst/>
                          <a:latin typeface="Calibri" panose="020F0502020204030204" pitchFamily="34" charset="0"/>
                        </a:rPr>
                        <a:t>7</a:t>
                      </a:r>
                    </a:p>
                  </a:txBody>
                  <a:tcPr marL="16876" marR="16876" marT="16876" marB="0" anchor="ctr"/>
                </a:tc>
                <a:extLst>
                  <a:ext uri="{0D108BD9-81ED-4DB2-BD59-A6C34878D82A}">
                    <a16:rowId xmlns:a16="http://schemas.microsoft.com/office/drawing/2014/main" val="1088494565"/>
                  </a:ext>
                </a:extLst>
              </a:tr>
            </a:tbl>
          </a:graphicData>
        </a:graphic>
      </p:graphicFrame>
      <p:sp>
        <p:nvSpPr>
          <p:cNvPr id="5" name="Metin kutusu 4">
            <a:extLst>
              <a:ext uri="{FF2B5EF4-FFF2-40B4-BE49-F238E27FC236}">
                <a16:creationId xmlns:a16="http://schemas.microsoft.com/office/drawing/2014/main" id="{31D6F7E7-B0AC-3267-EAAB-74AE0E9E3DF8}"/>
              </a:ext>
            </a:extLst>
          </p:cNvPr>
          <p:cNvSpPr txBox="1"/>
          <p:nvPr/>
        </p:nvSpPr>
        <p:spPr>
          <a:xfrm>
            <a:off x="3665095" y="0"/>
            <a:ext cx="6100996" cy="461665"/>
          </a:xfrm>
          <a:prstGeom prst="rect">
            <a:avLst/>
          </a:prstGeom>
          <a:noFill/>
        </p:spPr>
        <p:txBody>
          <a:bodyPr wrap="square">
            <a:spAutoFit/>
          </a:bodyPr>
          <a:lstStyle/>
          <a:p>
            <a:r>
              <a:rPr lang="tr-TR" sz="2400" b="1" i="0" u="none" strike="noStrike" dirty="0">
                <a:solidFill>
                  <a:srgbClr val="FFFFFF"/>
                </a:solidFill>
                <a:effectLst/>
              </a:rPr>
              <a:t>BİLİMSEL ARAŞTIRMA PROJELERİ</a:t>
            </a:r>
            <a:endParaRPr lang="tr-TR" sz="2400" b="1" dirty="0"/>
          </a:p>
        </p:txBody>
      </p:sp>
    </p:spTree>
    <p:extLst>
      <p:ext uri="{BB962C8B-B14F-4D97-AF65-F5344CB8AC3E}">
        <p14:creationId xmlns:p14="http://schemas.microsoft.com/office/powerpoint/2010/main" val="3044562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a:extLst>
              <a:ext uri="{FF2B5EF4-FFF2-40B4-BE49-F238E27FC236}">
                <a16:creationId xmlns:a16="http://schemas.microsoft.com/office/drawing/2014/main" id="{D9A99DF5-D837-D952-8214-4678F78EFC6C}"/>
              </a:ext>
            </a:extLst>
          </p:cNvPr>
          <p:cNvGrpSpPr/>
          <p:nvPr/>
        </p:nvGrpSpPr>
        <p:grpSpPr>
          <a:xfrm>
            <a:off x="3159936" y="898448"/>
            <a:ext cx="8820350" cy="5358215"/>
            <a:chOff x="3229220" y="1156500"/>
            <a:chExt cx="8820350" cy="5358215"/>
          </a:xfrm>
        </p:grpSpPr>
        <p:pic>
          <p:nvPicPr>
            <p:cNvPr id="13" name="Resim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9220" y="1156500"/>
              <a:ext cx="8820350" cy="5358215"/>
            </a:xfrm>
            <a:prstGeom prst="rect">
              <a:avLst/>
            </a:prstGeom>
            <a:noFill/>
          </p:spPr>
        </p:pic>
        <p:sp>
          <p:nvSpPr>
            <p:cNvPr id="14" name="Metin kutusu 13"/>
            <p:cNvSpPr txBox="1"/>
            <p:nvPr/>
          </p:nvSpPr>
          <p:spPr>
            <a:xfrm>
              <a:off x="6903986" y="1477553"/>
              <a:ext cx="521293" cy="707886"/>
            </a:xfrm>
            <a:prstGeom prst="rect">
              <a:avLst/>
            </a:prstGeom>
            <a:noFill/>
          </p:spPr>
          <p:txBody>
            <a:bodyPr wrap="square" rtlCol="0">
              <a:spAutoFit/>
            </a:bodyPr>
            <a:lstStyle/>
            <a:p>
              <a:r>
                <a:rPr lang="tr-TR" sz="4000" dirty="0"/>
                <a:t>A</a:t>
              </a:r>
            </a:p>
          </p:txBody>
        </p:sp>
        <p:sp>
          <p:nvSpPr>
            <p:cNvPr id="15" name="Metin kutusu 14"/>
            <p:cNvSpPr txBox="1"/>
            <p:nvPr/>
          </p:nvSpPr>
          <p:spPr>
            <a:xfrm>
              <a:off x="7518642" y="2765766"/>
              <a:ext cx="606753" cy="707886"/>
            </a:xfrm>
            <a:prstGeom prst="rect">
              <a:avLst/>
            </a:prstGeom>
            <a:noFill/>
          </p:spPr>
          <p:txBody>
            <a:bodyPr wrap="square" rtlCol="0">
              <a:spAutoFit/>
            </a:bodyPr>
            <a:lstStyle/>
            <a:p>
              <a:r>
                <a:rPr lang="tr-TR" sz="4000" dirty="0"/>
                <a:t>B</a:t>
              </a:r>
            </a:p>
          </p:txBody>
        </p:sp>
        <p:sp>
          <p:nvSpPr>
            <p:cNvPr id="16" name="Metin kutusu 15"/>
            <p:cNvSpPr txBox="1"/>
            <p:nvPr/>
          </p:nvSpPr>
          <p:spPr>
            <a:xfrm>
              <a:off x="7484554" y="4048708"/>
              <a:ext cx="521293" cy="707886"/>
            </a:xfrm>
            <a:prstGeom prst="rect">
              <a:avLst/>
            </a:prstGeom>
            <a:noFill/>
          </p:spPr>
          <p:txBody>
            <a:bodyPr wrap="square" rtlCol="0">
              <a:spAutoFit/>
            </a:bodyPr>
            <a:lstStyle/>
            <a:p>
              <a:r>
                <a:rPr lang="tr-TR" sz="4000" dirty="0"/>
                <a:t>C</a:t>
              </a:r>
            </a:p>
          </p:txBody>
        </p:sp>
        <p:sp>
          <p:nvSpPr>
            <p:cNvPr id="17" name="Metin kutusu 16"/>
            <p:cNvSpPr txBox="1"/>
            <p:nvPr/>
          </p:nvSpPr>
          <p:spPr>
            <a:xfrm>
              <a:off x="6997349" y="5342194"/>
              <a:ext cx="521293" cy="707886"/>
            </a:xfrm>
            <a:prstGeom prst="rect">
              <a:avLst/>
            </a:prstGeom>
            <a:noFill/>
          </p:spPr>
          <p:txBody>
            <a:bodyPr wrap="square" rtlCol="0">
              <a:spAutoFit/>
            </a:bodyPr>
            <a:lstStyle/>
            <a:p>
              <a:r>
                <a:rPr lang="tr-TR" sz="4000" dirty="0"/>
                <a:t>D</a:t>
              </a:r>
            </a:p>
          </p:txBody>
        </p:sp>
        <p:sp>
          <p:nvSpPr>
            <p:cNvPr id="18" name="Metin kutusu 17"/>
            <p:cNvSpPr txBox="1"/>
            <p:nvPr/>
          </p:nvSpPr>
          <p:spPr>
            <a:xfrm>
              <a:off x="7974000" y="1569886"/>
              <a:ext cx="2536285" cy="523220"/>
            </a:xfrm>
            <a:prstGeom prst="rect">
              <a:avLst/>
            </a:prstGeom>
            <a:noFill/>
          </p:spPr>
          <p:txBody>
            <a:bodyPr wrap="square" rtlCol="0">
              <a:spAutoFit/>
            </a:bodyPr>
            <a:lstStyle/>
            <a:p>
              <a:r>
                <a:rPr lang="tr-TR" sz="2800" dirty="0"/>
                <a:t>Tarihsel Gelişim</a:t>
              </a:r>
            </a:p>
          </p:txBody>
        </p:sp>
        <p:sp>
          <p:nvSpPr>
            <p:cNvPr id="19" name="Metin kutusu 18"/>
            <p:cNvSpPr txBox="1"/>
            <p:nvPr/>
          </p:nvSpPr>
          <p:spPr>
            <a:xfrm>
              <a:off x="8467751" y="2853289"/>
              <a:ext cx="2536285" cy="523220"/>
            </a:xfrm>
            <a:prstGeom prst="rect">
              <a:avLst/>
            </a:prstGeom>
            <a:noFill/>
          </p:spPr>
          <p:txBody>
            <a:bodyPr wrap="square" rtlCol="0">
              <a:spAutoFit/>
            </a:bodyPr>
            <a:lstStyle/>
            <a:p>
              <a:r>
                <a:rPr lang="tr-TR" sz="2800" dirty="0"/>
                <a:t>Mevcut Durum</a:t>
              </a:r>
            </a:p>
          </p:txBody>
        </p:sp>
        <p:sp>
          <p:nvSpPr>
            <p:cNvPr id="20" name="Metin kutusu 19"/>
            <p:cNvSpPr txBox="1"/>
            <p:nvPr/>
          </p:nvSpPr>
          <p:spPr>
            <a:xfrm>
              <a:off x="8267045" y="4141041"/>
              <a:ext cx="3033756" cy="523220"/>
            </a:xfrm>
            <a:prstGeom prst="rect">
              <a:avLst/>
            </a:prstGeom>
            <a:noFill/>
          </p:spPr>
          <p:txBody>
            <a:bodyPr wrap="square" rtlCol="0">
              <a:spAutoFit/>
            </a:bodyPr>
            <a:lstStyle/>
            <a:p>
              <a:r>
                <a:rPr lang="tr-TR" sz="2800" dirty="0"/>
                <a:t>Yapılan Çalışmalar</a:t>
              </a:r>
            </a:p>
          </p:txBody>
        </p:sp>
        <p:sp>
          <p:nvSpPr>
            <p:cNvPr id="21" name="Metin kutusu 20"/>
            <p:cNvSpPr txBox="1"/>
            <p:nvPr/>
          </p:nvSpPr>
          <p:spPr>
            <a:xfrm>
              <a:off x="7919949" y="5420211"/>
              <a:ext cx="2831113" cy="523220"/>
            </a:xfrm>
            <a:prstGeom prst="rect">
              <a:avLst/>
            </a:prstGeom>
            <a:noFill/>
          </p:spPr>
          <p:txBody>
            <a:bodyPr wrap="square" rtlCol="0">
              <a:spAutoFit/>
            </a:bodyPr>
            <a:lstStyle/>
            <a:p>
              <a:r>
                <a:rPr lang="tr-TR" sz="2800" dirty="0"/>
                <a:t>Hedefler</a:t>
              </a:r>
            </a:p>
          </p:txBody>
        </p:sp>
      </p:grpSp>
      <p:pic>
        <p:nvPicPr>
          <p:cNvPr id="24" name="Resim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4515" y="14167"/>
            <a:ext cx="387485" cy="387485"/>
          </a:xfrm>
          <a:prstGeom prst="rect">
            <a:avLst/>
          </a:prstGeom>
        </p:spPr>
      </p:pic>
      <p:sp>
        <p:nvSpPr>
          <p:cNvPr id="3" name="Metin kutusu 2">
            <a:extLst>
              <a:ext uri="{FF2B5EF4-FFF2-40B4-BE49-F238E27FC236}">
                <a16:creationId xmlns:a16="http://schemas.microsoft.com/office/drawing/2014/main" id="{D0E20136-7B58-D12B-A3D5-D4EE1C7C2CCE}"/>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SUNU AKIŞI</a:t>
            </a:r>
          </a:p>
        </p:txBody>
      </p:sp>
      <p:pic>
        <p:nvPicPr>
          <p:cNvPr id="22" name="Resim 21" descr="daire, simge, sembol, amblem, logo içeren bir resim&#10;&#10;Açıklama otomatik olarak oluşturuldu">
            <a:extLst>
              <a:ext uri="{FF2B5EF4-FFF2-40B4-BE49-F238E27FC236}">
                <a16:creationId xmlns:a16="http://schemas.microsoft.com/office/drawing/2014/main" id="{B9961996-3F41-B0A3-1501-A4422834AD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4970" y="1597396"/>
            <a:ext cx="4054587" cy="3916944"/>
          </a:xfrm>
          <a:prstGeom prst="rect">
            <a:avLst/>
          </a:prstGeom>
        </p:spPr>
      </p:pic>
    </p:spTree>
    <p:extLst>
      <p:ext uri="{BB962C8B-B14F-4D97-AF65-F5344CB8AC3E}">
        <p14:creationId xmlns:p14="http://schemas.microsoft.com/office/powerpoint/2010/main" val="9969399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91F575A4-41EC-992E-8F97-29CEDCAB70C8}"/>
              </a:ext>
            </a:extLst>
          </p:cNvPr>
          <p:cNvGraphicFramePr>
            <a:graphicFrameLocks noGrp="1"/>
          </p:cNvGraphicFramePr>
          <p:nvPr>
            <p:extLst>
              <p:ext uri="{D42A27DB-BD31-4B8C-83A1-F6EECF244321}">
                <p14:modId xmlns:p14="http://schemas.microsoft.com/office/powerpoint/2010/main" val="3910675011"/>
              </p:ext>
            </p:extLst>
          </p:nvPr>
        </p:nvGraphicFramePr>
        <p:xfrm>
          <a:off x="1918741" y="1780442"/>
          <a:ext cx="8619344" cy="2927056"/>
        </p:xfrm>
        <a:graphic>
          <a:graphicData uri="http://schemas.openxmlformats.org/drawingml/2006/table">
            <a:tbl>
              <a:tblPr/>
              <a:tblGrid>
                <a:gridCol w="2154836">
                  <a:extLst>
                    <a:ext uri="{9D8B030D-6E8A-4147-A177-3AD203B41FA5}">
                      <a16:colId xmlns:a16="http://schemas.microsoft.com/office/drawing/2014/main" val="851645788"/>
                    </a:ext>
                  </a:extLst>
                </a:gridCol>
                <a:gridCol w="2154836">
                  <a:extLst>
                    <a:ext uri="{9D8B030D-6E8A-4147-A177-3AD203B41FA5}">
                      <a16:colId xmlns:a16="http://schemas.microsoft.com/office/drawing/2014/main" val="1474595278"/>
                    </a:ext>
                  </a:extLst>
                </a:gridCol>
                <a:gridCol w="2154836">
                  <a:extLst>
                    <a:ext uri="{9D8B030D-6E8A-4147-A177-3AD203B41FA5}">
                      <a16:colId xmlns:a16="http://schemas.microsoft.com/office/drawing/2014/main" val="4272190399"/>
                    </a:ext>
                  </a:extLst>
                </a:gridCol>
                <a:gridCol w="2154836">
                  <a:extLst>
                    <a:ext uri="{9D8B030D-6E8A-4147-A177-3AD203B41FA5}">
                      <a16:colId xmlns:a16="http://schemas.microsoft.com/office/drawing/2014/main" val="3645058288"/>
                    </a:ext>
                  </a:extLst>
                </a:gridCol>
              </a:tblGrid>
              <a:tr h="395576">
                <a:tc>
                  <a:txBody>
                    <a:bodyPr/>
                    <a:lstStyle/>
                    <a:p>
                      <a:pPr algn="ctr" rtl="0" fontAlgn="base"/>
                      <a:r>
                        <a:rPr lang="tr-TR" sz="2000" b="1" i="0" u="none" strike="noStrike" dirty="0">
                          <a:solidFill>
                            <a:srgbClr val="000000"/>
                          </a:solidFill>
                          <a:effectLst/>
                          <a:latin typeface="Tw Cen MT" panose="020B0602020104020603" pitchFamily="34" charset="0"/>
                        </a:rPr>
                        <a:t>YIL</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F5F7"/>
                    </a:solidFill>
                  </a:tcPr>
                </a:tc>
                <a:tc>
                  <a:txBody>
                    <a:bodyPr/>
                    <a:lstStyle/>
                    <a:p>
                      <a:pPr algn="ctr" rtl="0" fontAlgn="base"/>
                      <a:r>
                        <a:rPr lang="tr-TR" sz="2000" b="1" i="0" u="none" strike="noStrike" dirty="0">
                          <a:solidFill>
                            <a:srgbClr val="000000"/>
                          </a:solidFill>
                          <a:effectLst/>
                          <a:latin typeface="Tw Cen MT" panose="020B0602020104020603" pitchFamily="34" charset="0"/>
                        </a:rPr>
                        <a:t>PROJE SAYISI</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F5F7"/>
                    </a:solidFill>
                  </a:tcPr>
                </a:tc>
                <a:tc>
                  <a:txBody>
                    <a:bodyPr/>
                    <a:lstStyle/>
                    <a:p>
                      <a:pPr algn="ctr" rtl="0" fontAlgn="base"/>
                      <a:r>
                        <a:rPr lang="tr-TR" sz="2000" b="1" i="0" u="none" strike="noStrike" dirty="0">
                          <a:solidFill>
                            <a:srgbClr val="000000"/>
                          </a:solidFill>
                          <a:effectLst/>
                          <a:latin typeface="Tw Cen MT" panose="020B0602020104020603" pitchFamily="34" charset="0"/>
                        </a:rPr>
                        <a:t>DESTEK MİKTARI(TL)</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F5F7"/>
                    </a:solidFill>
                  </a:tcPr>
                </a:tc>
                <a:tc>
                  <a:txBody>
                    <a:bodyPr/>
                    <a:lstStyle/>
                    <a:p>
                      <a:pPr algn="ctr" rtl="0" fontAlgn="base"/>
                      <a:r>
                        <a:rPr lang="tr-TR" sz="2000" b="1" i="0" u="none" strike="noStrike">
                          <a:solidFill>
                            <a:srgbClr val="000000"/>
                          </a:solidFill>
                          <a:effectLst/>
                          <a:latin typeface="Tw Cen MT" panose="020B0602020104020603" pitchFamily="34" charset="0"/>
                        </a:rPr>
                        <a:t>DESTEK MİKTARI (DOLAR $)</a:t>
                      </a:r>
                      <a:r>
                        <a:rPr lang="tr-TR" sz="2000" b="0" i="0">
                          <a:solidFill>
                            <a:srgbClr val="000000"/>
                          </a:solidFill>
                          <a:effectLst/>
                          <a:latin typeface="Tw Cen MT" panose="020B0602020104020603" pitchFamily="34" charset="0"/>
                        </a:rPr>
                        <a:t>​</a:t>
                      </a:r>
                      <a:endParaRPr lang="tr-TR" sz="2000" b="0" i="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F5F7"/>
                    </a:solidFill>
                  </a:tcPr>
                </a:tc>
                <a:extLst>
                  <a:ext uri="{0D108BD9-81ED-4DB2-BD59-A6C34878D82A}">
                    <a16:rowId xmlns:a16="http://schemas.microsoft.com/office/drawing/2014/main" val="1616967946"/>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2020</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a:solidFill>
                          <a:srgbClr val="000000"/>
                        </a:solidFill>
                        <a:effectLst/>
                      </a:endParaRP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4932339"/>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2021</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endParaRPr lang="tr-TR" sz="2000" b="0" i="0" dirty="0">
                        <a:solidFill>
                          <a:srgbClr val="000000"/>
                        </a:solidFill>
                        <a:effectLst/>
                      </a:endParaRP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1506558"/>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2022</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1</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5.000</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143,09</a:t>
                      </a: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1145547"/>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2023</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4</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5.400</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288,15</a:t>
                      </a: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429520"/>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2024</a:t>
                      </a:r>
                      <a:r>
                        <a:rPr lang="tr-TR" sz="2000" b="0" i="0" dirty="0">
                          <a:solidFill>
                            <a:srgbClr val="000000"/>
                          </a:solidFill>
                          <a:effectLst/>
                          <a:latin typeface="Tw Cen MT" panose="020B0602020104020603" pitchFamily="34" charset="0"/>
                        </a:rPr>
                        <a:t>​</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2</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2.300.000</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65.819,79</a:t>
                      </a: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3509443"/>
                  </a:ext>
                </a:extLst>
              </a:tr>
              <a:tr h="232692">
                <a:tc>
                  <a:txBody>
                    <a:bodyPr/>
                    <a:lstStyle/>
                    <a:p>
                      <a:pPr algn="ctr" rtl="0" fontAlgn="base"/>
                      <a:r>
                        <a:rPr lang="tr-TR" sz="2000" b="0" i="0" u="none" strike="noStrike" dirty="0">
                          <a:solidFill>
                            <a:srgbClr val="000000"/>
                          </a:solidFill>
                          <a:effectLst/>
                          <a:latin typeface="Tw Cen MT" panose="020B0602020104020603" pitchFamily="34" charset="0"/>
                        </a:rPr>
                        <a:t>TOPLAM</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a:solidFill>
                            <a:srgbClr val="000000"/>
                          </a:solidFill>
                          <a:effectLst/>
                        </a:rPr>
                        <a:t>7</a:t>
                      </a: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r>
                        <a:rPr lang="tr-TR" sz="2000" b="0" i="0" dirty="0" smtClean="0">
                          <a:solidFill>
                            <a:srgbClr val="000000"/>
                          </a:solidFill>
                          <a:effectLst/>
                        </a:rPr>
                        <a:t>2.310.400</a:t>
                      </a:r>
                      <a:endParaRPr lang="tr-TR" sz="2000" b="0" i="0" dirty="0">
                        <a:solidFill>
                          <a:srgbClr val="000000"/>
                        </a:solidFill>
                        <a:effectLst/>
                      </a:endParaRPr>
                    </a:p>
                  </a:txBody>
                  <a:tcPr marL="69808" marR="69808" marT="34904" marB="3490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tr-TR" sz="2000" b="0" i="0" dirty="0" smtClean="0">
                          <a:solidFill>
                            <a:srgbClr val="000000"/>
                          </a:solidFill>
                          <a:effectLst/>
                        </a:rPr>
                        <a:t>66.251,03</a:t>
                      </a:r>
                      <a:endParaRPr lang="tr-TR" sz="2000" b="0" i="0" dirty="0">
                        <a:solidFill>
                          <a:srgbClr val="000000"/>
                        </a:solidFill>
                        <a:effectLst/>
                      </a:endParaRPr>
                    </a:p>
                  </a:txBody>
                  <a:tcPr marL="69808" marR="69808" marT="34904" marB="3490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4875595"/>
                  </a:ext>
                </a:extLst>
              </a:tr>
            </a:tbl>
          </a:graphicData>
        </a:graphic>
      </p:graphicFrame>
      <p:sp>
        <p:nvSpPr>
          <p:cNvPr id="4" name="Metin kutusu 3">
            <a:extLst>
              <a:ext uri="{FF2B5EF4-FFF2-40B4-BE49-F238E27FC236}">
                <a16:creationId xmlns:a16="http://schemas.microsoft.com/office/drawing/2014/main" id="{8ABA0FCD-7EA0-49D4-DA3C-C8DD9FAB3218}"/>
              </a:ext>
            </a:extLst>
          </p:cNvPr>
          <p:cNvSpPr txBox="1"/>
          <p:nvPr/>
        </p:nvSpPr>
        <p:spPr>
          <a:xfrm>
            <a:off x="3045502" y="701149"/>
            <a:ext cx="6100996" cy="461665"/>
          </a:xfrm>
          <a:prstGeom prst="rect">
            <a:avLst/>
          </a:prstGeom>
          <a:noFill/>
        </p:spPr>
        <p:txBody>
          <a:bodyPr wrap="square">
            <a:spAutoFit/>
          </a:bodyPr>
          <a:lstStyle/>
          <a:p>
            <a:pPr algn="ctr"/>
            <a:r>
              <a:rPr lang="sv-SE" sz="2400" b="1" i="0" u="none" strike="noStrike" dirty="0">
                <a:solidFill>
                  <a:srgbClr val="000000"/>
                </a:solidFill>
                <a:effectLst/>
              </a:rPr>
              <a:t>YILLARA GÖRE PROJE SAYISI VE BÜTÇESİ</a:t>
            </a:r>
            <a:endParaRPr lang="tr-TR" sz="2400" b="1" dirty="0"/>
          </a:p>
        </p:txBody>
      </p:sp>
      <p:sp>
        <p:nvSpPr>
          <p:cNvPr id="3" name="Metin kutusu 2">
            <a:extLst>
              <a:ext uri="{FF2B5EF4-FFF2-40B4-BE49-F238E27FC236}">
                <a16:creationId xmlns:a16="http://schemas.microsoft.com/office/drawing/2014/main" id="{91EE2630-BE15-6186-297B-E520D05BAA94}"/>
              </a:ext>
            </a:extLst>
          </p:cNvPr>
          <p:cNvSpPr txBox="1"/>
          <p:nvPr/>
        </p:nvSpPr>
        <p:spPr>
          <a:xfrm>
            <a:off x="3665095" y="0"/>
            <a:ext cx="6100996" cy="461665"/>
          </a:xfrm>
          <a:prstGeom prst="rect">
            <a:avLst/>
          </a:prstGeom>
          <a:noFill/>
        </p:spPr>
        <p:txBody>
          <a:bodyPr wrap="square">
            <a:spAutoFit/>
          </a:bodyPr>
          <a:lstStyle/>
          <a:p>
            <a:r>
              <a:rPr lang="tr-TR" sz="2400" b="1" i="0" u="none" strike="noStrike" dirty="0">
                <a:solidFill>
                  <a:srgbClr val="FFFFFF"/>
                </a:solidFill>
                <a:effectLst/>
              </a:rPr>
              <a:t>BİLİMSEL ARAŞTIRMA PROJELERİ</a:t>
            </a:r>
            <a:endParaRPr lang="tr-TR" sz="2400" b="1" dirty="0"/>
          </a:p>
        </p:txBody>
      </p:sp>
    </p:spTree>
    <p:extLst>
      <p:ext uri="{BB962C8B-B14F-4D97-AF65-F5344CB8AC3E}">
        <p14:creationId xmlns:p14="http://schemas.microsoft.com/office/powerpoint/2010/main" val="1318441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95EA2847-BEE2-5553-4CE5-471C75E48086}"/>
              </a:ext>
            </a:extLst>
          </p:cNvPr>
          <p:cNvGraphicFramePr>
            <a:graphicFrameLocks noGrp="1"/>
          </p:cNvGraphicFramePr>
          <p:nvPr>
            <p:extLst>
              <p:ext uri="{D42A27DB-BD31-4B8C-83A1-F6EECF244321}">
                <p14:modId xmlns:p14="http://schemas.microsoft.com/office/powerpoint/2010/main" val="1511377754"/>
              </p:ext>
            </p:extLst>
          </p:nvPr>
        </p:nvGraphicFramePr>
        <p:xfrm>
          <a:off x="1150175" y="470475"/>
          <a:ext cx="9664850" cy="4114896"/>
        </p:xfrm>
        <a:graphic>
          <a:graphicData uri="http://schemas.openxmlformats.org/drawingml/2006/table">
            <a:tbl>
              <a:tblPr firstRow="1" bandRow="1">
                <a:tableStyleId>{5C22544A-7EE6-4342-B048-85BDC9FD1C3A}</a:tableStyleId>
              </a:tblPr>
              <a:tblGrid>
                <a:gridCol w="2411738">
                  <a:extLst>
                    <a:ext uri="{9D8B030D-6E8A-4147-A177-3AD203B41FA5}">
                      <a16:colId xmlns:a16="http://schemas.microsoft.com/office/drawing/2014/main" val="491417518"/>
                    </a:ext>
                  </a:extLst>
                </a:gridCol>
                <a:gridCol w="1203745">
                  <a:extLst>
                    <a:ext uri="{9D8B030D-6E8A-4147-A177-3AD203B41FA5}">
                      <a16:colId xmlns:a16="http://schemas.microsoft.com/office/drawing/2014/main" val="1407267404"/>
                    </a:ext>
                  </a:extLst>
                </a:gridCol>
                <a:gridCol w="1203745">
                  <a:extLst>
                    <a:ext uri="{9D8B030D-6E8A-4147-A177-3AD203B41FA5}">
                      <a16:colId xmlns:a16="http://schemas.microsoft.com/office/drawing/2014/main" val="2143731821"/>
                    </a:ext>
                  </a:extLst>
                </a:gridCol>
                <a:gridCol w="1203745">
                  <a:extLst>
                    <a:ext uri="{9D8B030D-6E8A-4147-A177-3AD203B41FA5}">
                      <a16:colId xmlns:a16="http://schemas.microsoft.com/office/drawing/2014/main" val="1603279764"/>
                    </a:ext>
                  </a:extLst>
                </a:gridCol>
                <a:gridCol w="1203745">
                  <a:extLst>
                    <a:ext uri="{9D8B030D-6E8A-4147-A177-3AD203B41FA5}">
                      <a16:colId xmlns:a16="http://schemas.microsoft.com/office/drawing/2014/main" val="4033927966"/>
                    </a:ext>
                  </a:extLst>
                </a:gridCol>
                <a:gridCol w="1203745">
                  <a:extLst>
                    <a:ext uri="{9D8B030D-6E8A-4147-A177-3AD203B41FA5}">
                      <a16:colId xmlns:a16="http://schemas.microsoft.com/office/drawing/2014/main" val="397449001"/>
                    </a:ext>
                  </a:extLst>
                </a:gridCol>
                <a:gridCol w="1234387">
                  <a:extLst>
                    <a:ext uri="{9D8B030D-6E8A-4147-A177-3AD203B41FA5}">
                      <a16:colId xmlns:a16="http://schemas.microsoft.com/office/drawing/2014/main" val="321873253"/>
                    </a:ext>
                  </a:extLst>
                </a:gridCol>
              </a:tblGrid>
              <a:tr h="285170">
                <a:tc gridSpan="6">
                  <a:txBody>
                    <a:bodyPr/>
                    <a:lstStyle/>
                    <a:p>
                      <a:pPr algn="ctr" fontAlgn="ctr"/>
                      <a:r>
                        <a:rPr lang="tr-TR" sz="2000" u="none" strike="noStrike" dirty="0">
                          <a:effectLst/>
                        </a:rPr>
                        <a:t>Yıllara Göre BAP Kapsamındaki  Projelerden Elde Edilen Yayın Sayıları</a:t>
                      </a:r>
                      <a:endParaRPr lang="tr-TR" sz="2000" b="0" i="0" u="none" strike="noStrike" dirty="0">
                        <a:solidFill>
                          <a:srgbClr val="000000"/>
                        </a:solidFill>
                        <a:effectLst/>
                        <a:latin typeface="Calibri" panose="020F0502020204030204" pitchFamily="34" charset="0"/>
                      </a:endParaRPr>
                    </a:p>
                  </a:txBody>
                  <a:tcPr marL="12708" marR="12708" marT="12708"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2967947606"/>
                  </a:ext>
                </a:extLst>
              </a:tr>
              <a:tr h="285170">
                <a:tc>
                  <a:txBody>
                    <a:bodyPr/>
                    <a:lstStyle/>
                    <a:p>
                      <a:pPr algn="l" fontAlgn="ct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2020</a:t>
                      </a: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2021</a:t>
                      </a: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2022</a:t>
                      </a: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2023</a:t>
                      </a: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2024</a:t>
                      </a:r>
                      <a:endParaRPr lang="tr-TR" sz="2000" b="1" i="0" u="none" strike="noStrike" dirty="0">
                        <a:solidFill>
                          <a:srgbClr val="FFFFFF"/>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TOPLAM</a:t>
                      </a:r>
                      <a:endParaRPr lang="tr-TR" sz="2000" b="1" i="0" u="none" strike="noStrike" dirty="0">
                        <a:solidFill>
                          <a:srgbClr val="FFFFFF"/>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3205417460"/>
                  </a:ext>
                </a:extLst>
              </a:tr>
              <a:tr h="285170">
                <a:tc>
                  <a:txBody>
                    <a:bodyPr/>
                    <a:lstStyle/>
                    <a:p>
                      <a:pPr algn="l" fontAlgn="ctr"/>
                      <a:r>
                        <a:rPr lang="tr-TR" sz="2000" u="none" strike="noStrike" dirty="0">
                          <a:effectLst/>
                        </a:rPr>
                        <a:t>PROJE SAYISI</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b="0" i="0" u="none" strike="noStrike" dirty="0">
                          <a:solidFill>
                            <a:srgbClr val="000000"/>
                          </a:solidFill>
                          <a:effectLst/>
                          <a:latin typeface="Calibri" panose="020F0502020204030204" pitchFamily="34" charset="0"/>
                        </a:rPr>
                        <a:t>1</a:t>
                      </a:r>
                    </a:p>
                  </a:txBody>
                  <a:tcPr marL="12708" marR="12708" marT="12708" marB="0" anchor="ctr"/>
                </a:tc>
                <a:tc>
                  <a:txBody>
                    <a:bodyPr/>
                    <a:lstStyle/>
                    <a:p>
                      <a:pPr algn="ctr" fontAlgn="ct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b="0" i="0" u="none" strike="noStrike" dirty="0">
                          <a:solidFill>
                            <a:srgbClr val="000000"/>
                          </a:solidFill>
                          <a:effectLst/>
                          <a:latin typeface="Calibri" panose="020F0502020204030204" pitchFamily="34" charset="0"/>
                        </a:rPr>
                        <a:t>1</a:t>
                      </a:r>
                    </a:p>
                  </a:txBody>
                  <a:tcPr marL="12708" marR="12708" marT="12708" marB="0" anchor="ctr"/>
                </a:tc>
                <a:extLst>
                  <a:ext uri="{0D108BD9-81ED-4DB2-BD59-A6C34878D82A}">
                    <a16:rowId xmlns:a16="http://schemas.microsoft.com/office/drawing/2014/main" val="2149032689"/>
                  </a:ext>
                </a:extLst>
              </a:tr>
              <a:tr h="285170">
                <a:tc>
                  <a:txBody>
                    <a:bodyPr/>
                    <a:lstStyle/>
                    <a:p>
                      <a:pPr algn="l" fontAlgn="ctr"/>
                      <a:r>
                        <a:rPr lang="tr-TR" sz="2000" u="none" strike="noStrike" dirty="0">
                          <a:effectLst/>
                        </a:rPr>
                        <a:t>YAYIN SAYISI</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1942712720"/>
                  </a:ext>
                </a:extLst>
              </a:tr>
              <a:tr h="285170">
                <a:tc>
                  <a:txBody>
                    <a:bodyPr/>
                    <a:lstStyle/>
                    <a:p>
                      <a:pPr algn="l" fontAlgn="ctr"/>
                      <a:r>
                        <a:rPr lang="tr-TR" sz="2000" u="none" strike="noStrike" dirty="0">
                          <a:effectLst/>
                        </a:rPr>
                        <a:t>TOPLAM MAKALE SAYISI</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2504490074"/>
                  </a:ext>
                </a:extLst>
              </a:tr>
              <a:tr h="285170">
                <a:tc>
                  <a:txBody>
                    <a:bodyPr/>
                    <a:lstStyle/>
                    <a:p>
                      <a:pPr algn="l" fontAlgn="ctr"/>
                      <a:r>
                        <a:rPr lang="tr-TR" sz="2000" u="none" strike="noStrike">
                          <a:effectLst/>
                        </a:rPr>
                        <a:t>Q1</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1124163554"/>
                  </a:ext>
                </a:extLst>
              </a:tr>
              <a:tr h="285170">
                <a:tc>
                  <a:txBody>
                    <a:bodyPr/>
                    <a:lstStyle/>
                    <a:p>
                      <a:pPr algn="l" fontAlgn="ctr"/>
                      <a:r>
                        <a:rPr lang="tr-TR" sz="2000" u="none" strike="noStrike" dirty="0">
                          <a:effectLst/>
                        </a:rPr>
                        <a:t>Q2</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2352037497"/>
                  </a:ext>
                </a:extLst>
              </a:tr>
              <a:tr h="285170">
                <a:tc>
                  <a:txBody>
                    <a:bodyPr/>
                    <a:lstStyle/>
                    <a:p>
                      <a:pPr algn="l" fontAlgn="ctr"/>
                      <a:r>
                        <a:rPr lang="tr-TR" sz="2000" u="none" strike="noStrike">
                          <a:effectLst/>
                        </a:rPr>
                        <a:t>Q3</a:t>
                      </a: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3792831574"/>
                  </a:ext>
                </a:extLst>
              </a:tr>
              <a:tr h="285170">
                <a:tc>
                  <a:txBody>
                    <a:bodyPr/>
                    <a:lstStyle/>
                    <a:p>
                      <a:pPr algn="l" fontAlgn="ctr"/>
                      <a:r>
                        <a:rPr lang="tr-TR" sz="2000" u="none" strike="noStrike" dirty="0">
                          <a:effectLst/>
                        </a:rPr>
                        <a:t>Q4</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909222337"/>
                  </a:ext>
                </a:extLst>
              </a:tr>
              <a:tr h="285170">
                <a:tc>
                  <a:txBody>
                    <a:bodyPr/>
                    <a:lstStyle/>
                    <a:p>
                      <a:pPr algn="l" fontAlgn="ctr"/>
                      <a:r>
                        <a:rPr lang="tr-TR" sz="2000" u="none" strike="noStrike" dirty="0">
                          <a:effectLst/>
                        </a:rPr>
                        <a:t>TRDİZİN</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418043235"/>
                  </a:ext>
                </a:extLst>
              </a:tr>
              <a:tr h="285170">
                <a:tc>
                  <a:txBody>
                    <a:bodyPr/>
                    <a:lstStyle/>
                    <a:p>
                      <a:pPr algn="l" fontAlgn="ctr"/>
                      <a:r>
                        <a:rPr lang="tr-TR" sz="2000" u="none" strike="noStrike" dirty="0">
                          <a:effectLst/>
                        </a:rPr>
                        <a:t>TOPLAM BİLDİRİ</a:t>
                      </a:r>
                      <a:endParaRPr lang="tr-TR" sz="2000" b="0" i="0" u="none" strike="noStrike" dirty="0">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b="0" i="0" u="none" strike="noStrike" dirty="0">
                          <a:solidFill>
                            <a:srgbClr val="000000"/>
                          </a:solidFill>
                          <a:effectLst/>
                          <a:latin typeface="Calibri" panose="020F0502020204030204" pitchFamily="34" charset="0"/>
                        </a:rPr>
                        <a:t>1</a:t>
                      </a: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r>
                        <a:rPr lang="tr-TR" sz="2000" b="0" i="0" u="none" strike="noStrike" dirty="0">
                          <a:solidFill>
                            <a:srgbClr val="000000"/>
                          </a:solidFill>
                          <a:effectLst/>
                          <a:latin typeface="Calibri" panose="020F0502020204030204" pitchFamily="34" charset="0"/>
                        </a:rPr>
                        <a:t>1</a:t>
                      </a:r>
                    </a:p>
                  </a:txBody>
                  <a:tcPr marL="12708" marR="12708" marT="12708" marB="0" anchor="ctr"/>
                </a:tc>
                <a:extLst>
                  <a:ext uri="{0D108BD9-81ED-4DB2-BD59-A6C34878D82A}">
                    <a16:rowId xmlns:a16="http://schemas.microsoft.com/office/drawing/2014/main" val="2944936951"/>
                  </a:ext>
                </a:extLst>
              </a:tr>
              <a:tr h="285170">
                <a:tc>
                  <a:txBody>
                    <a:bodyPr/>
                    <a:lstStyle/>
                    <a:p>
                      <a:pPr algn="l" fontAlgn="b"/>
                      <a:r>
                        <a:rPr lang="tr-TR" sz="2000" u="none" strike="noStrike" dirty="0">
                          <a:effectLst/>
                        </a:rPr>
                        <a:t>KİTAP </a:t>
                      </a:r>
                      <a:endParaRPr lang="tr-TR" sz="2000" b="0" i="0" u="none" strike="noStrike" dirty="0">
                        <a:solidFill>
                          <a:srgbClr val="000000"/>
                        </a:solidFill>
                        <a:effectLst/>
                        <a:latin typeface="Calibri" panose="020F0502020204030204" pitchFamily="34" charset="0"/>
                      </a:endParaRPr>
                    </a:p>
                  </a:txBody>
                  <a:tcPr marL="12708" marR="12708" marT="12708" marB="0" anchor="b"/>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a:solidFill>
                          <a:srgbClr val="000000"/>
                        </a:solidFill>
                        <a:effectLst/>
                        <a:latin typeface="Calibri" panose="020F0502020204030204" pitchFamily="34" charset="0"/>
                      </a:endParaRPr>
                    </a:p>
                  </a:txBody>
                  <a:tcPr marL="12708" marR="12708" marT="12708" marB="0" anchor="ctr"/>
                </a:tc>
                <a:tc>
                  <a:txBody>
                    <a:bodyPr/>
                    <a:lstStyle/>
                    <a:p>
                      <a:pPr algn="ctr" fontAlgn="ctr"/>
                      <a:endParaRPr lang="tr-TR" sz="2000" b="0" i="0" u="none" strike="noStrike" dirty="0">
                        <a:solidFill>
                          <a:srgbClr val="000000"/>
                        </a:solidFill>
                        <a:effectLst/>
                        <a:latin typeface="Calibri" panose="020F0502020204030204" pitchFamily="34" charset="0"/>
                      </a:endParaRPr>
                    </a:p>
                  </a:txBody>
                  <a:tcPr marL="12708" marR="12708" marT="12708" marB="0" anchor="ctr"/>
                </a:tc>
                <a:extLst>
                  <a:ext uri="{0D108BD9-81ED-4DB2-BD59-A6C34878D82A}">
                    <a16:rowId xmlns:a16="http://schemas.microsoft.com/office/drawing/2014/main" val="1452671187"/>
                  </a:ext>
                </a:extLst>
              </a:tr>
            </a:tbl>
          </a:graphicData>
        </a:graphic>
      </p:graphicFrame>
      <p:sp>
        <p:nvSpPr>
          <p:cNvPr id="3" name="Metin kutusu 2">
            <a:extLst>
              <a:ext uri="{FF2B5EF4-FFF2-40B4-BE49-F238E27FC236}">
                <a16:creationId xmlns:a16="http://schemas.microsoft.com/office/drawing/2014/main" id="{27C2BCFA-FE14-84DC-8794-A48CC51E0EBA}"/>
              </a:ext>
            </a:extLst>
          </p:cNvPr>
          <p:cNvSpPr txBox="1"/>
          <p:nvPr/>
        </p:nvSpPr>
        <p:spPr>
          <a:xfrm>
            <a:off x="3472720" y="8810"/>
            <a:ext cx="6100996" cy="461665"/>
          </a:xfrm>
          <a:prstGeom prst="rect">
            <a:avLst/>
          </a:prstGeom>
          <a:noFill/>
        </p:spPr>
        <p:txBody>
          <a:bodyPr wrap="square">
            <a:spAutoFit/>
          </a:bodyPr>
          <a:lstStyle/>
          <a:p>
            <a:r>
              <a:rPr lang="tr-TR" sz="2400" b="1" i="0" u="none" strike="noStrike" dirty="0">
                <a:solidFill>
                  <a:srgbClr val="FFFFFF"/>
                </a:solidFill>
                <a:effectLst/>
              </a:rPr>
              <a:t>BİLİMSEL ARAŞTIRMA PROJELERİ</a:t>
            </a:r>
            <a:endParaRPr lang="tr-TR" sz="2400" b="1" dirty="0"/>
          </a:p>
        </p:txBody>
      </p:sp>
      <p:graphicFrame>
        <p:nvGraphicFramePr>
          <p:cNvPr id="7" name="Grafik 6">
            <a:extLst>
              <a:ext uri="{FF2B5EF4-FFF2-40B4-BE49-F238E27FC236}">
                <a16:creationId xmlns:a16="http://schemas.microsoft.com/office/drawing/2014/main" id="{09C7F521-B063-81AB-16A7-EB545296AE70}"/>
              </a:ext>
            </a:extLst>
          </p:cNvPr>
          <p:cNvGraphicFramePr>
            <a:graphicFrameLocks/>
          </p:cNvGraphicFramePr>
          <p:nvPr>
            <p:extLst>
              <p:ext uri="{D42A27DB-BD31-4B8C-83A1-F6EECF244321}">
                <p14:modId xmlns:p14="http://schemas.microsoft.com/office/powerpoint/2010/main" val="88262645"/>
              </p:ext>
            </p:extLst>
          </p:nvPr>
        </p:nvGraphicFramePr>
        <p:xfrm>
          <a:off x="1150175" y="4655875"/>
          <a:ext cx="9537716" cy="20738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31528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E895A1E4-46F5-CF89-EC43-765DC5ECE35E}"/>
              </a:ext>
            </a:extLst>
          </p:cNvPr>
          <p:cNvGraphicFramePr>
            <a:graphicFrameLocks noGrp="1"/>
          </p:cNvGraphicFramePr>
          <p:nvPr>
            <p:extLst>
              <p:ext uri="{D42A27DB-BD31-4B8C-83A1-F6EECF244321}">
                <p14:modId xmlns:p14="http://schemas.microsoft.com/office/powerpoint/2010/main" val="1096024219"/>
              </p:ext>
            </p:extLst>
          </p:nvPr>
        </p:nvGraphicFramePr>
        <p:xfrm>
          <a:off x="905719" y="544080"/>
          <a:ext cx="10036926" cy="5633295"/>
        </p:xfrm>
        <a:graphic>
          <a:graphicData uri="http://schemas.openxmlformats.org/drawingml/2006/table">
            <a:tbl>
              <a:tblPr firstRow="1" bandRow="1">
                <a:tableStyleId>{5C22544A-7EE6-4342-B048-85BDC9FD1C3A}</a:tableStyleId>
              </a:tblPr>
              <a:tblGrid>
                <a:gridCol w="4478796">
                  <a:extLst>
                    <a:ext uri="{9D8B030D-6E8A-4147-A177-3AD203B41FA5}">
                      <a16:colId xmlns:a16="http://schemas.microsoft.com/office/drawing/2014/main" val="2700949275"/>
                    </a:ext>
                  </a:extLst>
                </a:gridCol>
                <a:gridCol w="770149">
                  <a:extLst>
                    <a:ext uri="{9D8B030D-6E8A-4147-A177-3AD203B41FA5}">
                      <a16:colId xmlns:a16="http://schemas.microsoft.com/office/drawing/2014/main" val="1760216214"/>
                    </a:ext>
                  </a:extLst>
                </a:gridCol>
                <a:gridCol w="846821">
                  <a:extLst>
                    <a:ext uri="{9D8B030D-6E8A-4147-A177-3AD203B41FA5}">
                      <a16:colId xmlns:a16="http://schemas.microsoft.com/office/drawing/2014/main" val="3891215618"/>
                    </a:ext>
                  </a:extLst>
                </a:gridCol>
                <a:gridCol w="929390">
                  <a:extLst>
                    <a:ext uri="{9D8B030D-6E8A-4147-A177-3AD203B41FA5}">
                      <a16:colId xmlns:a16="http://schemas.microsoft.com/office/drawing/2014/main" val="1890259481"/>
                    </a:ext>
                  </a:extLst>
                </a:gridCol>
                <a:gridCol w="809469">
                  <a:extLst>
                    <a:ext uri="{9D8B030D-6E8A-4147-A177-3AD203B41FA5}">
                      <a16:colId xmlns:a16="http://schemas.microsoft.com/office/drawing/2014/main" val="2734903126"/>
                    </a:ext>
                  </a:extLst>
                </a:gridCol>
                <a:gridCol w="885818">
                  <a:extLst>
                    <a:ext uri="{9D8B030D-6E8A-4147-A177-3AD203B41FA5}">
                      <a16:colId xmlns:a16="http://schemas.microsoft.com/office/drawing/2014/main" val="2472760369"/>
                    </a:ext>
                  </a:extLst>
                </a:gridCol>
                <a:gridCol w="1316483">
                  <a:extLst>
                    <a:ext uri="{9D8B030D-6E8A-4147-A177-3AD203B41FA5}">
                      <a16:colId xmlns:a16="http://schemas.microsoft.com/office/drawing/2014/main" val="255620737"/>
                    </a:ext>
                  </a:extLst>
                </a:gridCol>
              </a:tblGrid>
              <a:tr h="579467">
                <a:tc gridSpan="7">
                  <a:txBody>
                    <a:bodyPr/>
                    <a:lstStyle/>
                    <a:p>
                      <a:pPr algn="ctr" fontAlgn="b"/>
                      <a:r>
                        <a:rPr lang="tr-TR" sz="2000" u="none" strike="noStrike" dirty="0">
                          <a:solidFill>
                            <a:srgbClr val="FF0000"/>
                          </a:solidFill>
                          <a:effectLst/>
                        </a:rPr>
                        <a:t>YILLARA GÖRE GERÇEKLEŞTİRİLEN YAYIN SAYILARI​</a:t>
                      </a:r>
                      <a:endParaRPr lang="tr-TR" sz="2000" b="0" i="0" u="none" strike="noStrike" dirty="0">
                        <a:solidFill>
                          <a:srgbClr val="FF0000"/>
                        </a:solidFill>
                        <a:effectLst/>
                        <a:latin typeface="Calibri" panose="020F0502020204030204" pitchFamily="34" charset="0"/>
                      </a:endParaRPr>
                    </a:p>
                  </a:txBody>
                  <a:tcPr marL="9741" marR="9741" marT="9741" marB="0" anchor="ctr"/>
                </a:tc>
                <a:tc hMerge="1">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0" anchor="b"/>
                </a:tc>
                <a:tc hMerge="1">
                  <a:txBody>
                    <a:bodyPr/>
                    <a:lstStyle/>
                    <a:p>
                      <a:endParaRPr dirty="0"/>
                    </a:p>
                  </a:txBody>
                  <a:tcPr marL="9741" marR="9741" marT="9741"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29839540"/>
                  </a:ext>
                </a:extLst>
              </a:tr>
              <a:tr h="388347">
                <a:tc>
                  <a:txBody>
                    <a:bodyPr/>
                    <a:lstStyle/>
                    <a:p>
                      <a:pPr algn="l" fontAlgn="b"/>
                      <a:r>
                        <a:rPr lang="tr-TR" sz="2000" u="none" strike="noStrike" dirty="0">
                          <a:effectLst/>
                        </a:rPr>
                        <a:t> ​Yayın Türlerine Göre Sayı</a:t>
                      </a:r>
                      <a:endParaRPr lang="tr-TR" sz="2000" b="0" i="0" u="none" strike="noStrike" dirty="0">
                        <a:solidFill>
                          <a:srgbClr val="000000"/>
                        </a:solidFill>
                        <a:effectLst/>
                        <a:latin typeface="Calibri" panose="020F0502020204030204" pitchFamily="34" charset="0"/>
                      </a:endParaRPr>
                    </a:p>
                  </a:txBody>
                  <a:tcPr marL="9741" marR="9741" marT="9741" marB="0" anchor="b"/>
                </a:tc>
                <a:tc>
                  <a:txBody>
                    <a:bodyPr/>
                    <a:lstStyle/>
                    <a:p>
                      <a:pPr algn="ctr" fontAlgn="b"/>
                      <a:r>
                        <a:rPr lang="tr-TR" sz="2000" u="none" strike="noStrike" dirty="0">
                          <a:effectLst/>
                        </a:rPr>
                        <a:t>2020</a:t>
                      </a:r>
                      <a:endParaRPr lang="tr-TR" sz="2000" b="0" i="0" u="none" strike="noStrike" dirty="0">
                        <a:solidFill>
                          <a:srgbClr val="000000"/>
                        </a:solidFill>
                        <a:effectLst/>
                        <a:latin typeface="Calibri" panose="020F0502020204030204" pitchFamily="34" charset="0"/>
                      </a:endParaRPr>
                    </a:p>
                  </a:txBody>
                  <a:tcPr marL="9741" marR="9741" marT="9741" marB="0" anchor="ctr"/>
                </a:tc>
                <a:tc>
                  <a:txBody>
                    <a:bodyPr/>
                    <a:lstStyle/>
                    <a:p>
                      <a:pPr algn="ctr" fontAlgn="b"/>
                      <a:r>
                        <a:rPr lang="tr-TR" sz="2000" u="none" strike="noStrike" dirty="0">
                          <a:effectLst/>
                        </a:rPr>
                        <a:t>2021</a:t>
                      </a:r>
                      <a:endParaRPr lang="tr-TR" sz="2000" b="0" i="0" u="none" strike="noStrike" dirty="0">
                        <a:solidFill>
                          <a:srgbClr val="000000"/>
                        </a:solidFill>
                        <a:effectLst/>
                        <a:latin typeface="Calibri" panose="020F0502020204030204" pitchFamily="34" charset="0"/>
                      </a:endParaRPr>
                    </a:p>
                  </a:txBody>
                  <a:tcPr marL="9741" marR="9741" marT="9741" marB="0" anchor="ctr"/>
                </a:tc>
                <a:tc>
                  <a:txBody>
                    <a:bodyPr/>
                    <a:lstStyle/>
                    <a:p>
                      <a:pPr algn="ctr" fontAlgn="b"/>
                      <a:r>
                        <a:rPr lang="tr-TR" sz="2000" u="none" strike="noStrike" dirty="0">
                          <a:effectLst/>
                        </a:rPr>
                        <a:t>2022</a:t>
                      </a:r>
                      <a:endParaRPr lang="tr-TR" sz="2000" b="0" i="0" u="none" strike="noStrike" dirty="0">
                        <a:solidFill>
                          <a:srgbClr val="000000"/>
                        </a:solidFill>
                        <a:effectLst/>
                        <a:latin typeface="Calibri" panose="020F0502020204030204" pitchFamily="34" charset="0"/>
                      </a:endParaRPr>
                    </a:p>
                  </a:txBody>
                  <a:tcPr marL="9741" marR="9741" marT="9741" marB="0" anchor="ctr"/>
                </a:tc>
                <a:tc>
                  <a:txBody>
                    <a:bodyPr/>
                    <a:lstStyle/>
                    <a:p>
                      <a:pPr algn="ctr" fontAlgn="b"/>
                      <a:r>
                        <a:rPr lang="tr-TR" sz="2000" u="none" strike="noStrike" dirty="0">
                          <a:effectLst/>
                        </a:rPr>
                        <a:t>2023</a:t>
                      </a:r>
                      <a:endParaRPr lang="tr-TR" sz="2000" b="0" i="0" u="none" strike="noStrike" dirty="0">
                        <a:solidFill>
                          <a:srgbClr val="000000"/>
                        </a:solidFill>
                        <a:effectLst/>
                        <a:latin typeface="Calibri" panose="020F0502020204030204" pitchFamily="34" charset="0"/>
                      </a:endParaRPr>
                    </a:p>
                  </a:txBody>
                  <a:tcPr marL="9741" marR="9741" marT="9741" marB="0" anchor="ctr"/>
                </a:tc>
                <a:tc>
                  <a:txBody>
                    <a:bodyPr/>
                    <a:lstStyle/>
                    <a:p>
                      <a:pPr algn="ctr" fontAlgn="b"/>
                      <a:r>
                        <a:rPr lang="tr-TR" sz="2000" u="none" strike="noStrike" dirty="0">
                          <a:effectLst/>
                        </a:rPr>
                        <a:t>2024</a:t>
                      </a:r>
                      <a:endParaRPr lang="tr-TR" sz="2000" b="0" i="0" u="none" strike="noStrike" dirty="0">
                        <a:solidFill>
                          <a:srgbClr val="000000"/>
                        </a:solidFill>
                        <a:effectLst/>
                        <a:latin typeface="Calibri" panose="020F0502020204030204" pitchFamily="34" charset="0"/>
                      </a:endParaRPr>
                    </a:p>
                  </a:txBody>
                  <a:tcPr marL="9741" marR="9741" marT="9741" marB="0" anchor="ctr"/>
                </a:tc>
                <a:tc>
                  <a:txBody>
                    <a:bodyPr/>
                    <a:lstStyle/>
                    <a:p>
                      <a:pPr algn="ctr"/>
                      <a:r>
                        <a:rPr lang="tr-TR" sz="2000" dirty="0" smtClean="0"/>
                        <a:t>2025</a:t>
                      </a:r>
                      <a:endParaRPr lang="tr-TR" sz="2000" dirty="0"/>
                    </a:p>
                  </a:txBody>
                  <a:tcPr marL="9741" marR="9741" marT="9741" marB="0" anchor="ctr"/>
                </a:tc>
                <a:extLst>
                  <a:ext uri="{0D108BD9-81ED-4DB2-BD59-A6C34878D82A}">
                    <a16:rowId xmlns:a16="http://schemas.microsoft.com/office/drawing/2014/main" val="2263291511"/>
                  </a:ext>
                </a:extLst>
              </a:tr>
              <a:tr h="616844">
                <a:tc>
                  <a:txBody>
                    <a:bodyPr/>
                    <a:lstStyle/>
                    <a:p>
                      <a:pPr algn="l" fontAlgn="b"/>
                      <a:r>
                        <a:rPr lang="tr-TR" sz="2000" u="none" strike="noStrike" dirty="0">
                          <a:effectLst/>
                        </a:rPr>
                        <a:t>SCI, SSCI ve A&amp;HCI endeksli dergilerdeki yıllık yayın sayısı​</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a:solidFill>
                            <a:schemeClr val="tx1"/>
                          </a:solidFill>
                          <a:effectLst/>
                          <a:latin typeface="Calibri" panose="020F0502020204030204" pitchFamily="34" charset="0"/>
                        </a:rPr>
                        <a:t>10</a:t>
                      </a:r>
                    </a:p>
                  </a:txBody>
                  <a:tcPr marL="9741" marR="9741" marT="9741" marB="46757" anchor="b"/>
                </a:tc>
                <a:tc>
                  <a:txBody>
                    <a:bodyPr/>
                    <a:lstStyle/>
                    <a:p>
                      <a:pPr algn="ctr" fontAlgn="b"/>
                      <a:r>
                        <a:rPr lang="tr-TR" sz="2000" b="0" i="0" u="none" strike="noStrike" dirty="0">
                          <a:solidFill>
                            <a:schemeClr val="tx1"/>
                          </a:solidFill>
                          <a:effectLst/>
                          <a:latin typeface="Calibri" panose="020F0502020204030204" pitchFamily="34" charset="0"/>
                        </a:rPr>
                        <a:t>9</a:t>
                      </a:r>
                    </a:p>
                  </a:txBody>
                  <a:tcPr marL="9741" marR="9741" marT="9741" marB="46757" anchor="b"/>
                </a:tc>
                <a:tc>
                  <a:txBody>
                    <a:bodyPr/>
                    <a:lstStyle/>
                    <a:p>
                      <a:pPr algn="ctr" fontAlgn="b"/>
                      <a:r>
                        <a:rPr lang="tr-TR" sz="2000" b="0" i="0" u="none" strike="noStrike" dirty="0" smtClean="0">
                          <a:solidFill>
                            <a:schemeClr val="tx1"/>
                          </a:solidFill>
                          <a:effectLst/>
                          <a:latin typeface="Calibri" panose="020F0502020204030204" pitchFamily="34" charset="0"/>
                        </a:rPr>
                        <a:t>14</a:t>
                      </a:r>
                      <a:endParaRPr lang="tr-TR" sz="2000" b="0" i="0" u="none" strike="noStrike" dirty="0">
                        <a:solidFill>
                          <a:schemeClr val="tx1"/>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2831232780"/>
                  </a:ext>
                </a:extLst>
              </a:tr>
              <a:tr h="762561">
                <a:tc>
                  <a:txBody>
                    <a:bodyPr/>
                    <a:lstStyle/>
                    <a:p>
                      <a:pPr algn="l" fontAlgn="b"/>
                      <a:r>
                        <a:rPr lang="tr-TR" sz="2000" u="none" strike="noStrike" dirty="0">
                          <a:effectLst/>
                        </a:rPr>
                        <a:t>Öğretim üyesi başına SCI, SSCI ve A&amp;HCI endeksli dergilerdeki yıllık yayın sayısı​</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2000" b="0" i="0" u="none" strike="noStrike" dirty="0" smtClean="0">
                          <a:solidFill>
                            <a:srgbClr val="000000"/>
                          </a:solidFill>
                          <a:effectLst/>
                          <a:latin typeface="Calibri" panose="020F0502020204030204" pitchFamily="34" charset="0"/>
                        </a:rPr>
                        <a:t>1.3</a:t>
                      </a:r>
                    </a:p>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2414092953"/>
                  </a:ext>
                </a:extLst>
              </a:tr>
              <a:tr h="334582">
                <a:tc>
                  <a:txBody>
                    <a:bodyPr/>
                    <a:lstStyle/>
                    <a:p>
                      <a:pPr algn="l" fontAlgn="b"/>
                      <a:r>
                        <a:rPr lang="tr-TR" sz="2000" u="none" strike="noStrike">
                          <a:effectLst/>
                        </a:rPr>
                        <a:t>TR Dizin</a:t>
                      </a:r>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20</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3688726125"/>
                  </a:ext>
                </a:extLst>
              </a:tr>
              <a:tr h="334582">
                <a:tc>
                  <a:txBody>
                    <a:bodyPr/>
                    <a:lstStyle/>
                    <a:p>
                      <a:pPr algn="l" fontAlgn="b"/>
                      <a:r>
                        <a:rPr lang="tr-TR" sz="2000" u="none" strike="noStrike">
                          <a:effectLst/>
                        </a:rPr>
                        <a:t>Bildiri</a:t>
                      </a:r>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12</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32</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28</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8</a:t>
                      </a: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25</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2267257208"/>
                  </a:ext>
                </a:extLst>
              </a:tr>
              <a:tr h="334582">
                <a:tc>
                  <a:txBody>
                    <a:bodyPr/>
                    <a:lstStyle/>
                    <a:p>
                      <a:pPr algn="l" fontAlgn="b"/>
                      <a:r>
                        <a:rPr lang="tr-TR" sz="2000" u="none" strike="noStrike" dirty="0">
                          <a:effectLst/>
                        </a:rPr>
                        <a:t>Kitap / Kitap Bölümü</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19</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14</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12</a:t>
                      </a:r>
                    </a:p>
                  </a:txBody>
                  <a:tcPr marL="9741" marR="9741" marT="9741" marB="46757" anchor="b"/>
                </a:tc>
                <a:tc>
                  <a:txBody>
                    <a:bodyPr/>
                    <a:lstStyle/>
                    <a:p>
                      <a:pPr algn="ctr" fontAlgn="b"/>
                      <a:r>
                        <a:rPr lang="tr-TR" sz="2000" b="0" i="0" u="none" strike="noStrike" dirty="0">
                          <a:solidFill>
                            <a:srgbClr val="000000"/>
                          </a:solidFill>
                          <a:effectLst/>
                          <a:latin typeface="Calibri" panose="020F0502020204030204" pitchFamily="34" charset="0"/>
                        </a:rPr>
                        <a:t>9</a:t>
                      </a: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15</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843039357"/>
                  </a:ext>
                </a:extLst>
              </a:tr>
              <a:tr h="334582">
                <a:tc>
                  <a:txBody>
                    <a:bodyPr/>
                    <a:lstStyle/>
                    <a:p>
                      <a:pPr algn="l" fontAlgn="b"/>
                      <a:r>
                        <a:rPr lang="tr-TR" sz="2000" u="none" strike="noStrike">
                          <a:effectLst/>
                        </a:rPr>
                        <a:t>Atıf Sayısı​</a:t>
                      </a:r>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454</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326473956"/>
                  </a:ext>
                </a:extLst>
              </a:tr>
              <a:tr h="334582">
                <a:tc>
                  <a:txBody>
                    <a:bodyPr/>
                    <a:lstStyle/>
                    <a:p>
                      <a:pPr algn="l" fontAlgn="b"/>
                      <a:r>
                        <a:rPr lang="tr-TR" sz="2000" u="none" strike="noStrike" dirty="0">
                          <a:effectLst/>
                        </a:rPr>
                        <a:t>Q1 </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2</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129262295"/>
                  </a:ext>
                </a:extLst>
              </a:tr>
              <a:tr h="334582">
                <a:tc>
                  <a:txBody>
                    <a:bodyPr/>
                    <a:lstStyle/>
                    <a:p>
                      <a:pPr algn="l" fontAlgn="b"/>
                      <a:r>
                        <a:rPr lang="tr-TR" sz="2000" u="none" strike="noStrike" dirty="0">
                          <a:effectLst/>
                        </a:rPr>
                        <a:t>Q2</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8</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599730178"/>
                  </a:ext>
                </a:extLst>
              </a:tr>
              <a:tr h="53451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2000" u="none" strike="noStrike" dirty="0">
                          <a:effectLst/>
                        </a:rPr>
                        <a:t>Q3</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3</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1903510099"/>
                  </a:ext>
                </a:extLst>
              </a:tr>
              <a:tr h="53451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2000" u="none" strike="noStrike" dirty="0">
                          <a:effectLst/>
                        </a:rPr>
                        <a:t>Q4</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ctr" fontAlgn="b"/>
                      <a:r>
                        <a:rPr lang="tr-TR" sz="2000" b="0" i="0" u="none" strike="noStrike" dirty="0" smtClean="0">
                          <a:solidFill>
                            <a:srgbClr val="000000"/>
                          </a:solidFill>
                          <a:effectLst/>
                          <a:latin typeface="Calibri" panose="020F0502020204030204" pitchFamily="34" charset="0"/>
                        </a:rPr>
                        <a:t>1</a:t>
                      </a:r>
                      <a:endParaRPr lang="tr-TR" sz="2000" b="0" i="0" u="none" strike="noStrike" dirty="0">
                        <a:solidFill>
                          <a:srgbClr val="000000"/>
                        </a:solidFill>
                        <a:effectLst/>
                        <a:latin typeface="Calibri" panose="020F0502020204030204" pitchFamily="34" charset="0"/>
                      </a:endParaRPr>
                    </a:p>
                  </a:txBody>
                  <a:tcPr marL="9741" marR="9741" marT="9741" marB="46757" anchor="b"/>
                </a:tc>
                <a:tc>
                  <a:txBody>
                    <a:bodyPr/>
                    <a:lstStyle/>
                    <a:p>
                      <a:pPr algn="l" fontAlgn="b"/>
                      <a:endParaRPr lang="tr-TR" sz="2000" b="0" i="0" u="none" strike="noStrike" dirty="0">
                        <a:solidFill>
                          <a:srgbClr val="000000"/>
                        </a:solidFill>
                        <a:effectLst/>
                        <a:latin typeface="Calibri" panose="020F0502020204030204" pitchFamily="34" charset="0"/>
                      </a:endParaRPr>
                    </a:p>
                  </a:txBody>
                  <a:tcPr marL="9741" marR="9741" marT="9741" marB="46757" anchor="b"/>
                </a:tc>
                <a:extLst>
                  <a:ext uri="{0D108BD9-81ED-4DB2-BD59-A6C34878D82A}">
                    <a16:rowId xmlns:a16="http://schemas.microsoft.com/office/drawing/2014/main" val="2492614633"/>
                  </a:ext>
                </a:extLst>
              </a:tr>
            </a:tbl>
          </a:graphicData>
        </a:graphic>
      </p:graphicFrame>
      <p:sp>
        <p:nvSpPr>
          <p:cNvPr id="3" name="Metin kutusu 2">
            <a:extLst>
              <a:ext uri="{FF2B5EF4-FFF2-40B4-BE49-F238E27FC236}">
                <a16:creationId xmlns:a16="http://schemas.microsoft.com/office/drawing/2014/main" id="{17807048-2FEB-3634-E42E-3A8E982A2F3C}"/>
              </a:ext>
            </a:extLst>
          </p:cNvPr>
          <p:cNvSpPr txBox="1"/>
          <p:nvPr/>
        </p:nvSpPr>
        <p:spPr>
          <a:xfrm>
            <a:off x="4584578" y="-14991"/>
            <a:ext cx="3087974" cy="523220"/>
          </a:xfrm>
          <a:prstGeom prst="rect">
            <a:avLst/>
          </a:prstGeom>
          <a:noFill/>
        </p:spPr>
        <p:txBody>
          <a:bodyPr wrap="square" rtlCol="0">
            <a:spAutoFit/>
          </a:bodyPr>
          <a:lstStyle/>
          <a:p>
            <a:r>
              <a:rPr lang="tr-TR" sz="2800" b="1" dirty="0">
                <a:solidFill>
                  <a:schemeClr val="bg1"/>
                </a:solidFill>
              </a:rPr>
              <a:t>YAYINLAR</a:t>
            </a:r>
          </a:p>
        </p:txBody>
      </p:sp>
    </p:spTree>
    <p:extLst>
      <p:ext uri="{BB962C8B-B14F-4D97-AF65-F5344CB8AC3E}">
        <p14:creationId xmlns:p14="http://schemas.microsoft.com/office/powerpoint/2010/main" val="18290869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2C0A382-BCBB-00C9-C748-5C3C8806FA45}"/>
              </a:ext>
            </a:extLst>
          </p:cNvPr>
          <p:cNvSpPr txBox="1"/>
          <p:nvPr/>
        </p:nvSpPr>
        <p:spPr>
          <a:xfrm>
            <a:off x="8932498" y="2023110"/>
            <a:ext cx="3119593" cy="284607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tr-TR" sz="3700" dirty="0">
                <a:ln w="0"/>
                <a:effectLst>
                  <a:outerShdw blurRad="38100" dist="19050" dir="2700000" algn="tl" rotWithShape="0">
                    <a:schemeClr val="dk1">
                      <a:alpha val="40000"/>
                    </a:schemeClr>
                  </a:outerShdw>
                </a:effectLst>
                <a:latin typeface="+mj-lt"/>
                <a:ea typeface="+mj-ea"/>
                <a:cs typeface="+mj-cs"/>
              </a:rPr>
              <a:t>İDARİ</a:t>
            </a:r>
            <a:r>
              <a:rPr lang="en-US" sz="3700" dirty="0">
                <a:ln w="0"/>
                <a:effectLst>
                  <a:outerShdw blurRad="38100" dist="19050" dir="2700000" algn="tl" rotWithShape="0">
                    <a:schemeClr val="dk1">
                      <a:alpha val="40000"/>
                    </a:schemeClr>
                  </a:outerShdw>
                </a:effectLst>
                <a:latin typeface="+mj-lt"/>
                <a:ea typeface="+mj-ea"/>
                <a:cs typeface="+mj-cs"/>
              </a:rPr>
              <a:t> PERSONEL İLE İLGİLİ GENEL BİLGİLER</a:t>
            </a:r>
          </a:p>
        </p:txBody>
      </p:sp>
      <p:pic>
        <p:nvPicPr>
          <p:cNvPr id="5" name="Resim 4">
            <a:extLst>
              <a:ext uri="{FF2B5EF4-FFF2-40B4-BE49-F238E27FC236}">
                <a16:creationId xmlns:a16="http://schemas.microsoft.com/office/drawing/2014/main" id="{5252949A-7226-FC08-F5CB-05D47F9C9884}"/>
              </a:ext>
            </a:extLst>
          </p:cNvPr>
          <p:cNvPicPr>
            <a:picLocks noChangeAspect="1"/>
          </p:cNvPicPr>
          <p:nvPr/>
        </p:nvPicPr>
        <p:blipFill rotWithShape="1">
          <a:blip r:embed="rId2"/>
          <a:srcRect t="1" r="9684" b="28221"/>
          <a:stretch/>
        </p:blipFill>
        <p:spPr>
          <a:xfrm>
            <a:off x="327593" y="664308"/>
            <a:ext cx="7928237" cy="5200593"/>
          </a:xfrm>
          <a:prstGeom prst="rect">
            <a:avLst/>
          </a:prstGeom>
        </p:spPr>
      </p:pic>
    </p:spTree>
    <p:extLst>
      <p:ext uri="{BB962C8B-B14F-4D97-AF65-F5344CB8AC3E}">
        <p14:creationId xmlns:p14="http://schemas.microsoft.com/office/powerpoint/2010/main" val="2847145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k 2">
            <a:extLst>
              <a:ext uri="{FF2B5EF4-FFF2-40B4-BE49-F238E27FC236}">
                <a16:creationId xmlns:a16="http://schemas.microsoft.com/office/drawing/2014/main" id="{09852729-74FA-FEFF-7472-47F13CF3D26D}"/>
              </a:ext>
            </a:extLst>
          </p:cNvPr>
          <p:cNvGraphicFramePr>
            <a:graphicFrameLocks/>
          </p:cNvGraphicFramePr>
          <p:nvPr/>
        </p:nvGraphicFramePr>
        <p:xfrm>
          <a:off x="4655319" y="754915"/>
          <a:ext cx="4408700" cy="30169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Grafik 27"/>
          <p:cNvGraphicFramePr>
            <a:graphicFrameLocks/>
          </p:cNvGraphicFramePr>
          <p:nvPr/>
        </p:nvGraphicFramePr>
        <p:xfrm>
          <a:off x="3803143" y="585374"/>
          <a:ext cx="4782844" cy="2798350"/>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Grup 10"/>
          <p:cNvGrpSpPr/>
          <p:nvPr/>
        </p:nvGrpSpPr>
        <p:grpSpPr>
          <a:xfrm>
            <a:off x="826129" y="479414"/>
            <a:ext cx="3736168" cy="356771"/>
            <a:chOff x="661950" y="676540"/>
            <a:chExt cx="3828516" cy="363849"/>
          </a:xfrm>
        </p:grpSpPr>
        <p:sp>
          <p:nvSpPr>
            <p:cNvPr id="9" name="Dikdörtgen 8"/>
            <p:cNvSpPr/>
            <p:nvPr/>
          </p:nvSpPr>
          <p:spPr>
            <a:xfrm>
              <a:off x="661950" y="676540"/>
              <a:ext cx="3828516" cy="363849"/>
            </a:xfrm>
            <a:prstGeom prst="rect">
              <a:avLst/>
            </a:prstGeom>
            <a:solidFill>
              <a:schemeClr val="accent3">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b="1" dirty="0">
                  <a:solidFill>
                    <a:schemeClr val="tx1"/>
                  </a:solidFill>
                </a:rPr>
                <a:t>İDARİ PERSONEL SAYISI</a:t>
              </a:r>
              <a:endParaRPr lang="tr-TR" sz="2000" b="1" dirty="0"/>
            </a:p>
          </p:txBody>
        </p:sp>
        <p:sp>
          <p:nvSpPr>
            <p:cNvPr id="10" name="Dikdörtgen 9"/>
            <p:cNvSpPr/>
            <p:nvPr/>
          </p:nvSpPr>
          <p:spPr>
            <a:xfrm>
              <a:off x="3728935" y="676540"/>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a:t>6</a:t>
              </a:r>
            </a:p>
          </p:txBody>
        </p:sp>
      </p:grpSp>
      <p:grpSp>
        <p:nvGrpSpPr>
          <p:cNvPr id="2" name="Grup 1">
            <a:extLst>
              <a:ext uri="{FF2B5EF4-FFF2-40B4-BE49-F238E27FC236}">
                <a16:creationId xmlns:a16="http://schemas.microsoft.com/office/drawing/2014/main" id="{0C75B47E-CCE0-645B-63C9-BDABDC4E8586}"/>
              </a:ext>
            </a:extLst>
          </p:cNvPr>
          <p:cNvGrpSpPr/>
          <p:nvPr/>
        </p:nvGrpSpPr>
        <p:grpSpPr>
          <a:xfrm>
            <a:off x="5141919" y="869536"/>
            <a:ext cx="3649095" cy="364557"/>
            <a:chOff x="5316754" y="-1139412"/>
            <a:chExt cx="3828516" cy="371789"/>
          </a:xfrm>
        </p:grpSpPr>
        <p:sp>
          <p:nvSpPr>
            <p:cNvPr id="5" name="Dikdörtgen 4">
              <a:extLst>
                <a:ext uri="{FF2B5EF4-FFF2-40B4-BE49-F238E27FC236}">
                  <a16:creationId xmlns:a16="http://schemas.microsoft.com/office/drawing/2014/main" id="{D4848FA7-C7E6-104E-C40F-19974B2D15FD}"/>
                </a:ext>
              </a:extLst>
            </p:cNvPr>
            <p:cNvSpPr/>
            <p:nvPr/>
          </p:nvSpPr>
          <p:spPr>
            <a:xfrm>
              <a:off x="5316754" y="-1131472"/>
              <a:ext cx="3828516" cy="363849"/>
            </a:xfrm>
            <a:prstGeom prst="rect">
              <a:avLst/>
            </a:prstGeom>
            <a:solidFill>
              <a:schemeClr val="accent3">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b="1" dirty="0">
                  <a:solidFill>
                    <a:schemeClr val="tx1"/>
                  </a:solidFill>
                </a:rPr>
                <a:t>İŞÇİ PERSONEL SAYISI</a:t>
              </a:r>
              <a:endParaRPr lang="tr-TR" sz="2000" b="1" dirty="0"/>
            </a:p>
          </p:txBody>
        </p:sp>
        <p:sp>
          <p:nvSpPr>
            <p:cNvPr id="6" name="Dikdörtgen 5">
              <a:extLst>
                <a:ext uri="{FF2B5EF4-FFF2-40B4-BE49-F238E27FC236}">
                  <a16:creationId xmlns:a16="http://schemas.microsoft.com/office/drawing/2014/main" id="{2893EB85-89AC-CF94-C35F-6DE09FE91B99}"/>
                </a:ext>
              </a:extLst>
            </p:cNvPr>
            <p:cNvSpPr/>
            <p:nvPr/>
          </p:nvSpPr>
          <p:spPr>
            <a:xfrm>
              <a:off x="8372865" y="-1139412"/>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a:t>3</a:t>
              </a:r>
            </a:p>
          </p:txBody>
        </p:sp>
      </p:grpSp>
      <p:grpSp>
        <p:nvGrpSpPr>
          <p:cNvPr id="31" name="Grup 30">
            <a:extLst>
              <a:ext uri="{FF2B5EF4-FFF2-40B4-BE49-F238E27FC236}">
                <a16:creationId xmlns:a16="http://schemas.microsoft.com/office/drawing/2014/main" id="{5BF5B74C-CC74-BB3F-1CFB-E6986910C2AF}"/>
              </a:ext>
            </a:extLst>
          </p:cNvPr>
          <p:cNvGrpSpPr/>
          <p:nvPr/>
        </p:nvGrpSpPr>
        <p:grpSpPr>
          <a:xfrm>
            <a:off x="5152285" y="1460064"/>
            <a:ext cx="3638730" cy="304467"/>
            <a:chOff x="661950" y="1212033"/>
            <a:chExt cx="3828516" cy="363849"/>
          </a:xfrm>
        </p:grpSpPr>
        <p:sp>
          <p:nvSpPr>
            <p:cNvPr id="38" name="Dikdörtgen 37">
              <a:extLst>
                <a:ext uri="{FF2B5EF4-FFF2-40B4-BE49-F238E27FC236}">
                  <a16:creationId xmlns:a16="http://schemas.microsoft.com/office/drawing/2014/main" id="{267C5C4C-6687-888C-DD70-524CD6CB12EF}"/>
                </a:ext>
              </a:extLst>
            </p:cNvPr>
            <p:cNvSpPr/>
            <p:nvPr/>
          </p:nvSpPr>
          <p:spPr>
            <a:xfrm>
              <a:off x="661950" y="1212033"/>
              <a:ext cx="3828516"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Daimi İşçi </a:t>
              </a:r>
              <a:endParaRPr lang="tr-TR" dirty="0"/>
            </a:p>
          </p:txBody>
        </p:sp>
        <p:sp>
          <p:nvSpPr>
            <p:cNvPr id="39" name="Dikdörtgen 38">
              <a:extLst>
                <a:ext uri="{FF2B5EF4-FFF2-40B4-BE49-F238E27FC236}">
                  <a16:creationId xmlns:a16="http://schemas.microsoft.com/office/drawing/2014/main" id="{E1ABCADE-10D9-0A53-D613-4FED7F9C401F}"/>
                </a:ext>
              </a:extLst>
            </p:cNvPr>
            <p:cNvSpPr/>
            <p:nvPr/>
          </p:nvSpPr>
          <p:spPr>
            <a:xfrm>
              <a:off x="3728934" y="1212033"/>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smtClean="0">
                  <a:solidFill>
                    <a:srgbClr val="7030A0"/>
                  </a:solidFill>
                </a:rPr>
                <a:t>3</a:t>
              </a:r>
              <a:endParaRPr lang="tr-TR" dirty="0">
                <a:solidFill>
                  <a:srgbClr val="7030A0"/>
                </a:solidFill>
              </a:endParaRPr>
            </a:p>
          </p:txBody>
        </p:sp>
      </p:grpSp>
      <p:grpSp>
        <p:nvGrpSpPr>
          <p:cNvPr id="32" name="Grup 31"/>
          <p:cNvGrpSpPr/>
          <p:nvPr/>
        </p:nvGrpSpPr>
        <p:grpSpPr>
          <a:xfrm>
            <a:off x="826138" y="929626"/>
            <a:ext cx="3698620" cy="304468"/>
            <a:chOff x="661950" y="1212032"/>
            <a:chExt cx="3828516" cy="363850"/>
          </a:xfrm>
        </p:grpSpPr>
        <p:sp>
          <p:nvSpPr>
            <p:cNvPr id="33" name="Dikdörtgen 32"/>
            <p:cNvSpPr/>
            <p:nvPr/>
          </p:nvSpPr>
          <p:spPr>
            <a:xfrm>
              <a:off x="661950" y="1212032"/>
              <a:ext cx="3828516"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Bilgisayar işletmeni</a:t>
              </a:r>
              <a:endParaRPr lang="tr-TR" dirty="0"/>
            </a:p>
          </p:txBody>
        </p:sp>
        <p:sp>
          <p:nvSpPr>
            <p:cNvPr id="34" name="Dikdörtgen 33"/>
            <p:cNvSpPr/>
            <p:nvPr/>
          </p:nvSpPr>
          <p:spPr>
            <a:xfrm>
              <a:off x="3728934" y="1212033"/>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a:solidFill>
                    <a:srgbClr val="7030A0"/>
                  </a:solidFill>
                </a:rPr>
                <a:t>4</a:t>
              </a:r>
            </a:p>
          </p:txBody>
        </p:sp>
      </p:grpSp>
      <p:grpSp>
        <p:nvGrpSpPr>
          <p:cNvPr id="25" name="Grup 24">
            <a:extLst>
              <a:ext uri="{FF2B5EF4-FFF2-40B4-BE49-F238E27FC236}">
                <a16:creationId xmlns:a16="http://schemas.microsoft.com/office/drawing/2014/main" id="{8569FAFF-C899-D3C0-2EA0-EAEA228CE596}"/>
              </a:ext>
            </a:extLst>
          </p:cNvPr>
          <p:cNvGrpSpPr/>
          <p:nvPr/>
        </p:nvGrpSpPr>
        <p:grpSpPr>
          <a:xfrm>
            <a:off x="826130" y="1343251"/>
            <a:ext cx="3698620" cy="304467"/>
            <a:chOff x="661950" y="1212033"/>
            <a:chExt cx="3828516" cy="363849"/>
          </a:xfrm>
        </p:grpSpPr>
        <p:sp>
          <p:nvSpPr>
            <p:cNvPr id="26" name="Dikdörtgen 25">
              <a:extLst>
                <a:ext uri="{FF2B5EF4-FFF2-40B4-BE49-F238E27FC236}">
                  <a16:creationId xmlns:a16="http://schemas.microsoft.com/office/drawing/2014/main" id="{CDBE0832-E9C5-0FFB-BA28-66D4CDFD1611}"/>
                </a:ext>
              </a:extLst>
            </p:cNvPr>
            <p:cNvSpPr/>
            <p:nvPr/>
          </p:nvSpPr>
          <p:spPr>
            <a:xfrm>
              <a:off x="661950" y="1212033"/>
              <a:ext cx="3828516"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Sekreter</a:t>
              </a:r>
            </a:p>
          </p:txBody>
        </p:sp>
        <p:sp>
          <p:nvSpPr>
            <p:cNvPr id="29" name="Dikdörtgen 28">
              <a:extLst>
                <a:ext uri="{FF2B5EF4-FFF2-40B4-BE49-F238E27FC236}">
                  <a16:creationId xmlns:a16="http://schemas.microsoft.com/office/drawing/2014/main" id="{9E4CC228-239D-3EF8-7D6F-CA72E7AFD4F3}"/>
                </a:ext>
              </a:extLst>
            </p:cNvPr>
            <p:cNvSpPr/>
            <p:nvPr/>
          </p:nvSpPr>
          <p:spPr>
            <a:xfrm>
              <a:off x="3728934" y="1212033"/>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a:solidFill>
                    <a:srgbClr val="7030A0"/>
                  </a:solidFill>
                </a:rPr>
                <a:t>1</a:t>
              </a:r>
            </a:p>
          </p:txBody>
        </p:sp>
      </p:grpSp>
      <p:grpSp>
        <p:nvGrpSpPr>
          <p:cNvPr id="13" name="Grup 12">
            <a:extLst>
              <a:ext uri="{FF2B5EF4-FFF2-40B4-BE49-F238E27FC236}">
                <a16:creationId xmlns:a16="http://schemas.microsoft.com/office/drawing/2014/main" id="{A7202D65-5FA1-FE09-9794-1712FF38169A}"/>
              </a:ext>
            </a:extLst>
          </p:cNvPr>
          <p:cNvGrpSpPr/>
          <p:nvPr/>
        </p:nvGrpSpPr>
        <p:grpSpPr>
          <a:xfrm>
            <a:off x="826130" y="1764531"/>
            <a:ext cx="3698620" cy="304467"/>
            <a:chOff x="661950" y="1212033"/>
            <a:chExt cx="3828516" cy="363849"/>
          </a:xfrm>
        </p:grpSpPr>
        <p:sp>
          <p:nvSpPr>
            <p:cNvPr id="16" name="Dikdörtgen 15">
              <a:extLst>
                <a:ext uri="{FF2B5EF4-FFF2-40B4-BE49-F238E27FC236}">
                  <a16:creationId xmlns:a16="http://schemas.microsoft.com/office/drawing/2014/main" id="{FA0E716F-23E3-E261-C072-70CB685A06E7}"/>
                </a:ext>
              </a:extLst>
            </p:cNvPr>
            <p:cNvSpPr/>
            <p:nvPr/>
          </p:nvSpPr>
          <p:spPr>
            <a:xfrm>
              <a:off x="661950" y="1212033"/>
              <a:ext cx="3828516" cy="363849"/>
            </a:xfrm>
            <a:prstGeom prst="rect">
              <a:avLst/>
            </a:prstGeom>
            <a:solidFill>
              <a:schemeClr val="accent2">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tr-TR" sz="2000" dirty="0">
                  <a:solidFill>
                    <a:schemeClr val="tx1"/>
                  </a:solidFill>
                </a:rPr>
                <a:t>Hizmetli</a:t>
              </a:r>
            </a:p>
          </p:txBody>
        </p:sp>
        <p:sp>
          <p:nvSpPr>
            <p:cNvPr id="17" name="Dikdörtgen 16">
              <a:extLst>
                <a:ext uri="{FF2B5EF4-FFF2-40B4-BE49-F238E27FC236}">
                  <a16:creationId xmlns:a16="http://schemas.microsoft.com/office/drawing/2014/main" id="{FDEB0696-B1C2-875B-4187-D8DD1CBDA30A}"/>
                </a:ext>
              </a:extLst>
            </p:cNvPr>
            <p:cNvSpPr/>
            <p:nvPr/>
          </p:nvSpPr>
          <p:spPr>
            <a:xfrm>
              <a:off x="3728934" y="1212033"/>
              <a:ext cx="761531" cy="363849"/>
            </a:xfrm>
            <a:prstGeom prst="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a:solidFill>
                    <a:srgbClr val="7030A0"/>
                  </a:solidFill>
                </a:rPr>
                <a:t>1</a:t>
              </a:r>
            </a:p>
          </p:txBody>
        </p:sp>
      </p:grpSp>
      <p:graphicFrame>
        <p:nvGraphicFramePr>
          <p:cNvPr id="30" name="Grafik 29">
            <a:extLst>
              <a:ext uri="{FF2B5EF4-FFF2-40B4-BE49-F238E27FC236}">
                <a16:creationId xmlns:a16="http://schemas.microsoft.com/office/drawing/2014/main" id="{383FFD6B-D3EF-4BD6-0F67-234F617B3A10}"/>
              </a:ext>
            </a:extLst>
          </p:cNvPr>
          <p:cNvGraphicFramePr>
            <a:graphicFrameLocks/>
          </p:cNvGraphicFramePr>
          <p:nvPr/>
        </p:nvGraphicFramePr>
        <p:xfrm>
          <a:off x="4562297" y="786070"/>
          <a:ext cx="4951158" cy="3075815"/>
        </p:xfrm>
        <a:graphic>
          <a:graphicData uri="http://schemas.openxmlformats.org/drawingml/2006/chart">
            <c:chart xmlns:c="http://schemas.openxmlformats.org/drawingml/2006/chart" xmlns:r="http://schemas.openxmlformats.org/officeDocument/2006/relationships" r:id="rId4"/>
          </a:graphicData>
        </a:graphic>
      </p:graphicFrame>
      <p:sp>
        <p:nvSpPr>
          <p:cNvPr id="36" name="Metin kutusu 35">
            <a:extLst>
              <a:ext uri="{FF2B5EF4-FFF2-40B4-BE49-F238E27FC236}">
                <a16:creationId xmlns:a16="http://schemas.microsoft.com/office/drawing/2014/main" id="{7394D3D0-EF8A-6C54-26F6-995844FA8EE1}"/>
              </a:ext>
            </a:extLst>
          </p:cNvPr>
          <p:cNvSpPr txBox="1"/>
          <p:nvPr/>
        </p:nvSpPr>
        <p:spPr>
          <a:xfrm>
            <a:off x="146596" y="-5172"/>
            <a:ext cx="11715166" cy="523220"/>
          </a:xfrm>
          <a:prstGeom prst="rect">
            <a:avLst/>
          </a:prstGeom>
          <a:noFill/>
        </p:spPr>
        <p:txBody>
          <a:bodyPr wrap="square" rtlCol="0">
            <a:spAutoFit/>
          </a:bodyPr>
          <a:lstStyle/>
          <a:p>
            <a:pPr algn="ctr"/>
            <a:r>
              <a:rPr lang="tr-TR" sz="2800" dirty="0">
                <a:solidFill>
                  <a:schemeClr val="bg1"/>
                </a:solidFill>
              </a:rPr>
              <a:t>İDARİ PERSONEL</a:t>
            </a:r>
          </a:p>
        </p:txBody>
      </p:sp>
      <p:sp>
        <p:nvSpPr>
          <p:cNvPr id="46" name="Metin kutusu 45">
            <a:extLst>
              <a:ext uri="{FF2B5EF4-FFF2-40B4-BE49-F238E27FC236}">
                <a16:creationId xmlns:a16="http://schemas.microsoft.com/office/drawing/2014/main" id="{7FAA7063-47B0-B18C-5B58-B3356960DC36}"/>
              </a:ext>
            </a:extLst>
          </p:cNvPr>
          <p:cNvSpPr txBox="1"/>
          <p:nvPr/>
        </p:nvSpPr>
        <p:spPr>
          <a:xfrm>
            <a:off x="44879" y="6551330"/>
            <a:ext cx="11162909" cy="369332"/>
          </a:xfrm>
          <a:prstGeom prst="rect">
            <a:avLst/>
          </a:prstGeom>
          <a:noFill/>
        </p:spPr>
        <p:txBody>
          <a:bodyPr wrap="square" rtlCol="0">
            <a:spAutoFit/>
          </a:bodyPr>
          <a:lstStyle/>
          <a:p>
            <a:pPr algn="ctr"/>
            <a:r>
              <a:rPr lang="tr-TR" dirty="0">
                <a:solidFill>
                  <a:schemeClr val="bg1"/>
                </a:solidFill>
              </a:rPr>
              <a:t>[B] – MEVCUT DURUM</a:t>
            </a:r>
          </a:p>
        </p:txBody>
      </p:sp>
      <p:graphicFrame>
        <p:nvGraphicFramePr>
          <p:cNvPr id="19" name="Grafik 18">
            <a:extLst>
              <a:ext uri="{FF2B5EF4-FFF2-40B4-BE49-F238E27FC236}">
                <a16:creationId xmlns:a16="http://schemas.microsoft.com/office/drawing/2014/main" id="{1AD2ED7D-8F69-2FC9-0CA6-8C5BC2FA8290}"/>
              </a:ext>
            </a:extLst>
          </p:cNvPr>
          <p:cNvGraphicFramePr>
            <a:graphicFrameLocks/>
          </p:cNvGraphicFramePr>
          <p:nvPr>
            <p:extLst>
              <p:ext uri="{D42A27DB-BD31-4B8C-83A1-F6EECF244321}">
                <p14:modId xmlns:p14="http://schemas.microsoft.com/office/powerpoint/2010/main" val="1721832505"/>
              </p:ext>
            </p:extLst>
          </p:nvPr>
        </p:nvGraphicFramePr>
        <p:xfrm>
          <a:off x="652043" y="2385080"/>
          <a:ext cx="4974290" cy="391913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Grafik 34">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1150067954"/>
              </p:ext>
            </p:extLst>
          </p:nvPr>
        </p:nvGraphicFramePr>
        <p:xfrm>
          <a:off x="5626333" y="2154784"/>
          <a:ext cx="5891860" cy="418946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55754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2C0A382-BCBB-00C9-C748-5C3C8806FA45}"/>
              </a:ext>
            </a:extLst>
          </p:cNvPr>
          <p:cNvSpPr txBox="1"/>
          <p:nvPr/>
        </p:nvSpPr>
        <p:spPr>
          <a:xfrm>
            <a:off x="8932498" y="2023110"/>
            <a:ext cx="3119593" cy="284607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tr-TR" sz="3700" dirty="0">
                <a:ln w="0"/>
                <a:effectLst>
                  <a:outerShdw blurRad="38100" dist="19050" dir="2700000" algn="tl" rotWithShape="0">
                    <a:schemeClr val="dk1">
                      <a:alpha val="40000"/>
                    </a:schemeClr>
                  </a:outerShdw>
                </a:effectLst>
                <a:latin typeface="+mj-lt"/>
                <a:ea typeface="+mj-ea"/>
                <a:cs typeface="+mj-cs"/>
              </a:rPr>
              <a:t>ÖĞRENCİLER </a:t>
            </a:r>
            <a:r>
              <a:rPr lang="en-US" sz="3700" dirty="0">
                <a:ln w="0"/>
                <a:effectLst>
                  <a:outerShdw blurRad="38100" dist="19050" dir="2700000" algn="tl" rotWithShape="0">
                    <a:schemeClr val="dk1">
                      <a:alpha val="40000"/>
                    </a:schemeClr>
                  </a:outerShdw>
                </a:effectLst>
                <a:latin typeface="+mj-lt"/>
                <a:ea typeface="+mj-ea"/>
                <a:cs typeface="+mj-cs"/>
              </a:rPr>
              <a:t>İLE İLGİLİ GENEL BİLGİLER</a:t>
            </a:r>
          </a:p>
        </p:txBody>
      </p:sp>
      <p:pic>
        <p:nvPicPr>
          <p:cNvPr id="5" name="Resim 4">
            <a:extLst>
              <a:ext uri="{FF2B5EF4-FFF2-40B4-BE49-F238E27FC236}">
                <a16:creationId xmlns:a16="http://schemas.microsoft.com/office/drawing/2014/main" id="{5252949A-7226-FC08-F5CB-05D47F9C9884}"/>
              </a:ext>
            </a:extLst>
          </p:cNvPr>
          <p:cNvPicPr>
            <a:picLocks noChangeAspect="1"/>
          </p:cNvPicPr>
          <p:nvPr/>
        </p:nvPicPr>
        <p:blipFill rotWithShape="1">
          <a:blip r:embed="rId2"/>
          <a:srcRect t="1" r="9684" b="28221"/>
          <a:stretch/>
        </p:blipFill>
        <p:spPr>
          <a:xfrm>
            <a:off x="598526" y="828703"/>
            <a:ext cx="7928237" cy="5200593"/>
          </a:xfrm>
          <a:prstGeom prst="rect">
            <a:avLst/>
          </a:prstGeom>
        </p:spPr>
      </p:pic>
    </p:spTree>
    <p:extLst>
      <p:ext uri="{BB962C8B-B14F-4D97-AF65-F5344CB8AC3E}">
        <p14:creationId xmlns:p14="http://schemas.microsoft.com/office/powerpoint/2010/main" val="4047860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507498" y="564363"/>
            <a:ext cx="2826164" cy="363850"/>
          </a:xfrm>
          <a:prstGeom prst="rect">
            <a:avLst/>
          </a:prstGeom>
          <a:solidFill>
            <a:schemeClr val="accent5">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915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Öğrenci Sayısı</a:t>
            </a:r>
          </a:p>
        </p:txBody>
      </p:sp>
      <p:sp>
        <p:nvSpPr>
          <p:cNvPr id="8" name="Dikdörtgen 7"/>
          <p:cNvSpPr/>
          <p:nvPr/>
        </p:nvSpPr>
        <p:spPr>
          <a:xfrm>
            <a:off x="4551934" y="577159"/>
            <a:ext cx="2778354" cy="353942"/>
          </a:xfrm>
          <a:prstGeom prst="rect">
            <a:avLst/>
          </a:prstGeom>
          <a:solidFill>
            <a:schemeClr val="accent5">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715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Kız Öğrenci Sayısı</a:t>
            </a:r>
          </a:p>
        </p:txBody>
      </p:sp>
      <p:sp>
        <p:nvSpPr>
          <p:cNvPr id="9" name="Dikdörtgen 8"/>
          <p:cNvSpPr/>
          <p:nvPr/>
        </p:nvSpPr>
        <p:spPr>
          <a:xfrm>
            <a:off x="8501369" y="568422"/>
            <a:ext cx="2778354" cy="365162"/>
          </a:xfrm>
          <a:prstGeom prst="rect">
            <a:avLst/>
          </a:prstGeom>
          <a:solidFill>
            <a:schemeClr val="accent5">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200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Erkek Öğrenci Sayısı</a:t>
            </a:r>
          </a:p>
        </p:txBody>
      </p:sp>
      <p:sp>
        <p:nvSpPr>
          <p:cNvPr id="12" name="Dikdörtgen 11"/>
          <p:cNvSpPr/>
          <p:nvPr/>
        </p:nvSpPr>
        <p:spPr>
          <a:xfrm>
            <a:off x="1077325" y="1441089"/>
            <a:ext cx="1858755" cy="340706"/>
          </a:xfrm>
          <a:prstGeom prst="rect">
            <a:avLst/>
          </a:prstGeom>
          <a:solidFill>
            <a:schemeClr val="accent3">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487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Hemşirelik</a:t>
            </a:r>
          </a:p>
        </p:txBody>
      </p:sp>
      <p:sp>
        <p:nvSpPr>
          <p:cNvPr id="14" name="Dikdörtgen 13"/>
          <p:cNvSpPr/>
          <p:nvPr/>
        </p:nvSpPr>
        <p:spPr>
          <a:xfrm>
            <a:off x="1264200" y="4190590"/>
            <a:ext cx="1379152" cy="363850"/>
          </a:xfrm>
          <a:prstGeom prst="rect">
            <a:avLst/>
          </a:prstGeom>
          <a:solidFill>
            <a:schemeClr val="accent3">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296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Kız</a:t>
            </a:r>
          </a:p>
        </p:txBody>
      </p:sp>
      <p:sp>
        <p:nvSpPr>
          <p:cNvPr id="15" name="Dikdörtgen 14"/>
          <p:cNvSpPr/>
          <p:nvPr/>
        </p:nvSpPr>
        <p:spPr>
          <a:xfrm>
            <a:off x="1264200" y="3679299"/>
            <a:ext cx="1379152" cy="363850"/>
          </a:xfrm>
          <a:prstGeom prst="rect">
            <a:avLst/>
          </a:prstGeom>
          <a:solidFill>
            <a:schemeClr val="accent3">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191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Erkek</a:t>
            </a:r>
          </a:p>
        </p:txBody>
      </p:sp>
      <p:sp>
        <p:nvSpPr>
          <p:cNvPr id="20" name="Dikdörtgen 19"/>
          <p:cNvSpPr/>
          <p:nvPr/>
        </p:nvSpPr>
        <p:spPr>
          <a:xfrm>
            <a:off x="3850952" y="1441089"/>
            <a:ext cx="1719598" cy="340706"/>
          </a:xfrm>
          <a:prstGeom prst="rect">
            <a:avLst/>
          </a:prstGeom>
          <a:solidFill>
            <a:schemeClr val="accent1">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368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Ebelik </a:t>
            </a:r>
          </a:p>
        </p:txBody>
      </p:sp>
      <p:sp>
        <p:nvSpPr>
          <p:cNvPr id="21" name="Dikdörtgen 20"/>
          <p:cNvSpPr/>
          <p:nvPr/>
        </p:nvSpPr>
        <p:spPr>
          <a:xfrm>
            <a:off x="4020455" y="4190590"/>
            <a:ext cx="1379152" cy="365263"/>
          </a:xfrm>
          <a:prstGeom prst="rect">
            <a:avLst/>
          </a:prstGeom>
          <a:solidFill>
            <a:schemeClr val="accent1">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368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Kız</a:t>
            </a:r>
          </a:p>
        </p:txBody>
      </p:sp>
      <p:sp>
        <p:nvSpPr>
          <p:cNvPr id="22" name="Dikdörtgen 21"/>
          <p:cNvSpPr/>
          <p:nvPr/>
        </p:nvSpPr>
        <p:spPr>
          <a:xfrm>
            <a:off x="4021894" y="3679299"/>
            <a:ext cx="1377713" cy="365263"/>
          </a:xfrm>
          <a:prstGeom prst="rect">
            <a:avLst/>
          </a:prstGeom>
          <a:solidFill>
            <a:schemeClr val="accent1">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0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Erkek</a:t>
            </a:r>
          </a:p>
        </p:txBody>
      </p:sp>
      <p:sp>
        <p:nvSpPr>
          <p:cNvPr id="24" name="Dikdörtgen 23"/>
          <p:cNvSpPr/>
          <p:nvPr/>
        </p:nvSpPr>
        <p:spPr>
          <a:xfrm>
            <a:off x="6989756" y="1441089"/>
            <a:ext cx="1882026" cy="334485"/>
          </a:xfrm>
          <a:prstGeom prst="rect">
            <a:avLst/>
          </a:prstGeom>
          <a:solidFill>
            <a:schemeClr val="accent2">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28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Hemşirelik</a:t>
            </a:r>
          </a:p>
        </p:txBody>
      </p:sp>
      <p:sp>
        <p:nvSpPr>
          <p:cNvPr id="25" name="Dikdörtgen 24"/>
          <p:cNvSpPr/>
          <p:nvPr/>
        </p:nvSpPr>
        <p:spPr>
          <a:xfrm>
            <a:off x="7386060" y="4190590"/>
            <a:ext cx="1278202" cy="357323"/>
          </a:xfrm>
          <a:prstGeom prst="rect">
            <a:avLst/>
          </a:prstGeom>
          <a:solidFill>
            <a:schemeClr val="accent2">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19 </a:t>
            </a:r>
            <a:r>
              <a:rPr kumimoji="0" lang="tr-TR" sz="1600" b="0" i="0" u="none" strike="noStrike" kern="1200" cap="none" spc="0" normalizeH="0" baseline="0" noProof="0" dirty="0">
                <a:ln>
                  <a:noFill/>
                </a:ln>
                <a:solidFill>
                  <a:prstClr val="white"/>
                </a:solidFill>
                <a:effectLst/>
                <a:uLnTx/>
                <a:uFillTx/>
                <a:latin typeface="Tw Cen MT" panose="020B0602020104020603"/>
                <a:ea typeface="+mn-ea"/>
                <a:cs typeface="+mn-cs"/>
              </a:rPr>
              <a:t>Kız</a:t>
            </a:r>
          </a:p>
        </p:txBody>
      </p:sp>
      <p:sp>
        <p:nvSpPr>
          <p:cNvPr id="26" name="Dikdörtgen 25"/>
          <p:cNvSpPr/>
          <p:nvPr/>
        </p:nvSpPr>
        <p:spPr>
          <a:xfrm>
            <a:off x="7367999" y="3682122"/>
            <a:ext cx="1278202" cy="361231"/>
          </a:xfrm>
          <a:prstGeom prst="rect">
            <a:avLst/>
          </a:prstGeom>
          <a:solidFill>
            <a:schemeClr val="accent2">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sz="2000" b="1" dirty="0">
                <a:solidFill>
                  <a:prstClr val="black"/>
                </a:solidFill>
                <a:latin typeface="Tw Cen MT" panose="020B0602020104020603"/>
              </a:rPr>
              <a:t>9</a:t>
            </a: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 </a:t>
            </a:r>
            <a:r>
              <a:rPr kumimoji="0" lang="tr-TR" sz="1600" b="0" i="0" u="none" strike="noStrike" kern="1200" cap="none" spc="0" normalizeH="0" baseline="0" noProof="0" dirty="0">
                <a:ln>
                  <a:noFill/>
                </a:ln>
                <a:solidFill>
                  <a:prstClr val="white"/>
                </a:solidFill>
                <a:effectLst/>
                <a:uLnTx/>
                <a:uFillTx/>
                <a:latin typeface="Tw Cen MT" panose="020B0602020104020603"/>
                <a:ea typeface="+mn-ea"/>
                <a:cs typeface="+mn-cs"/>
              </a:rPr>
              <a:t>Erkek</a:t>
            </a:r>
          </a:p>
        </p:txBody>
      </p:sp>
      <p:sp>
        <p:nvSpPr>
          <p:cNvPr id="28" name="Dikdörtgen 27"/>
          <p:cNvSpPr/>
          <p:nvPr/>
        </p:nvSpPr>
        <p:spPr>
          <a:xfrm>
            <a:off x="9713447" y="1437977"/>
            <a:ext cx="1882026" cy="340707"/>
          </a:xfrm>
          <a:prstGeom prst="rect">
            <a:avLst/>
          </a:prstGeom>
          <a:solidFill>
            <a:schemeClr val="bg2">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32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Ebelik</a:t>
            </a:r>
          </a:p>
        </p:txBody>
      </p:sp>
      <p:sp>
        <p:nvSpPr>
          <p:cNvPr id="29" name="Dikdörtgen 28"/>
          <p:cNvSpPr/>
          <p:nvPr/>
        </p:nvSpPr>
        <p:spPr>
          <a:xfrm>
            <a:off x="10070194" y="4196266"/>
            <a:ext cx="1278201" cy="358174"/>
          </a:xfrm>
          <a:prstGeom prst="rect">
            <a:avLst/>
          </a:prstGeom>
          <a:solidFill>
            <a:schemeClr val="bg2">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32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Kız</a:t>
            </a:r>
          </a:p>
        </p:txBody>
      </p:sp>
      <p:sp>
        <p:nvSpPr>
          <p:cNvPr id="30" name="Dikdörtgen 29"/>
          <p:cNvSpPr/>
          <p:nvPr/>
        </p:nvSpPr>
        <p:spPr>
          <a:xfrm>
            <a:off x="10070195" y="3676502"/>
            <a:ext cx="1278201" cy="365867"/>
          </a:xfrm>
          <a:prstGeom prst="rect">
            <a:avLst/>
          </a:prstGeom>
          <a:solidFill>
            <a:schemeClr val="bg2">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0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Erkek</a:t>
            </a:r>
          </a:p>
        </p:txBody>
      </p:sp>
      <p:sp>
        <p:nvSpPr>
          <p:cNvPr id="7" name="Metin kutusu 6">
            <a:extLst>
              <a:ext uri="{FF2B5EF4-FFF2-40B4-BE49-F238E27FC236}">
                <a16:creationId xmlns:a16="http://schemas.microsoft.com/office/drawing/2014/main" id="{69F87FBE-445E-8F61-8ACC-E883686AC417}"/>
              </a:ext>
            </a:extLst>
          </p:cNvPr>
          <p:cNvSpPr txBox="1"/>
          <p:nvPr/>
        </p:nvSpPr>
        <p:spPr>
          <a:xfrm>
            <a:off x="527322" y="-61708"/>
            <a:ext cx="11715166" cy="523220"/>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Tw Cen MT" panose="020B0602020104020603"/>
                <a:ea typeface="+mn-ea"/>
                <a:cs typeface="+mn-cs"/>
              </a:rPr>
              <a:t>ÖĞRENCİLERLE İLGİLİ BİLGİLER</a:t>
            </a:r>
          </a:p>
        </p:txBody>
      </p:sp>
      <p:sp>
        <p:nvSpPr>
          <p:cNvPr id="3" name="Dikdörtgen 2">
            <a:extLst>
              <a:ext uri="{FF2B5EF4-FFF2-40B4-BE49-F238E27FC236}">
                <a16:creationId xmlns:a16="http://schemas.microsoft.com/office/drawing/2014/main" id="{B2365875-6971-13F1-CB33-FA0930D5240F}"/>
              </a:ext>
            </a:extLst>
          </p:cNvPr>
          <p:cNvSpPr/>
          <p:nvPr/>
        </p:nvSpPr>
        <p:spPr>
          <a:xfrm>
            <a:off x="1264200" y="1087346"/>
            <a:ext cx="4229645" cy="249421"/>
          </a:xfrm>
          <a:prstGeom prst="rect">
            <a:avLst/>
          </a:prstGeom>
          <a:solidFill>
            <a:schemeClr val="accent3">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855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Lisans Öğrenci Sayısı</a:t>
            </a:r>
          </a:p>
        </p:txBody>
      </p:sp>
      <p:sp>
        <p:nvSpPr>
          <p:cNvPr id="5" name="Dikdörtgen 4">
            <a:extLst>
              <a:ext uri="{FF2B5EF4-FFF2-40B4-BE49-F238E27FC236}">
                <a16:creationId xmlns:a16="http://schemas.microsoft.com/office/drawing/2014/main" id="{F330802B-C987-BF14-B3B9-BC3878D14372}"/>
              </a:ext>
            </a:extLst>
          </p:cNvPr>
          <p:cNvSpPr/>
          <p:nvPr/>
        </p:nvSpPr>
        <p:spPr>
          <a:xfrm>
            <a:off x="7276307" y="1080961"/>
            <a:ext cx="4229645" cy="249421"/>
          </a:xfrm>
          <a:prstGeom prst="rect">
            <a:avLst/>
          </a:prstGeom>
          <a:solidFill>
            <a:schemeClr val="accent3">
              <a:lumMod val="75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w Cen MT" panose="020B0602020104020603"/>
                <a:ea typeface="+mn-ea"/>
                <a:cs typeface="+mn-cs"/>
              </a:rPr>
              <a:t>60 </a:t>
            </a:r>
            <a:r>
              <a:rPr kumimoji="0" lang="tr-TR" sz="1800" b="0" i="0" u="none" strike="noStrike" kern="1200" cap="none" spc="0" normalizeH="0" baseline="0" noProof="0" dirty="0">
                <a:ln>
                  <a:noFill/>
                </a:ln>
                <a:solidFill>
                  <a:prstClr val="white"/>
                </a:solidFill>
                <a:effectLst/>
                <a:uLnTx/>
                <a:uFillTx/>
                <a:latin typeface="Tw Cen MT" panose="020B0602020104020603"/>
                <a:ea typeface="+mn-ea"/>
                <a:cs typeface="+mn-cs"/>
              </a:rPr>
              <a:t>Yüksek Lisans Öğrenci Sayısı</a:t>
            </a:r>
          </a:p>
        </p:txBody>
      </p:sp>
      <p:sp>
        <p:nvSpPr>
          <p:cNvPr id="33" name="Metin kutusu 32">
            <a:extLst>
              <a:ext uri="{FF2B5EF4-FFF2-40B4-BE49-F238E27FC236}">
                <a16:creationId xmlns:a16="http://schemas.microsoft.com/office/drawing/2014/main" id="{4714B9E7-ECD4-43D7-3617-44E4995D5150}"/>
              </a:ext>
            </a:extLst>
          </p:cNvPr>
          <p:cNvSpPr txBox="1"/>
          <p:nvPr/>
        </p:nvSpPr>
        <p:spPr>
          <a:xfrm>
            <a:off x="435570" y="4853041"/>
            <a:ext cx="1155047" cy="1477328"/>
          </a:xfrm>
          <a:prstGeom prst="rect">
            <a:avLst/>
          </a:prstGeom>
          <a:noFill/>
        </p:spPr>
        <p:txBody>
          <a:bodyPr wrap="square" rtlCol="0">
            <a:spAutoFit/>
          </a:bodyPr>
          <a:lstStyle/>
          <a:p>
            <a:pPr algn="ctr"/>
            <a:r>
              <a:rPr lang="tr-TR" dirty="0"/>
              <a:t>Lisans öğrenci cinsiyete göre oranlar</a:t>
            </a:r>
          </a:p>
        </p:txBody>
      </p:sp>
      <p:pic>
        <p:nvPicPr>
          <p:cNvPr id="35" name="Resim 34">
            <a:extLst>
              <a:ext uri="{FF2B5EF4-FFF2-40B4-BE49-F238E27FC236}">
                <a16:creationId xmlns:a16="http://schemas.microsoft.com/office/drawing/2014/main" id="{256DEB62-7719-D2D0-B097-0965E0294036}"/>
              </a:ext>
            </a:extLst>
          </p:cNvPr>
          <p:cNvPicPr>
            <a:picLocks noChangeAspect="1"/>
          </p:cNvPicPr>
          <p:nvPr/>
        </p:nvPicPr>
        <p:blipFill>
          <a:blip r:embed="rId3"/>
          <a:stretch>
            <a:fillRect/>
          </a:stretch>
        </p:blipFill>
        <p:spPr>
          <a:xfrm>
            <a:off x="1122326" y="1899291"/>
            <a:ext cx="1718223" cy="1695689"/>
          </a:xfrm>
          <a:prstGeom prst="rect">
            <a:avLst/>
          </a:prstGeom>
        </p:spPr>
      </p:pic>
      <p:pic>
        <p:nvPicPr>
          <p:cNvPr id="37" name="Resim 36">
            <a:extLst>
              <a:ext uri="{FF2B5EF4-FFF2-40B4-BE49-F238E27FC236}">
                <a16:creationId xmlns:a16="http://schemas.microsoft.com/office/drawing/2014/main" id="{5B7F6432-5837-3933-E6BD-7CA95DA806E8}"/>
              </a:ext>
            </a:extLst>
          </p:cNvPr>
          <p:cNvPicPr>
            <a:picLocks noChangeAspect="1"/>
          </p:cNvPicPr>
          <p:nvPr/>
        </p:nvPicPr>
        <p:blipFill>
          <a:blip r:embed="rId4"/>
          <a:stretch>
            <a:fillRect/>
          </a:stretch>
        </p:blipFill>
        <p:spPr>
          <a:xfrm>
            <a:off x="7206066" y="1922811"/>
            <a:ext cx="1869226" cy="1672169"/>
          </a:xfrm>
          <a:prstGeom prst="rect">
            <a:avLst/>
          </a:prstGeom>
        </p:spPr>
      </p:pic>
      <p:pic>
        <p:nvPicPr>
          <p:cNvPr id="39" name="Resim 38">
            <a:extLst>
              <a:ext uri="{FF2B5EF4-FFF2-40B4-BE49-F238E27FC236}">
                <a16:creationId xmlns:a16="http://schemas.microsoft.com/office/drawing/2014/main" id="{AF017956-4A08-4C8C-AE7C-F356EE2C05EE}"/>
              </a:ext>
            </a:extLst>
          </p:cNvPr>
          <p:cNvPicPr>
            <a:picLocks noChangeAspect="1"/>
          </p:cNvPicPr>
          <p:nvPr/>
        </p:nvPicPr>
        <p:blipFill>
          <a:blip r:embed="rId5"/>
          <a:stretch>
            <a:fillRect/>
          </a:stretch>
        </p:blipFill>
        <p:spPr>
          <a:xfrm>
            <a:off x="3850952" y="1926771"/>
            <a:ext cx="1668448" cy="1618726"/>
          </a:xfrm>
          <a:prstGeom prst="rect">
            <a:avLst/>
          </a:prstGeom>
        </p:spPr>
      </p:pic>
      <p:pic>
        <p:nvPicPr>
          <p:cNvPr id="40" name="Resim 39">
            <a:extLst>
              <a:ext uri="{FF2B5EF4-FFF2-40B4-BE49-F238E27FC236}">
                <a16:creationId xmlns:a16="http://schemas.microsoft.com/office/drawing/2014/main" id="{29F26998-A671-69CD-D218-4B7F4241CC95}"/>
              </a:ext>
            </a:extLst>
          </p:cNvPr>
          <p:cNvPicPr>
            <a:picLocks noChangeAspect="1"/>
          </p:cNvPicPr>
          <p:nvPr/>
        </p:nvPicPr>
        <p:blipFill>
          <a:blip r:embed="rId5"/>
          <a:stretch>
            <a:fillRect/>
          </a:stretch>
        </p:blipFill>
        <p:spPr>
          <a:xfrm>
            <a:off x="9875069" y="1926771"/>
            <a:ext cx="1668449" cy="1618727"/>
          </a:xfrm>
          <a:prstGeom prst="rect">
            <a:avLst/>
          </a:prstGeom>
        </p:spPr>
      </p:pic>
      <p:pic>
        <p:nvPicPr>
          <p:cNvPr id="42" name="Resim 41">
            <a:extLst>
              <a:ext uri="{FF2B5EF4-FFF2-40B4-BE49-F238E27FC236}">
                <a16:creationId xmlns:a16="http://schemas.microsoft.com/office/drawing/2014/main" id="{8C060505-3086-2DE3-8039-72A9AF63BA51}"/>
              </a:ext>
            </a:extLst>
          </p:cNvPr>
          <p:cNvPicPr>
            <a:picLocks noChangeAspect="1"/>
          </p:cNvPicPr>
          <p:nvPr/>
        </p:nvPicPr>
        <p:blipFill>
          <a:blip r:embed="rId6"/>
          <a:stretch>
            <a:fillRect/>
          </a:stretch>
        </p:blipFill>
        <p:spPr>
          <a:xfrm>
            <a:off x="1598904" y="4650787"/>
            <a:ext cx="1941447" cy="1890690"/>
          </a:xfrm>
          <a:prstGeom prst="rect">
            <a:avLst/>
          </a:prstGeom>
        </p:spPr>
      </p:pic>
      <p:pic>
        <p:nvPicPr>
          <p:cNvPr id="48" name="Resim 47">
            <a:extLst>
              <a:ext uri="{FF2B5EF4-FFF2-40B4-BE49-F238E27FC236}">
                <a16:creationId xmlns:a16="http://schemas.microsoft.com/office/drawing/2014/main" id="{D8A9927A-8829-15B4-36F5-C8DAA2554B7A}"/>
              </a:ext>
            </a:extLst>
          </p:cNvPr>
          <p:cNvPicPr>
            <a:picLocks noChangeAspect="1"/>
          </p:cNvPicPr>
          <p:nvPr/>
        </p:nvPicPr>
        <p:blipFill>
          <a:blip r:embed="rId7"/>
          <a:stretch>
            <a:fillRect/>
          </a:stretch>
        </p:blipFill>
        <p:spPr>
          <a:xfrm>
            <a:off x="4893239" y="4689655"/>
            <a:ext cx="1901057" cy="1876126"/>
          </a:xfrm>
          <a:prstGeom prst="rect">
            <a:avLst/>
          </a:prstGeom>
        </p:spPr>
      </p:pic>
      <p:sp>
        <p:nvSpPr>
          <p:cNvPr id="49" name="Metin kutusu 48">
            <a:extLst>
              <a:ext uri="{FF2B5EF4-FFF2-40B4-BE49-F238E27FC236}">
                <a16:creationId xmlns:a16="http://schemas.microsoft.com/office/drawing/2014/main" id="{5F142D80-2A78-8563-4D0C-4F0DB9139D15}"/>
              </a:ext>
            </a:extLst>
          </p:cNvPr>
          <p:cNvSpPr txBox="1"/>
          <p:nvPr/>
        </p:nvSpPr>
        <p:spPr>
          <a:xfrm>
            <a:off x="3738192" y="4750555"/>
            <a:ext cx="1155047" cy="1754326"/>
          </a:xfrm>
          <a:prstGeom prst="rect">
            <a:avLst/>
          </a:prstGeom>
          <a:noFill/>
        </p:spPr>
        <p:txBody>
          <a:bodyPr wrap="square" rtlCol="0">
            <a:spAutoFit/>
          </a:bodyPr>
          <a:lstStyle/>
          <a:p>
            <a:pPr algn="ctr"/>
            <a:r>
              <a:rPr lang="tr-TR" dirty="0"/>
              <a:t>Yüksek Lisans öğrenci cinsiyete göre oranlar</a:t>
            </a:r>
          </a:p>
        </p:txBody>
      </p:sp>
      <p:pic>
        <p:nvPicPr>
          <p:cNvPr id="55" name="Resim 54">
            <a:extLst>
              <a:ext uri="{FF2B5EF4-FFF2-40B4-BE49-F238E27FC236}">
                <a16:creationId xmlns:a16="http://schemas.microsoft.com/office/drawing/2014/main" id="{97238BC6-5CF8-A61C-CCB0-1769F68CC3F7}"/>
              </a:ext>
            </a:extLst>
          </p:cNvPr>
          <p:cNvPicPr>
            <a:picLocks noChangeAspect="1"/>
          </p:cNvPicPr>
          <p:nvPr/>
        </p:nvPicPr>
        <p:blipFill>
          <a:blip r:embed="rId8"/>
          <a:stretch>
            <a:fillRect/>
          </a:stretch>
        </p:blipFill>
        <p:spPr>
          <a:xfrm>
            <a:off x="8563689" y="4596236"/>
            <a:ext cx="1821171" cy="1990941"/>
          </a:xfrm>
          <a:prstGeom prst="rect">
            <a:avLst/>
          </a:prstGeom>
        </p:spPr>
      </p:pic>
      <p:pic>
        <p:nvPicPr>
          <p:cNvPr id="57" name="Resim 56">
            <a:extLst>
              <a:ext uri="{FF2B5EF4-FFF2-40B4-BE49-F238E27FC236}">
                <a16:creationId xmlns:a16="http://schemas.microsoft.com/office/drawing/2014/main" id="{7C842C59-F77B-D58C-1F4D-193C047FBB01}"/>
              </a:ext>
            </a:extLst>
          </p:cNvPr>
          <p:cNvPicPr>
            <a:picLocks noChangeAspect="1"/>
          </p:cNvPicPr>
          <p:nvPr/>
        </p:nvPicPr>
        <p:blipFill>
          <a:blip r:embed="rId9"/>
          <a:stretch>
            <a:fillRect/>
          </a:stretch>
        </p:blipFill>
        <p:spPr>
          <a:xfrm>
            <a:off x="10384860" y="5064642"/>
            <a:ext cx="1610658" cy="1054130"/>
          </a:xfrm>
          <a:prstGeom prst="rect">
            <a:avLst/>
          </a:prstGeom>
        </p:spPr>
      </p:pic>
      <p:sp>
        <p:nvSpPr>
          <p:cNvPr id="58" name="Metin kutusu 57">
            <a:extLst>
              <a:ext uri="{FF2B5EF4-FFF2-40B4-BE49-F238E27FC236}">
                <a16:creationId xmlns:a16="http://schemas.microsoft.com/office/drawing/2014/main" id="{7470AECC-97A4-96BA-2507-4E265160D20D}"/>
              </a:ext>
            </a:extLst>
          </p:cNvPr>
          <p:cNvSpPr txBox="1"/>
          <p:nvPr/>
        </p:nvSpPr>
        <p:spPr>
          <a:xfrm>
            <a:off x="7181010" y="4991541"/>
            <a:ext cx="1278202" cy="1200329"/>
          </a:xfrm>
          <a:prstGeom prst="rect">
            <a:avLst/>
          </a:prstGeom>
          <a:noFill/>
        </p:spPr>
        <p:txBody>
          <a:bodyPr wrap="square" rtlCol="0">
            <a:spAutoFit/>
          </a:bodyPr>
          <a:lstStyle/>
          <a:p>
            <a:r>
              <a:rPr lang="tr-TR" dirty="0"/>
              <a:t>FAKÜLTE BAZINDA ÖĞRENCİ ORANLARI</a:t>
            </a:r>
          </a:p>
        </p:txBody>
      </p:sp>
    </p:spTree>
    <p:extLst>
      <p:ext uri="{BB962C8B-B14F-4D97-AF65-F5344CB8AC3E}">
        <p14:creationId xmlns:p14="http://schemas.microsoft.com/office/powerpoint/2010/main" val="36828331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etin kutusu 13">
            <a:extLst>
              <a:ext uri="{FF2B5EF4-FFF2-40B4-BE49-F238E27FC236}">
                <a16:creationId xmlns:a16="http://schemas.microsoft.com/office/drawing/2014/main" id="{F995FE49-8DBF-9AFD-30E5-CF4B5AFA70DA}"/>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PUAN TÜRÜNE GÖRE TERCİH EDİLEBİLİRLİLİK</a:t>
            </a:r>
          </a:p>
        </p:txBody>
      </p:sp>
      <p:sp>
        <p:nvSpPr>
          <p:cNvPr id="17" name="Metin kutusu 16">
            <a:extLst>
              <a:ext uri="{FF2B5EF4-FFF2-40B4-BE49-F238E27FC236}">
                <a16:creationId xmlns:a16="http://schemas.microsoft.com/office/drawing/2014/main" id="{C85B0090-C4E5-DFC8-E2AD-20F061DC4AB2}"/>
              </a:ext>
            </a:extLst>
          </p:cNvPr>
          <p:cNvSpPr txBox="1"/>
          <p:nvPr/>
        </p:nvSpPr>
        <p:spPr>
          <a:xfrm>
            <a:off x="44879" y="6551330"/>
            <a:ext cx="11162909" cy="369332"/>
          </a:xfrm>
          <a:prstGeom prst="rect">
            <a:avLst/>
          </a:prstGeom>
          <a:noFill/>
        </p:spPr>
        <p:txBody>
          <a:bodyPr wrap="square" rtlCol="0">
            <a:spAutoFit/>
          </a:bodyPr>
          <a:lstStyle/>
          <a:p>
            <a:pPr algn="ctr"/>
            <a:r>
              <a:rPr lang="tr-TR" dirty="0">
                <a:solidFill>
                  <a:schemeClr val="bg1"/>
                </a:solidFill>
              </a:rPr>
              <a:t>[B] – MEVCUT DURUM</a:t>
            </a:r>
          </a:p>
        </p:txBody>
      </p:sp>
      <p:graphicFrame>
        <p:nvGraphicFramePr>
          <p:cNvPr id="2" name="Tablo 1">
            <a:extLst>
              <a:ext uri="{FF2B5EF4-FFF2-40B4-BE49-F238E27FC236}">
                <a16:creationId xmlns:a16="http://schemas.microsoft.com/office/drawing/2014/main" id="{78A8B08E-828F-A573-42FD-2393390E06D3}"/>
              </a:ext>
            </a:extLst>
          </p:cNvPr>
          <p:cNvGraphicFramePr>
            <a:graphicFrameLocks noGrp="1"/>
          </p:cNvGraphicFramePr>
          <p:nvPr>
            <p:extLst>
              <p:ext uri="{D42A27DB-BD31-4B8C-83A1-F6EECF244321}">
                <p14:modId xmlns:p14="http://schemas.microsoft.com/office/powerpoint/2010/main" val="2740432378"/>
              </p:ext>
            </p:extLst>
          </p:nvPr>
        </p:nvGraphicFramePr>
        <p:xfrm>
          <a:off x="527322" y="861562"/>
          <a:ext cx="5228901" cy="1553978"/>
        </p:xfrm>
        <a:graphic>
          <a:graphicData uri="http://schemas.openxmlformats.org/drawingml/2006/table">
            <a:tbl>
              <a:tblPr>
                <a:tableStyleId>{5C22544A-7EE6-4342-B048-85BDC9FD1C3A}</a:tableStyleId>
              </a:tblPr>
              <a:tblGrid>
                <a:gridCol w="1742967">
                  <a:extLst>
                    <a:ext uri="{9D8B030D-6E8A-4147-A177-3AD203B41FA5}">
                      <a16:colId xmlns:a16="http://schemas.microsoft.com/office/drawing/2014/main" val="3991439862"/>
                    </a:ext>
                  </a:extLst>
                </a:gridCol>
                <a:gridCol w="1742967">
                  <a:extLst>
                    <a:ext uri="{9D8B030D-6E8A-4147-A177-3AD203B41FA5}">
                      <a16:colId xmlns:a16="http://schemas.microsoft.com/office/drawing/2014/main" val="525118555"/>
                    </a:ext>
                  </a:extLst>
                </a:gridCol>
                <a:gridCol w="1742967">
                  <a:extLst>
                    <a:ext uri="{9D8B030D-6E8A-4147-A177-3AD203B41FA5}">
                      <a16:colId xmlns:a16="http://schemas.microsoft.com/office/drawing/2014/main" val="1860501561"/>
                    </a:ext>
                  </a:extLst>
                </a:gridCol>
              </a:tblGrid>
              <a:tr h="232134">
                <a:tc gridSpan="3">
                  <a:txBody>
                    <a:bodyPr/>
                    <a:lstStyle/>
                    <a:p>
                      <a:pPr algn="ctr" fontAlgn="b"/>
                      <a:r>
                        <a:rPr lang="tr-TR" sz="1600" u="none" strike="noStrike" dirty="0">
                          <a:effectLst/>
                        </a:rPr>
                        <a:t>2024 YKS BAŞARI PUANI</a:t>
                      </a:r>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86898762"/>
                  </a:ext>
                </a:extLst>
              </a:tr>
              <a:tr h="232134">
                <a:tc>
                  <a:txBody>
                    <a:bodyPr/>
                    <a:lstStyle/>
                    <a:p>
                      <a:pPr algn="l" fontAlgn="b"/>
                      <a:r>
                        <a:rPr lang="tr-TR" sz="1600" u="none" strike="noStrike" dirty="0">
                          <a:effectLst/>
                        </a:rPr>
                        <a:t>BÖLÜMLER</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u="none" strike="noStrike" dirty="0">
                          <a:effectLst/>
                        </a:rPr>
                        <a:t>EN YÜKSEK</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u="none" strike="noStrike" dirty="0">
                          <a:effectLst/>
                        </a:rPr>
                        <a:t>EN DÜŞÜK</a:t>
                      </a:r>
                      <a:endParaRPr lang="tr-T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8874426"/>
                  </a:ext>
                </a:extLst>
              </a:tr>
              <a:tr h="232134">
                <a:tc>
                  <a:txBody>
                    <a:bodyPr/>
                    <a:lstStyle/>
                    <a:p>
                      <a:pPr algn="l" fontAlgn="b"/>
                      <a:r>
                        <a:rPr lang="tr-TR" sz="1600" b="0" i="0" u="none" strike="noStrike" dirty="0">
                          <a:solidFill>
                            <a:srgbClr val="000000"/>
                          </a:solidFill>
                          <a:effectLst/>
                          <a:latin typeface="Calibri" panose="020F0502020204030204" pitchFamily="34" charset="0"/>
                        </a:rPr>
                        <a:t>Ebelik</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337.27701</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307,72613</a:t>
                      </a:r>
                    </a:p>
                  </a:txBody>
                  <a:tcPr marL="9525" marR="9525" marT="9525" marB="0" anchor="b"/>
                </a:tc>
                <a:extLst>
                  <a:ext uri="{0D108BD9-81ED-4DB2-BD59-A6C34878D82A}">
                    <a16:rowId xmlns:a16="http://schemas.microsoft.com/office/drawing/2014/main" val="1447985730"/>
                  </a:ext>
                </a:extLst>
              </a:tr>
              <a:tr h="287153">
                <a:tc>
                  <a:txBody>
                    <a:bodyPr/>
                    <a:lstStyle/>
                    <a:p>
                      <a:pPr algn="l" fontAlgn="b"/>
                      <a:r>
                        <a:rPr lang="tr-TR" sz="1600" b="0" i="0" u="none" strike="noStrike" dirty="0">
                          <a:solidFill>
                            <a:srgbClr val="000000"/>
                          </a:solidFill>
                          <a:effectLst/>
                          <a:latin typeface="Calibri" panose="020F0502020204030204" pitchFamily="34" charset="0"/>
                        </a:rPr>
                        <a:t>Ebelik (Besni)</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314.83030</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305,23719</a:t>
                      </a:r>
                    </a:p>
                  </a:txBody>
                  <a:tcPr marL="9525" marR="9525" marT="9525" marB="0" anchor="b"/>
                </a:tc>
                <a:extLst>
                  <a:ext uri="{0D108BD9-81ED-4DB2-BD59-A6C34878D82A}">
                    <a16:rowId xmlns:a16="http://schemas.microsoft.com/office/drawing/2014/main" val="232214589"/>
                  </a:ext>
                </a:extLst>
              </a:tr>
              <a:tr h="2321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1600" u="none" strike="noStrike" dirty="0">
                          <a:effectLst/>
                        </a:rPr>
                        <a:t>Hemşirelik</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433.58246</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337,82116</a:t>
                      </a:r>
                    </a:p>
                  </a:txBody>
                  <a:tcPr marL="9525" marR="9525" marT="9525" marB="0" anchor="b"/>
                </a:tc>
                <a:extLst>
                  <a:ext uri="{0D108BD9-81ED-4DB2-BD59-A6C34878D82A}">
                    <a16:rowId xmlns:a16="http://schemas.microsoft.com/office/drawing/2014/main" val="1097154353"/>
                  </a:ext>
                </a:extLst>
              </a:tr>
              <a:tr h="2321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1600" u="none" strike="noStrike" dirty="0">
                          <a:effectLst/>
                        </a:rPr>
                        <a:t>Hemşirelik (Besni)</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396.08852</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322,97956</a:t>
                      </a:r>
                    </a:p>
                  </a:txBody>
                  <a:tcPr marL="9525" marR="9525" marT="9525" marB="0" anchor="b"/>
                </a:tc>
                <a:extLst>
                  <a:ext uri="{0D108BD9-81ED-4DB2-BD59-A6C34878D82A}">
                    <a16:rowId xmlns:a16="http://schemas.microsoft.com/office/drawing/2014/main" val="2918545328"/>
                  </a:ext>
                </a:extLst>
              </a:tr>
            </a:tbl>
          </a:graphicData>
        </a:graphic>
      </p:graphicFrame>
      <p:graphicFrame>
        <p:nvGraphicFramePr>
          <p:cNvPr id="16" name="Tablo 15">
            <a:extLst>
              <a:ext uri="{FF2B5EF4-FFF2-40B4-BE49-F238E27FC236}">
                <a16:creationId xmlns:a16="http://schemas.microsoft.com/office/drawing/2014/main" id="{9016879C-5BB9-75B4-65C6-D11027AF7E04}"/>
              </a:ext>
            </a:extLst>
          </p:cNvPr>
          <p:cNvGraphicFramePr>
            <a:graphicFrameLocks noGrp="1"/>
          </p:cNvGraphicFramePr>
          <p:nvPr>
            <p:extLst>
              <p:ext uri="{D42A27DB-BD31-4B8C-83A1-F6EECF244321}">
                <p14:modId xmlns:p14="http://schemas.microsoft.com/office/powerpoint/2010/main" val="856737004"/>
              </p:ext>
            </p:extLst>
          </p:nvPr>
        </p:nvGraphicFramePr>
        <p:xfrm>
          <a:off x="6096000" y="856651"/>
          <a:ext cx="5228901" cy="1542823"/>
        </p:xfrm>
        <a:graphic>
          <a:graphicData uri="http://schemas.openxmlformats.org/drawingml/2006/table">
            <a:tbl>
              <a:tblPr>
                <a:tableStyleId>{5C22544A-7EE6-4342-B048-85BDC9FD1C3A}</a:tableStyleId>
              </a:tblPr>
              <a:tblGrid>
                <a:gridCol w="1742967">
                  <a:extLst>
                    <a:ext uri="{9D8B030D-6E8A-4147-A177-3AD203B41FA5}">
                      <a16:colId xmlns:a16="http://schemas.microsoft.com/office/drawing/2014/main" val="3991439862"/>
                    </a:ext>
                  </a:extLst>
                </a:gridCol>
                <a:gridCol w="1742967">
                  <a:extLst>
                    <a:ext uri="{9D8B030D-6E8A-4147-A177-3AD203B41FA5}">
                      <a16:colId xmlns:a16="http://schemas.microsoft.com/office/drawing/2014/main" val="525118555"/>
                    </a:ext>
                  </a:extLst>
                </a:gridCol>
                <a:gridCol w="1742967">
                  <a:extLst>
                    <a:ext uri="{9D8B030D-6E8A-4147-A177-3AD203B41FA5}">
                      <a16:colId xmlns:a16="http://schemas.microsoft.com/office/drawing/2014/main" val="1860501561"/>
                    </a:ext>
                  </a:extLst>
                </a:gridCol>
              </a:tblGrid>
              <a:tr h="232134">
                <a:tc gridSpan="3">
                  <a:txBody>
                    <a:bodyPr/>
                    <a:lstStyle/>
                    <a:p>
                      <a:pPr algn="ctr" fontAlgn="b"/>
                      <a:r>
                        <a:rPr lang="tr-TR" sz="1600" u="none" strike="noStrike" dirty="0">
                          <a:effectLst/>
                        </a:rPr>
                        <a:t>2024 YKS BAŞARI SIRALAMASI</a:t>
                      </a:r>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86898762"/>
                  </a:ext>
                </a:extLst>
              </a:tr>
              <a:tr h="232134">
                <a:tc>
                  <a:txBody>
                    <a:bodyPr/>
                    <a:lstStyle/>
                    <a:p>
                      <a:pPr algn="l" fontAlgn="b"/>
                      <a:r>
                        <a:rPr lang="tr-TR" sz="1600" u="none" strike="noStrike">
                          <a:effectLst/>
                        </a:rPr>
                        <a:t>BÖLÜMLER</a:t>
                      </a:r>
                      <a:endParaRPr lang="tr-T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u="none" strike="noStrike" dirty="0">
                          <a:effectLst/>
                        </a:rPr>
                        <a:t>EN YÜKSEK</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u="none" strike="noStrike" dirty="0">
                          <a:effectLst/>
                        </a:rPr>
                        <a:t>EN DÜŞÜK </a:t>
                      </a:r>
                      <a:endParaRPr lang="tr-T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8874426"/>
                  </a:ext>
                </a:extLst>
              </a:tr>
              <a:tr h="232134">
                <a:tc>
                  <a:txBody>
                    <a:bodyPr/>
                    <a:lstStyle/>
                    <a:p>
                      <a:pPr algn="l" fontAlgn="b"/>
                      <a:r>
                        <a:rPr lang="tr-TR" sz="1600" b="0" i="0" u="none" strike="noStrike" dirty="0">
                          <a:solidFill>
                            <a:srgbClr val="000000"/>
                          </a:solidFill>
                          <a:effectLst/>
                          <a:latin typeface="Calibri" panose="020F0502020204030204" pitchFamily="34" charset="0"/>
                        </a:rPr>
                        <a:t>Ebelik</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170.947</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241.346</a:t>
                      </a:r>
                    </a:p>
                  </a:txBody>
                  <a:tcPr marL="9525" marR="9525" marT="9525" marB="0" anchor="b"/>
                </a:tc>
                <a:extLst>
                  <a:ext uri="{0D108BD9-81ED-4DB2-BD59-A6C34878D82A}">
                    <a16:rowId xmlns:a16="http://schemas.microsoft.com/office/drawing/2014/main" val="1447985730"/>
                  </a:ext>
                </a:extLst>
              </a:tr>
              <a:tr h="275998">
                <a:tc>
                  <a:txBody>
                    <a:bodyPr/>
                    <a:lstStyle/>
                    <a:p>
                      <a:pPr algn="l" fontAlgn="b"/>
                      <a:r>
                        <a:rPr lang="tr-TR" sz="1600" b="0" i="0" u="none" strike="noStrike" dirty="0">
                          <a:solidFill>
                            <a:srgbClr val="000000"/>
                          </a:solidFill>
                          <a:effectLst/>
                          <a:latin typeface="Calibri" panose="020F0502020204030204" pitchFamily="34" charset="0"/>
                        </a:rPr>
                        <a:t>Ebelik (Besni)</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221.652</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248.537</a:t>
                      </a:r>
                    </a:p>
                  </a:txBody>
                  <a:tcPr marL="9525" marR="9525" marT="9525" marB="0" anchor="b"/>
                </a:tc>
                <a:extLst>
                  <a:ext uri="{0D108BD9-81ED-4DB2-BD59-A6C34878D82A}">
                    <a16:rowId xmlns:a16="http://schemas.microsoft.com/office/drawing/2014/main" val="232214589"/>
                  </a:ext>
                </a:extLst>
              </a:tr>
              <a:tr h="2321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1600" u="none" strike="noStrike" dirty="0">
                          <a:effectLst/>
                        </a:rPr>
                        <a:t>Hemşirelik</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51.331</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169.928</a:t>
                      </a:r>
                    </a:p>
                  </a:txBody>
                  <a:tcPr marL="9525" marR="9525" marT="9525" marB="0" anchor="b"/>
                </a:tc>
                <a:extLst>
                  <a:ext uri="{0D108BD9-81ED-4DB2-BD59-A6C34878D82A}">
                    <a16:rowId xmlns:a16="http://schemas.microsoft.com/office/drawing/2014/main" val="1097154353"/>
                  </a:ext>
                </a:extLst>
              </a:tr>
              <a:tr h="2321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tr-TR" sz="1600" u="none" strike="noStrike" dirty="0">
                          <a:effectLst/>
                        </a:rPr>
                        <a:t>Hemşirelik (Besni)</a:t>
                      </a:r>
                      <a:endParaRPr lang="tr-T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86.737</a:t>
                      </a:r>
                    </a:p>
                  </a:txBody>
                  <a:tcPr marL="9525" marR="9525" marT="9525" marB="0" anchor="b"/>
                </a:tc>
                <a:tc>
                  <a:txBody>
                    <a:bodyPr/>
                    <a:lstStyle/>
                    <a:p>
                      <a:pPr algn="ctr" fontAlgn="b"/>
                      <a:r>
                        <a:rPr lang="tr-TR" sz="1600" b="0" i="0" u="none" strike="noStrike" dirty="0">
                          <a:solidFill>
                            <a:srgbClr val="000000"/>
                          </a:solidFill>
                          <a:effectLst/>
                          <a:latin typeface="Calibri" panose="020F0502020204030204" pitchFamily="34" charset="0"/>
                        </a:rPr>
                        <a:t>201.326</a:t>
                      </a:r>
                    </a:p>
                  </a:txBody>
                  <a:tcPr marL="9525" marR="9525" marT="9525" marB="0" anchor="b"/>
                </a:tc>
                <a:extLst>
                  <a:ext uri="{0D108BD9-81ED-4DB2-BD59-A6C34878D82A}">
                    <a16:rowId xmlns:a16="http://schemas.microsoft.com/office/drawing/2014/main" val="2918545328"/>
                  </a:ext>
                </a:extLst>
              </a:tr>
            </a:tbl>
          </a:graphicData>
        </a:graphic>
      </p:graphicFrame>
    </p:spTree>
    <p:extLst>
      <p:ext uri="{BB962C8B-B14F-4D97-AF65-F5344CB8AC3E}">
        <p14:creationId xmlns:p14="http://schemas.microsoft.com/office/powerpoint/2010/main" val="2080998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63FDB913-624F-4197-55C8-D083DD4CF880}"/>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BÖLÜM BAZINDA ÖĞRENCİ SAYILARI</a:t>
            </a:r>
          </a:p>
        </p:txBody>
      </p:sp>
      <p:graphicFrame>
        <p:nvGraphicFramePr>
          <p:cNvPr id="5" name="Tablo 4">
            <a:extLst>
              <a:ext uri="{FF2B5EF4-FFF2-40B4-BE49-F238E27FC236}">
                <a16:creationId xmlns:a16="http://schemas.microsoft.com/office/drawing/2014/main" id="{2719D6BA-4D89-E282-E85F-088C01221650}"/>
              </a:ext>
            </a:extLst>
          </p:cNvPr>
          <p:cNvGraphicFramePr>
            <a:graphicFrameLocks noGrp="1"/>
          </p:cNvGraphicFramePr>
          <p:nvPr>
            <p:extLst>
              <p:ext uri="{D42A27DB-BD31-4B8C-83A1-F6EECF244321}">
                <p14:modId xmlns:p14="http://schemas.microsoft.com/office/powerpoint/2010/main" val="2860444865"/>
              </p:ext>
            </p:extLst>
          </p:nvPr>
        </p:nvGraphicFramePr>
        <p:xfrm>
          <a:off x="796704" y="2849062"/>
          <a:ext cx="3263150" cy="1568437"/>
        </p:xfrm>
        <a:graphic>
          <a:graphicData uri="http://schemas.openxmlformats.org/drawingml/2006/table">
            <a:tbl>
              <a:tblPr>
                <a:tableStyleId>{5C22544A-7EE6-4342-B048-85BDC9FD1C3A}</a:tableStyleId>
              </a:tblPr>
              <a:tblGrid>
                <a:gridCol w="1031502">
                  <a:extLst>
                    <a:ext uri="{9D8B030D-6E8A-4147-A177-3AD203B41FA5}">
                      <a16:colId xmlns:a16="http://schemas.microsoft.com/office/drawing/2014/main" val="1279050410"/>
                    </a:ext>
                  </a:extLst>
                </a:gridCol>
                <a:gridCol w="759029">
                  <a:extLst>
                    <a:ext uri="{9D8B030D-6E8A-4147-A177-3AD203B41FA5}">
                      <a16:colId xmlns:a16="http://schemas.microsoft.com/office/drawing/2014/main" val="1526343650"/>
                    </a:ext>
                  </a:extLst>
                </a:gridCol>
                <a:gridCol w="830022">
                  <a:extLst>
                    <a:ext uri="{9D8B030D-6E8A-4147-A177-3AD203B41FA5}">
                      <a16:colId xmlns:a16="http://schemas.microsoft.com/office/drawing/2014/main" val="414141235"/>
                    </a:ext>
                  </a:extLst>
                </a:gridCol>
                <a:gridCol w="642597">
                  <a:extLst>
                    <a:ext uri="{9D8B030D-6E8A-4147-A177-3AD203B41FA5}">
                      <a16:colId xmlns:a16="http://schemas.microsoft.com/office/drawing/2014/main" val="3667203906"/>
                    </a:ext>
                  </a:extLst>
                </a:gridCol>
              </a:tblGrid>
              <a:tr h="532727">
                <a:tc>
                  <a:txBody>
                    <a:bodyPr/>
                    <a:lstStyle/>
                    <a:p>
                      <a:pPr algn="l" fontAlgn="b"/>
                      <a:r>
                        <a:rPr lang="tr-TR" sz="1800" u="none" strike="noStrike" dirty="0">
                          <a:effectLst/>
                        </a:rPr>
                        <a:t>BÖLÜMLER</a:t>
                      </a:r>
                      <a:endParaRPr lang="tr-T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800" u="none" strike="noStrike" dirty="0">
                          <a:effectLst/>
                        </a:rPr>
                        <a:t>2022-2023</a:t>
                      </a:r>
                      <a:endParaRPr lang="tr-T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800" u="none" strike="noStrike" dirty="0">
                          <a:effectLst/>
                        </a:rPr>
                        <a:t>2023-2024</a:t>
                      </a:r>
                      <a:endParaRPr lang="tr-T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2024-</a:t>
                      </a:r>
                    </a:p>
                    <a:p>
                      <a:pPr algn="ctr" fontAlgn="b"/>
                      <a:r>
                        <a:rPr lang="tr-TR" sz="1800" b="0" i="0" u="none" strike="noStrike" dirty="0">
                          <a:solidFill>
                            <a:srgbClr val="000000"/>
                          </a:solidFill>
                          <a:effectLst/>
                          <a:latin typeface="Calibri" panose="020F0502020204030204" pitchFamily="34" charset="0"/>
                        </a:rPr>
                        <a:t>2025</a:t>
                      </a:r>
                    </a:p>
                  </a:txBody>
                  <a:tcPr marL="9525" marR="9525" marT="9525" marB="0" anchor="ctr"/>
                </a:tc>
                <a:extLst>
                  <a:ext uri="{0D108BD9-81ED-4DB2-BD59-A6C34878D82A}">
                    <a16:rowId xmlns:a16="http://schemas.microsoft.com/office/drawing/2014/main" val="3771882128"/>
                  </a:ext>
                </a:extLst>
              </a:tr>
              <a:tr h="481567">
                <a:tc>
                  <a:txBody>
                    <a:bodyPr/>
                    <a:lstStyle/>
                    <a:p>
                      <a:pPr algn="l" fontAlgn="b"/>
                      <a:r>
                        <a:rPr lang="tr-TR" sz="1800" b="0" i="0" u="none" strike="noStrike" dirty="0">
                          <a:solidFill>
                            <a:srgbClr val="000000"/>
                          </a:solidFill>
                          <a:effectLst/>
                          <a:latin typeface="Calibri" panose="020F0502020204030204" pitchFamily="34" charset="0"/>
                        </a:rPr>
                        <a:t>Ebelik</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357</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314</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368</a:t>
                      </a:r>
                    </a:p>
                  </a:txBody>
                  <a:tcPr marL="9525" marR="9525" marT="9525" marB="0" anchor="ctr"/>
                </a:tc>
                <a:extLst>
                  <a:ext uri="{0D108BD9-81ED-4DB2-BD59-A6C34878D82A}">
                    <a16:rowId xmlns:a16="http://schemas.microsoft.com/office/drawing/2014/main" val="969089358"/>
                  </a:ext>
                </a:extLst>
              </a:tr>
              <a:tr h="528705">
                <a:tc>
                  <a:txBody>
                    <a:bodyPr/>
                    <a:lstStyle/>
                    <a:p>
                      <a:pPr algn="l" fontAlgn="b"/>
                      <a:r>
                        <a:rPr lang="tr-TR" sz="1800" b="0" i="0" u="none" strike="noStrike" dirty="0">
                          <a:solidFill>
                            <a:srgbClr val="000000"/>
                          </a:solidFill>
                          <a:effectLst/>
                          <a:latin typeface="Calibri" panose="020F0502020204030204" pitchFamily="34" charset="0"/>
                        </a:rPr>
                        <a:t>Hemşirelik</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490</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465</a:t>
                      </a:r>
                    </a:p>
                  </a:txBody>
                  <a:tcPr marL="9525" marR="9525" marT="9525" marB="0" anchor="ctr"/>
                </a:tc>
                <a:tc>
                  <a:txBody>
                    <a:bodyPr/>
                    <a:lstStyle/>
                    <a:p>
                      <a:pPr algn="ctr" fontAlgn="b"/>
                      <a:r>
                        <a:rPr lang="tr-TR" sz="1800" b="0" i="0" u="none" strike="noStrike" dirty="0">
                          <a:solidFill>
                            <a:srgbClr val="000000"/>
                          </a:solidFill>
                          <a:effectLst/>
                          <a:latin typeface="Calibri" panose="020F0502020204030204" pitchFamily="34" charset="0"/>
                        </a:rPr>
                        <a:t>487</a:t>
                      </a:r>
                    </a:p>
                  </a:txBody>
                  <a:tcPr marL="9525" marR="9525" marT="9525" marB="0" anchor="ctr"/>
                </a:tc>
                <a:extLst>
                  <a:ext uri="{0D108BD9-81ED-4DB2-BD59-A6C34878D82A}">
                    <a16:rowId xmlns:a16="http://schemas.microsoft.com/office/drawing/2014/main" val="4006885071"/>
                  </a:ext>
                </a:extLst>
              </a:tr>
            </a:tbl>
          </a:graphicData>
        </a:graphic>
      </p:graphicFrame>
      <p:graphicFrame>
        <p:nvGraphicFramePr>
          <p:cNvPr id="9" name="Grafik 8">
            <a:extLst>
              <a:ext uri="{FF2B5EF4-FFF2-40B4-BE49-F238E27FC236}">
                <a16:creationId xmlns:a16="http://schemas.microsoft.com/office/drawing/2014/main" id="{FAC44BDF-5BB3-340B-FA0E-EB818F233AD1}"/>
              </a:ext>
            </a:extLst>
          </p:cNvPr>
          <p:cNvGraphicFramePr>
            <a:graphicFrameLocks/>
          </p:cNvGraphicFramePr>
          <p:nvPr>
            <p:extLst>
              <p:ext uri="{D42A27DB-BD31-4B8C-83A1-F6EECF244321}">
                <p14:modId xmlns:p14="http://schemas.microsoft.com/office/powerpoint/2010/main" val="2215456586"/>
              </p:ext>
            </p:extLst>
          </p:nvPr>
        </p:nvGraphicFramePr>
        <p:xfrm>
          <a:off x="4498869" y="744173"/>
          <a:ext cx="7198678" cy="2737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fik 9">
            <a:extLst>
              <a:ext uri="{FF2B5EF4-FFF2-40B4-BE49-F238E27FC236}">
                <a16:creationId xmlns:a16="http://schemas.microsoft.com/office/drawing/2014/main" id="{57E8F8D0-6175-C3CD-D2B9-E8DB2A10B53E}"/>
              </a:ext>
            </a:extLst>
          </p:cNvPr>
          <p:cNvGraphicFramePr>
            <a:graphicFrameLocks/>
          </p:cNvGraphicFramePr>
          <p:nvPr>
            <p:extLst>
              <p:ext uri="{D42A27DB-BD31-4B8C-83A1-F6EECF244321}">
                <p14:modId xmlns:p14="http://schemas.microsoft.com/office/powerpoint/2010/main" val="96573016"/>
              </p:ext>
            </p:extLst>
          </p:nvPr>
        </p:nvGraphicFramePr>
        <p:xfrm>
          <a:off x="4907279" y="3450399"/>
          <a:ext cx="6790267" cy="28352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10465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63FDB913-624F-4197-55C8-D083DD4CF880}"/>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YILLARA GÖRE MEZUN ÖĞRENCİ SAYILARI</a:t>
            </a:r>
          </a:p>
        </p:txBody>
      </p:sp>
      <p:graphicFrame>
        <p:nvGraphicFramePr>
          <p:cNvPr id="6" name="Tablo 5">
            <a:extLst>
              <a:ext uri="{FF2B5EF4-FFF2-40B4-BE49-F238E27FC236}">
                <a16:creationId xmlns:a16="http://schemas.microsoft.com/office/drawing/2014/main" id="{0AD4A2D7-089B-083F-4A67-CC5DB3705F8F}"/>
              </a:ext>
            </a:extLst>
          </p:cNvPr>
          <p:cNvGraphicFramePr>
            <a:graphicFrameLocks noGrp="1"/>
          </p:cNvGraphicFramePr>
          <p:nvPr>
            <p:extLst>
              <p:ext uri="{D42A27DB-BD31-4B8C-83A1-F6EECF244321}">
                <p14:modId xmlns:p14="http://schemas.microsoft.com/office/powerpoint/2010/main" val="2225733054"/>
              </p:ext>
            </p:extLst>
          </p:nvPr>
        </p:nvGraphicFramePr>
        <p:xfrm>
          <a:off x="2193522" y="978401"/>
          <a:ext cx="8382765" cy="1561550"/>
        </p:xfrm>
        <a:graphic>
          <a:graphicData uri="http://schemas.openxmlformats.org/drawingml/2006/table">
            <a:tbl>
              <a:tblPr>
                <a:tableStyleId>{5C22544A-7EE6-4342-B048-85BDC9FD1C3A}</a:tableStyleId>
              </a:tblPr>
              <a:tblGrid>
                <a:gridCol w="1151281">
                  <a:extLst>
                    <a:ext uri="{9D8B030D-6E8A-4147-A177-3AD203B41FA5}">
                      <a16:colId xmlns:a16="http://schemas.microsoft.com/office/drawing/2014/main" val="3431842137"/>
                    </a:ext>
                  </a:extLst>
                </a:gridCol>
                <a:gridCol w="1151281">
                  <a:extLst>
                    <a:ext uri="{9D8B030D-6E8A-4147-A177-3AD203B41FA5}">
                      <a16:colId xmlns:a16="http://schemas.microsoft.com/office/drawing/2014/main" val="2382035324"/>
                    </a:ext>
                  </a:extLst>
                </a:gridCol>
                <a:gridCol w="1475079">
                  <a:extLst>
                    <a:ext uri="{9D8B030D-6E8A-4147-A177-3AD203B41FA5}">
                      <a16:colId xmlns:a16="http://schemas.microsoft.com/office/drawing/2014/main" val="3826569838"/>
                    </a:ext>
                  </a:extLst>
                </a:gridCol>
                <a:gridCol w="1151281">
                  <a:extLst>
                    <a:ext uri="{9D8B030D-6E8A-4147-A177-3AD203B41FA5}">
                      <a16:colId xmlns:a16="http://schemas.microsoft.com/office/drawing/2014/main" val="2586422589"/>
                    </a:ext>
                  </a:extLst>
                </a:gridCol>
                <a:gridCol w="1151281">
                  <a:extLst>
                    <a:ext uri="{9D8B030D-6E8A-4147-A177-3AD203B41FA5}">
                      <a16:colId xmlns:a16="http://schemas.microsoft.com/office/drawing/2014/main" val="730674103"/>
                    </a:ext>
                  </a:extLst>
                </a:gridCol>
                <a:gridCol w="1151281">
                  <a:extLst>
                    <a:ext uri="{9D8B030D-6E8A-4147-A177-3AD203B41FA5}">
                      <a16:colId xmlns:a16="http://schemas.microsoft.com/office/drawing/2014/main" val="1663844982"/>
                    </a:ext>
                  </a:extLst>
                </a:gridCol>
                <a:gridCol w="1151281">
                  <a:extLst>
                    <a:ext uri="{9D8B030D-6E8A-4147-A177-3AD203B41FA5}">
                      <a16:colId xmlns:a16="http://schemas.microsoft.com/office/drawing/2014/main" val="2966022464"/>
                    </a:ext>
                  </a:extLst>
                </a:gridCol>
              </a:tblGrid>
              <a:tr h="312310">
                <a:tc gridSpan="7">
                  <a:txBody>
                    <a:bodyPr/>
                    <a:lstStyle/>
                    <a:p>
                      <a:pPr algn="ctr" fontAlgn="b"/>
                      <a:r>
                        <a:rPr lang="tr-TR" sz="1800" u="none" strike="noStrike" dirty="0">
                          <a:effectLst/>
                        </a:rPr>
                        <a:t>YILLARA GÖRE MEZUN ÖĞRENCİ SAYISI</a:t>
                      </a:r>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6440181"/>
                  </a:ext>
                </a:extLst>
              </a:tr>
              <a:tr h="312310">
                <a:tc>
                  <a:txBody>
                    <a:bodyPr/>
                    <a:lstStyle/>
                    <a:p>
                      <a:pPr marL="0" indent="88900" algn="l" fontAlgn="b"/>
                      <a:r>
                        <a:rPr lang="tr-TR" sz="1800" u="none" strike="noStrike" dirty="0">
                          <a:effectLst/>
                        </a:rPr>
                        <a:t>BÖLÜM</a:t>
                      </a:r>
                      <a:endParaRPr lang="tr-TR"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u="none" strike="noStrike">
                          <a:effectLst/>
                        </a:rPr>
                        <a:t>2020</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u="none" strike="noStrike">
                          <a:effectLst/>
                        </a:rPr>
                        <a:t>2021</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u="none" strike="noStrike">
                          <a:effectLst/>
                        </a:rPr>
                        <a:t>2022</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u="none" strike="noStrike" dirty="0">
                          <a:effectLst/>
                        </a:rPr>
                        <a:t>2023</a:t>
                      </a:r>
                      <a:endParaRPr lang="tr-TR"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2024</a:t>
                      </a:r>
                    </a:p>
                  </a:txBody>
                  <a:tcPr marL="9525" marR="9525" marT="9525" marB="0" anchor="b"/>
                </a:tc>
                <a:tc>
                  <a:txBody>
                    <a:bodyPr/>
                    <a:lstStyle/>
                    <a:p>
                      <a:pPr algn="ctr" fontAlgn="b"/>
                      <a:r>
                        <a:rPr lang="tr-TR" sz="1800" u="none" strike="noStrike" dirty="0">
                          <a:effectLst/>
                        </a:rPr>
                        <a:t>TOPLAM</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52325827"/>
                  </a:ext>
                </a:extLst>
              </a:tr>
              <a:tr h="312310">
                <a:tc>
                  <a:txBody>
                    <a:bodyPr/>
                    <a:lstStyle/>
                    <a:p>
                      <a:pPr marL="0" indent="88900" algn="l" fontAlgn="b"/>
                      <a:r>
                        <a:rPr lang="tr-TR" sz="1800" b="0" i="0" u="none" strike="noStrike" dirty="0">
                          <a:solidFill>
                            <a:srgbClr val="000000"/>
                          </a:solidFill>
                          <a:effectLst/>
                          <a:latin typeface="Calibri" panose="020F0502020204030204" pitchFamily="34" charset="0"/>
                        </a:rPr>
                        <a:t>Ebelik</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54</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59</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61</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73</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60</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307</a:t>
                      </a:r>
                    </a:p>
                  </a:txBody>
                  <a:tcPr marL="9525" marR="9525" marT="9525" marB="0" anchor="b"/>
                </a:tc>
                <a:extLst>
                  <a:ext uri="{0D108BD9-81ED-4DB2-BD59-A6C34878D82A}">
                    <a16:rowId xmlns:a16="http://schemas.microsoft.com/office/drawing/2014/main" val="386137985"/>
                  </a:ext>
                </a:extLst>
              </a:tr>
              <a:tr h="312310">
                <a:tc>
                  <a:txBody>
                    <a:bodyPr/>
                    <a:lstStyle/>
                    <a:p>
                      <a:pPr marL="0" indent="88900" algn="l" fontAlgn="b"/>
                      <a:r>
                        <a:rPr lang="tr-TR" sz="1800" b="0" i="0" u="none" strike="noStrike" dirty="0">
                          <a:solidFill>
                            <a:srgbClr val="000000"/>
                          </a:solidFill>
                          <a:effectLst/>
                          <a:latin typeface="Calibri" panose="020F0502020204030204" pitchFamily="34" charset="0"/>
                        </a:rPr>
                        <a:t>Hemşirelik</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65</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83</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69</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106</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101</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424</a:t>
                      </a:r>
                    </a:p>
                  </a:txBody>
                  <a:tcPr marL="9525" marR="9525" marT="9525" marB="0" anchor="b"/>
                </a:tc>
                <a:extLst>
                  <a:ext uri="{0D108BD9-81ED-4DB2-BD59-A6C34878D82A}">
                    <a16:rowId xmlns:a16="http://schemas.microsoft.com/office/drawing/2014/main" val="308008181"/>
                  </a:ext>
                </a:extLst>
              </a:tr>
              <a:tr h="312310">
                <a:tc>
                  <a:txBody>
                    <a:bodyPr/>
                    <a:lstStyle/>
                    <a:p>
                      <a:pPr marL="0" indent="88900" algn="l" fontAlgn="b"/>
                      <a:r>
                        <a:rPr lang="tr-TR" sz="1800" u="none" strike="noStrike" dirty="0">
                          <a:effectLst/>
                        </a:rPr>
                        <a:t>TOPLAM</a:t>
                      </a:r>
                      <a:endParaRPr lang="tr-TR"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119</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142</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130</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179</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161</a:t>
                      </a:r>
                    </a:p>
                  </a:txBody>
                  <a:tcPr marL="9525" marR="9525" marT="9525" marB="0" anchor="b"/>
                </a:tc>
                <a:tc>
                  <a:txBody>
                    <a:bodyPr/>
                    <a:lstStyle/>
                    <a:p>
                      <a:pPr algn="ctr" fontAlgn="b"/>
                      <a:r>
                        <a:rPr lang="tr-TR" sz="1800" b="0" i="0" u="none" strike="noStrike" dirty="0">
                          <a:solidFill>
                            <a:srgbClr val="000000"/>
                          </a:solidFill>
                          <a:effectLst/>
                          <a:latin typeface="Calibri" panose="020F0502020204030204" pitchFamily="34" charset="0"/>
                        </a:rPr>
                        <a:t>731</a:t>
                      </a:r>
                    </a:p>
                  </a:txBody>
                  <a:tcPr marL="9525" marR="9525" marT="9525" marB="0" anchor="b"/>
                </a:tc>
                <a:extLst>
                  <a:ext uri="{0D108BD9-81ED-4DB2-BD59-A6C34878D82A}">
                    <a16:rowId xmlns:a16="http://schemas.microsoft.com/office/drawing/2014/main" val="1784806537"/>
                  </a:ext>
                </a:extLst>
              </a:tr>
            </a:tbl>
          </a:graphicData>
        </a:graphic>
      </p:graphicFrame>
      <p:graphicFrame>
        <p:nvGraphicFramePr>
          <p:cNvPr id="7" name="Grafik 6">
            <a:extLst>
              <a:ext uri="{FF2B5EF4-FFF2-40B4-BE49-F238E27FC236}">
                <a16:creationId xmlns:a16="http://schemas.microsoft.com/office/drawing/2014/main" id="{E9017C7D-871D-528D-A151-21F3431EE256}"/>
              </a:ext>
            </a:extLst>
          </p:cNvPr>
          <p:cNvGraphicFramePr>
            <a:graphicFrameLocks/>
          </p:cNvGraphicFramePr>
          <p:nvPr>
            <p:extLst>
              <p:ext uri="{D42A27DB-BD31-4B8C-83A1-F6EECF244321}">
                <p14:modId xmlns:p14="http://schemas.microsoft.com/office/powerpoint/2010/main" val="636600812"/>
              </p:ext>
            </p:extLst>
          </p:nvPr>
        </p:nvGraphicFramePr>
        <p:xfrm>
          <a:off x="2193522" y="2829600"/>
          <a:ext cx="8170802" cy="36166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87166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7CADF9-75EF-F126-B0F7-6E638E753F68}"/>
              </a:ext>
            </a:extLst>
          </p:cNvPr>
          <p:cNvSpPr>
            <a:spLocks noGrp="1"/>
          </p:cNvSpPr>
          <p:nvPr>
            <p:ph type="title"/>
          </p:nvPr>
        </p:nvSpPr>
        <p:spPr>
          <a:xfrm>
            <a:off x="128426" y="4234096"/>
            <a:ext cx="10978243" cy="518274"/>
          </a:xfrm>
        </p:spPr>
        <p:txBody>
          <a:bodyPr/>
          <a:lstStyle/>
          <a:p>
            <a:pPr algn="l">
              <a:lnSpc>
                <a:spcPct val="100000"/>
              </a:lnSpc>
            </a:pPr>
            <a:r>
              <a:rPr lang="tr-TR" sz="4400" dirty="0">
                <a:latin typeface="+mn-lt"/>
              </a:rPr>
              <a:t>                 </a:t>
            </a:r>
            <a:r>
              <a:rPr lang="tr-TR" sz="4400" b="1" dirty="0">
                <a:latin typeface="+mn-lt"/>
              </a:rPr>
              <a:t>  </a:t>
            </a:r>
            <a:r>
              <a:rPr lang="tr-TR" sz="4400" b="1" dirty="0">
                <a:solidFill>
                  <a:srgbClr val="0772B5"/>
                </a:solidFill>
                <a:latin typeface="+mn-lt"/>
              </a:rPr>
              <a:t>A.TARİHSEL GELİŞİM</a:t>
            </a:r>
            <a:r>
              <a:rPr lang="tr-TR" sz="4400" dirty="0">
                <a:latin typeface="+mn-lt"/>
              </a:rPr>
              <a:t/>
            </a:r>
            <a:br>
              <a:rPr lang="tr-TR" sz="4400" dirty="0">
                <a:latin typeface="+mn-lt"/>
              </a:rPr>
            </a:br>
            <a:r>
              <a:rPr lang="tr-TR" sz="4400" dirty="0">
                <a:latin typeface="+mn-lt"/>
              </a:rPr>
              <a:t>                   </a:t>
            </a:r>
            <a:r>
              <a:rPr lang="tr-TR" sz="1000" dirty="0">
                <a:latin typeface="+mn-lt"/>
              </a:rPr>
              <a:t/>
            </a:r>
            <a:br>
              <a:rPr lang="tr-TR" sz="1000" dirty="0">
                <a:latin typeface="+mn-lt"/>
              </a:rPr>
            </a:br>
            <a:endParaRPr lang="tr-TR" sz="4400" dirty="0">
              <a:latin typeface="+mn-lt"/>
            </a:endParaRPr>
          </a:p>
        </p:txBody>
      </p:sp>
      <p:pic>
        <p:nvPicPr>
          <p:cNvPr id="4" name="Resim Yer Tutucusu 3"/>
          <p:cNvPicPr>
            <a:picLocks noGrp="1" noChangeAspect="1"/>
          </p:cNvPicPr>
          <p:nvPr>
            <p:ph type="pic" idx="1"/>
          </p:nvPr>
        </p:nvPicPr>
        <p:blipFill>
          <a:blip r:embed="rId2">
            <a:extLst>
              <a:ext uri="{28A0092B-C50C-407E-A947-70E740481C1C}">
                <a14:useLocalDpi xmlns:a14="http://schemas.microsoft.com/office/drawing/2010/main" val="0"/>
              </a:ext>
            </a:extLst>
          </a:blip>
          <a:srcRect t="18656" b="18656"/>
          <a:stretch>
            <a:fillRect/>
          </a:stretch>
        </p:blipFill>
        <p:spPr>
          <a:xfrm>
            <a:off x="0" y="-1"/>
            <a:ext cx="12188952" cy="3149601"/>
          </a:xfrm>
        </p:spPr>
      </p:pic>
      <p:sp>
        <p:nvSpPr>
          <p:cNvPr id="3" name="Metin kutusu 2"/>
          <p:cNvSpPr txBox="1"/>
          <p:nvPr/>
        </p:nvSpPr>
        <p:spPr>
          <a:xfrm>
            <a:off x="2698230" y="4224965"/>
            <a:ext cx="5466489" cy="2308324"/>
          </a:xfrm>
          <a:prstGeom prst="rect">
            <a:avLst/>
          </a:prstGeom>
          <a:noFill/>
        </p:spPr>
        <p:txBody>
          <a:bodyPr wrap="square" rtlCol="0">
            <a:spAutoFit/>
          </a:bodyPr>
          <a:lstStyle/>
          <a:p>
            <a:pPr marL="446088" indent="-446088">
              <a:buFont typeface="+mj-lt"/>
              <a:buAutoNum type="arabicPeriod"/>
            </a:pPr>
            <a:r>
              <a:rPr lang="tr-TR" sz="3600" dirty="0">
                <a:ln w="0"/>
                <a:effectLst>
                  <a:outerShdw blurRad="38100" dist="19050" dir="2700000" algn="tl" rotWithShape="0">
                    <a:schemeClr val="dk1">
                      <a:alpha val="40000"/>
                    </a:schemeClr>
                  </a:outerShdw>
                </a:effectLst>
                <a:cs typeface="Times New Roman"/>
              </a:rPr>
              <a:t>Fakültenin Kuruluşu</a:t>
            </a:r>
          </a:p>
          <a:p>
            <a:pPr marL="446088" indent="-446088">
              <a:buFont typeface="+mj-lt"/>
              <a:buAutoNum type="arabicPeriod"/>
            </a:pPr>
            <a:r>
              <a:rPr lang="tr-TR" sz="3600" dirty="0">
                <a:ln w="0"/>
                <a:effectLst>
                  <a:outerShdw blurRad="38100" dist="19050" dir="2700000" algn="tl" rotWithShape="0">
                    <a:schemeClr val="dk1">
                      <a:alpha val="40000"/>
                    </a:schemeClr>
                  </a:outerShdw>
                </a:effectLst>
                <a:cs typeface="Times New Roman"/>
              </a:rPr>
              <a:t>Fakülte Teşkilat Şeması</a:t>
            </a:r>
          </a:p>
          <a:p>
            <a:pPr marL="446088" indent="-446088">
              <a:buFont typeface="+mj-lt"/>
              <a:buAutoNum type="arabicPeriod"/>
            </a:pPr>
            <a:r>
              <a:rPr lang="tr-TR" sz="3600" dirty="0">
                <a:ln w="0"/>
                <a:effectLst>
                  <a:outerShdw blurRad="38100" dist="19050" dir="2700000" algn="tl" rotWithShape="0">
                    <a:schemeClr val="dk1">
                      <a:alpha val="40000"/>
                    </a:schemeClr>
                  </a:outerShdw>
                </a:effectLst>
                <a:cs typeface="Times New Roman"/>
              </a:rPr>
              <a:t>Mevcut Bölümler</a:t>
            </a:r>
          </a:p>
          <a:p>
            <a:endParaRPr lang="tr-TR" sz="3600" dirty="0">
              <a:ln w="0"/>
              <a:effectLst>
                <a:outerShdw blurRad="38100" dist="19050" dir="2700000" algn="tl" rotWithShape="0">
                  <a:schemeClr val="dk1">
                    <a:alpha val="40000"/>
                  </a:schemeClr>
                </a:outerShdw>
              </a:effectLst>
              <a:latin typeface="+mj-lt"/>
              <a:cs typeface="Times New Roman"/>
            </a:endParaRPr>
          </a:p>
        </p:txBody>
      </p:sp>
    </p:spTree>
    <p:extLst>
      <p:ext uri="{BB962C8B-B14F-4D97-AF65-F5344CB8AC3E}">
        <p14:creationId xmlns:p14="http://schemas.microsoft.com/office/powerpoint/2010/main" val="6939928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513" y="452859"/>
            <a:ext cx="10460053" cy="4717649"/>
          </a:xfrm>
          <a:prstGeom prst="rect">
            <a:avLst/>
          </a:prstGeom>
        </p:spPr>
      </p:pic>
      <p:pic>
        <p:nvPicPr>
          <p:cNvPr id="17" name="Resim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5640" y="4613026"/>
            <a:ext cx="1372617" cy="1836216"/>
          </a:xfrm>
          <a:prstGeom prst="rect">
            <a:avLst/>
          </a:prstGeom>
        </p:spPr>
      </p:pic>
      <p:graphicFrame>
        <p:nvGraphicFramePr>
          <p:cNvPr id="19" name="Tablo 18"/>
          <p:cNvGraphicFramePr>
            <a:graphicFrameLocks noGrp="1"/>
          </p:cNvGraphicFramePr>
          <p:nvPr>
            <p:extLst>
              <p:ext uri="{D42A27DB-BD31-4B8C-83A1-F6EECF244321}">
                <p14:modId xmlns:p14="http://schemas.microsoft.com/office/powerpoint/2010/main" val="4283623151"/>
              </p:ext>
            </p:extLst>
          </p:nvPr>
        </p:nvGraphicFramePr>
        <p:xfrm>
          <a:off x="615462" y="4892355"/>
          <a:ext cx="3435410" cy="1632331"/>
        </p:xfrm>
        <a:graphic>
          <a:graphicData uri="http://schemas.openxmlformats.org/drawingml/2006/table">
            <a:tbl>
              <a:tblPr firstRow="1" firstCol="1" bandRow="1">
                <a:tableStyleId>{8799B23B-EC83-4686-B30A-512413B5E67A}</a:tableStyleId>
              </a:tblPr>
              <a:tblGrid>
                <a:gridCol w="1794617">
                  <a:extLst>
                    <a:ext uri="{9D8B030D-6E8A-4147-A177-3AD203B41FA5}">
                      <a16:colId xmlns:a16="http://schemas.microsoft.com/office/drawing/2014/main" val="1659848127"/>
                    </a:ext>
                  </a:extLst>
                </a:gridCol>
                <a:gridCol w="822370">
                  <a:extLst>
                    <a:ext uri="{9D8B030D-6E8A-4147-A177-3AD203B41FA5}">
                      <a16:colId xmlns:a16="http://schemas.microsoft.com/office/drawing/2014/main" val="3267333443"/>
                    </a:ext>
                  </a:extLst>
                </a:gridCol>
                <a:gridCol w="818423">
                  <a:extLst>
                    <a:ext uri="{9D8B030D-6E8A-4147-A177-3AD203B41FA5}">
                      <a16:colId xmlns:a16="http://schemas.microsoft.com/office/drawing/2014/main" val="4025687218"/>
                    </a:ext>
                  </a:extLst>
                </a:gridCol>
              </a:tblGrid>
              <a:tr h="182185">
                <a:tc>
                  <a:txBody>
                    <a:bodyPr/>
                    <a:lstStyle/>
                    <a:p>
                      <a:pPr algn="l">
                        <a:lnSpc>
                          <a:spcPct val="107000"/>
                        </a:lnSpc>
                        <a:spcAft>
                          <a:spcPts val="0"/>
                        </a:spcAft>
                      </a:pPr>
                      <a:r>
                        <a:rPr lang="tr-TR" sz="1200" dirty="0">
                          <a:effectLst/>
                        </a:rPr>
                        <a:t>BÖLGE</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tr-TR" sz="1200" dirty="0">
                          <a:effectLst/>
                        </a:rPr>
                        <a:t>SAYI</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ORAN %</a:t>
                      </a:r>
                    </a:p>
                  </a:txBody>
                  <a:tcPr marL="68580" marR="68580" marT="0" marB="0" anchor="ctr">
                    <a:solidFill>
                      <a:schemeClr val="accent3">
                        <a:lumMod val="20000"/>
                        <a:lumOff val="80000"/>
                      </a:schemeClr>
                    </a:solidFill>
                  </a:tcPr>
                </a:tc>
                <a:extLst>
                  <a:ext uri="{0D108BD9-81ED-4DB2-BD59-A6C34878D82A}">
                    <a16:rowId xmlns:a16="http://schemas.microsoft.com/office/drawing/2014/main" val="1019318730"/>
                  </a:ext>
                </a:extLst>
              </a:tr>
              <a:tr h="204813">
                <a:tc>
                  <a:txBody>
                    <a:bodyPr/>
                    <a:lstStyle/>
                    <a:p>
                      <a:pPr>
                        <a:lnSpc>
                          <a:spcPct val="107000"/>
                        </a:lnSpc>
                        <a:spcAft>
                          <a:spcPts val="0"/>
                        </a:spcAft>
                      </a:pPr>
                      <a:r>
                        <a:rPr lang="tr-TR" sz="1200" b="0" dirty="0">
                          <a:effectLst/>
                        </a:rPr>
                        <a:t>GÜNEYDOĞU ANADOLU</a:t>
                      </a:r>
                      <a:endParaRPr lang="tr-TR"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662</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77,43</a:t>
                      </a:r>
                    </a:p>
                  </a:txBody>
                  <a:tcPr marL="9525" marR="9525" marT="9525" marB="0" anchor="ctr">
                    <a:noFill/>
                  </a:tcPr>
                </a:tc>
                <a:extLst>
                  <a:ext uri="{0D108BD9-81ED-4DB2-BD59-A6C34878D82A}">
                    <a16:rowId xmlns:a16="http://schemas.microsoft.com/office/drawing/2014/main" val="1209158087"/>
                  </a:ext>
                </a:extLst>
              </a:tr>
              <a:tr h="182185">
                <a:tc>
                  <a:txBody>
                    <a:bodyPr/>
                    <a:lstStyle/>
                    <a:p>
                      <a:pPr>
                        <a:lnSpc>
                          <a:spcPct val="107000"/>
                        </a:lnSpc>
                        <a:spcAft>
                          <a:spcPts val="0"/>
                        </a:spcAft>
                      </a:pPr>
                      <a:r>
                        <a:rPr lang="tr-TR" sz="1200" b="0" dirty="0">
                          <a:effectLst/>
                        </a:rPr>
                        <a:t>AKDENİZ </a:t>
                      </a:r>
                      <a:endParaRPr lang="tr-TR"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40</a:t>
                      </a:r>
                    </a:p>
                  </a:txBody>
                  <a:tcPr marL="68580" marR="68580" marT="0" marB="0" anchor="ct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4,68</a:t>
                      </a:r>
                    </a:p>
                  </a:txBody>
                  <a:tcPr marL="9525" marR="9525" marT="9525" marB="0" anchor="ctr"/>
                </a:tc>
                <a:extLst>
                  <a:ext uri="{0D108BD9-81ED-4DB2-BD59-A6C34878D82A}">
                    <a16:rowId xmlns:a16="http://schemas.microsoft.com/office/drawing/2014/main" val="3126998239"/>
                  </a:ext>
                </a:extLst>
              </a:tr>
              <a:tr h="182185">
                <a:tc>
                  <a:txBody>
                    <a:bodyPr/>
                    <a:lstStyle/>
                    <a:p>
                      <a:pPr>
                        <a:lnSpc>
                          <a:spcPct val="107000"/>
                        </a:lnSpc>
                        <a:spcAft>
                          <a:spcPts val="0"/>
                        </a:spcAft>
                      </a:pPr>
                      <a:r>
                        <a:rPr lang="tr-TR" sz="1200" b="0">
                          <a:effectLst/>
                        </a:rPr>
                        <a:t>DOĞU ANADOLU </a:t>
                      </a:r>
                      <a:endParaRPr lang="tr-TR" sz="12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30</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3,51</a:t>
                      </a:r>
                    </a:p>
                  </a:txBody>
                  <a:tcPr marL="9525" marR="9525" marT="9525" marB="0" anchor="ctr">
                    <a:noFill/>
                  </a:tcPr>
                </a:tc>
                <a:extLst>
                  <a:ext uri="{0D108BD9-81ED-4DB2-BD59-A6C34878D82A}">
                    <a16:rowId xmlns:a16="http://schemas.microsoft.com/office/drawing/2014/main" val="3661111917"/>
                  </a:ext>
                </a:extLst>
              </a:tr>
              <a:tr h="182185">
                <a:tc>
                  <a:txBody>
                    <a:bodyPr/>
                    <a:lstStyle/>
                    <a:p>
                      <a:pPr>
                        <a:lnSpc>
                          <a:spcPct val="107000"/>
                        </a:lnSpc>
                        <a:spcAft>
                          <a:spcPts val="0"/>
                        </a:spcAft>
                      </a:pPr>
                      <a:r>
                        <a:rPr lang="tr-TR" sz="1200" b="0" dirty="0">
                          <a:effectLst/>
                        </a:rPr>
                        <a:t>İÇ ANADOLU</a:t>
                      </a:r>
                      <a:endParaRPr lang="tr-TR"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0,58</a:t>
                      </a:r>
                    </a:p>
                  </a:txBody>
                  <a:tcPr marL="9525" marR="9525" marT="9525" marB="0" anchor="ctr"/>
                </a:tc>
                <a:extLst>
                  <a:ext uri="{0D108BD9-81ED-4DB2-BD59-A6C34878D82A}">
                    <a16:rowId xmlns:a16="http://schemas.microsoft.com/office/drawing/2014/main" val="1441129864"/>
                  </a:ext>
                </a:extLst>
              </a:tr>
              <a:tr h="182185">
                <a:tc>
                  <a:txBody>
                    <a:bodyPr/>
                    <a:lstStyle/>
                    <a:p>
                      <a:pPr>
                        <a:lnSpc>
                          <a:spcPct val="107000"/>
                        </a:lnSpc>
                        <a:spcAft>
                          <a:spcPts val="0"/>
                        </a:spcAft>
                      </a:pPr>
                      <a:r>
                        <a:rPr lang="tr-TR" sz="1200" b="0">
                          <a:effectLst/>
                        </a:rPr>
                        <a:t>KARADENİZ</a:t>
                      </a:r>
                      <a:endParaRPr lang="tr-TR" sz="12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0,23</a:t>
                      </a:r>
                    </a:p>
                  </a:txBody>
                  <a:tcPr marL="9525" marR="9525" marT="9525" marB="0" anchor="ctr">
                    <a:noFill/>
                  </a:tcPr>
                </a:tc>
                <a:extLst>
                  <a:ext uri="{0D108BD9-81ED-4DB2-BD59-A6C34878D82A}">
                    <a16:rowId xmlns:a16="http://schemas.microsoft.com/office/drawing/2014/main" val="3293814955"/>
                  </a:ext>
                </a:extLst>
              </a:tr>
              <a:tr h="182185">
                <a:tc>
                  <a:txBody>
                    <a:bodyPr/>
                    <a:lstStyle/>
                    <a:p>
                      <a:pPr>
                        <a:lnSpc>
                          <a:spcPct val="107000"/>
                        </a:lnSpc>
                        <a:spcAft>
                          <a:spcPts val="0"/>
                        </a:spcAft>
                      </a:pPr>
                      <a:r>
                        <a:rPr lang="tr-TR" sz="1200" b="0">
                          <a:effectLst/>
                        </a:rPr>
                        <a:t>EGE </a:t>
                      </a:r>
                      <a:endParaRPr lang="tr-TR" sz="12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0,12</a:t>
                      </a:r>
                    </a:p>
                  </a:txBody>
                  <a:tcPr marL="9525" marR="9525" marT="9525" marB="0" anchor="ctr"/>
                </a:tc>
                <a:extLst>
                  <a:ext uri="{0D108BD9-81ED-4DB2-BD59-A6C34878D82A}">
                    <a16:rowId xmlns:a16="http://schemas.microsoft.com/office/drawing/2014/main" val="2187518871"/>
                  </a:ext>
                </a:extLst>
              </a:tr>
              <a:tr h="182185">
                <a:tc>
                  <a:txBody>
                    <a:bodyPr/>
                    <a:lstStyle/>
                    <a:p>
                      <a:pPr>
                        <a:lnSpc>
                          <a:spcPct val="107000"/>
                        </a:lnSpc>
                        <a:spcAft>
                          <a:spcPts val="0"/>
                        </a:spcAft>
                      </a:pPr>
                      <a:r>
                        <a:rPr lang="tr-TR" sz="1200" b="0" dirty="0">
                          <a:effectLst/>
                        </a:rPr>
                        <a:t>MARMARA</a:t>
                      </a:r>
                      <a:endParaRPr lang="tr-TR"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0,23</a:t>
                      </a:r>
                    </a:p>
                  </a:txBody>
                  <a:tcPr marL="9525" marR="9525" marT="9525" marB="0" anchor="ctr">
                    <a:noFill/>
                  </a:tcPr>
                </a:tc>
                <a:extLst>
                  <a:ext uri="{0D108BD9-81ED-4DB2-BD59-A6C34878D82A}">
                    <a16:rowId xmlns:a16="http://schemas.microsoft.com/office/drawing/2014/main" val="324994069"/>
                  </a:ext>
                </a:extLst>
              </a:tr>
            </a:tbl>
          </a:graphicData>
        </a:graphic>
      </p:graphicFrame>
      <p:graphicFrame>
        <p:nvGraphicFramePr>
          <p:cNvPr id="20" name="Tablo 19"/>
          <p:cNvGraphicFramePr>
            <a:graphicFrameLocks noGrp="1"/>
          </p:cNvGraphicFramePr>
          <p:nvPr>
            <p:extLst>
              <p:ext uri="{D42A27DB-BD31-4B8C-83A1-F6EECF244321}">
                <p14:modId xmlns:p14="http://schemas.microsoft.com/office/powerpoint/2010/main" val="2499432284"/>
              </p:ext>
            </p:extLst>
          </p:nvPr>
        </p:nvGraphicFramePr>
        <p:xfrm>
          <a:off x="6963359" y="4676330"/>
          <a:ext cx="3514256" cy="754576"/>
        </p:xfrm>
        <a:graphic>
          <a:graphicData uri="http://schemas.openxmlformats.org/drawingml/2006/table">
            <a:tbl>
              <a:tblPr firstRow="1" firstCol="1" bandRow="1">
                <a:tableStyleId>{8799B23B-EC83-4686-B30A-512413B5E67A}</a:tableStyleId>
              </a:tblPr>
              <a:tblGrid>
                <a:gridCol w="1216905">
                  <a:extLst>
                    <a:ext uri="{9D8B030D-6E8A-4147-A177-3AD203B41FA5}">
                      <a16:colId xmlns:a16="http://schemas.microsoft.com/office/drawing/2014/main" val="1659848127"/>
                    </a:ext>
                  </a:extLst>
                </a:gridCol>
                <a:gridCol w="868209">
                  <a:extLst>
                    <a:ext uri="{9D8B030D-6E8A-4147-A177-3AD203B41FA5}">
                      <a16:colId xmlns:a16="http://schemas.microsoft.com/office/drawing/2014/main" val="3267333443"/>
                    </a:ext>
                  </a:extLst>
                </a:gridCol>
                <a:gridCol w="1429142">
                  <a:extLst>
                    <a:ext uri="{9D8B030D-6E8A-4147-A177-3AD203B41FA5}">
                      <a16:colId xmlns:a16="http://schemas.microsoft.com/office/drawing/2014/main" val="4025687218"/>
                    </a:ext>
                  </a:extLst>
                </a:gridCol>
              </a:tblGrid>
              <a:tr h="425539">
                <a:tc>
                  <a:txBody>
                    <a:bodyPr/>
                    <a:lstStyle/>
                    <a:p>
                      <a:pPr marL="0" algn="ctr" defTabSz="914400" rtl="0" eaLnBrk="1" fontAlgn="b" latinLnBrk="0" hangingPunct="1">
                        <a:lnSpc>
                          <a:spcPct val="107000"/>
                        </a:lnSpc>
                        <a:spcAft>
                          <a:spcPts val="0"/>
                        </a:spcAft>
                      </a:pPr>
                      <a:endParaRPr lang="tr-TR" sz="1200" kern="1200" dirty="0">
                        <a:solidFill>
                          <a:schemeClr val="tx1"/>
                        </a:solidFill>
                        <a:effectLst/>
                        <a:latin typeface="+mn-lt"/>
                        <a:ea typeface="+mn-ea"/>
                        <a:cs typeface="+mn-cs"/>
                      </a:endParaRPr>
                    </a:p>
                  </a:txBody>
                  <a:tcPr marL="68580" marR="68580" marT="0" marB="0" anchor="ctr">
                    <a:solidFill>
                      <a:schemeClr val="accent3">
                        <a:lumMod val="20000"/>
                        <a:lumOff val="80000"/>
                      </a:schemeClr>
                    </a:solid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SAYI</a:t>
                      </a:r>
                    </a:p>
                  </a:txBody>
                  <a:tcPr marL="68580" marR="68580" marT="0" marB="0" anchor="ctr">
                    <a:solidFill>
                      <a:schemeClr val="accent3">
                        <a:lumMod val="20000"/>
                        <a:lumOff val="80000"/>
                      </a:schemeClr>
                    </a:solidFill>
                  </a:tcPr>
                </a:tc>
                <a:tc>
                  <a:txBody>
                    <a:bodyPr/>
                    <a:lstStyle/>
                    <a:p>
                      <a:pPr marL="0" algn="ctr" defTabSz="914400" rtl="0" eaLnBrk="1" fontAlgn="b" latinLnBrk="0" hangingPunct="1">
                        <a:lnSpc>
                          <a:spcPct val="107000"/>
                        </a:lnSpc>
                        <a:spcAft>
                          <a:spcPts val="0"/>
                        </a:spcAft>
                      </a:pPr>
                      <a:r>
                        <a:rPr lang="tr-TR" sz="1200" kern="1200" dirty="0">
                          <a:solidFill>
                            <a:schemeClr val="tx1"/>
                          </a:solidFill>
                          <a:effectLst/>
                          <a:latin typeface="+mn-lt"/>
                          <a:ea typeface="+mn-ea"/>
                          <a:cs typeface="+mn-cs"/>
                        </a:rPr>
                        <a:t>ORAN %</a:t>
                      </a:r>
                    </a:p>
                  </a:txBody>
                  <a:tcPr marL="68580" marR="68580" marT="0" marB="0" anchor="ctr">
                    <a:solidFill>
                      <a:schemeClr val="accent3">
                        <a:lumMod val="20000"/>
                        <a:lumOff val="80000"/>
                      </a:schemeClr>
                    </a:solidFill>
                  </a:tcPr>
                </a:tc>
                <a:extLst>
                  <a:ext uri="{0D108BD9-81ED-4DB2-BD59-A6C34878D82A}">
                    <a16:rowId xmlns:a16="http://schemas.microsoft.com/office/drawing/2014/main" val="1019318730"/>
                  </a:ext>
                </a:extLst>
              </a:tr>
              <a:tr h="329037">
                <a:tc>
                  <a:txBody>
                    <a:bodyPr/>
                    <a:lstStyle/>
                    <a:p>
                      <a:pPr marL="0" algn="ctr" defTabSz="914400" rtl="0" eaLnBrk="1" fontAlgn="b" latinLnBrk="0" hangingPunct="1">
                        <a:lnSpc>
                          <a:spcPct val="107000"/>
                        </a:lnSpc>
                        <a:spcAft>
                          <a:spcPts val="0"/>
                        </a:spcAft>
                      </a:pPr>
                      <a:r>
                        <a:rPr lang="tr-TR" sz="1200" b="1" kern="1200" dirty="0">
                          <a:solidFill>
                            <a:schemeClr val="tx1"/>
                          </a:solidFill>
                          <a:effectLst/>
                          <a:latin typeface="+mn-lt"/>
                          <a:ea typeface="+mn-ea"/>
                          <a:cs typeface="+mn-cs"/>
                        </a:rPr>
                        <a:t>YURTDIŞI</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b="1" kern="1200" dirty="0">
                          <a:solidFill>
                            <a:schemeClr val="tx1"/>
                          </a:solidFill>
                          <a:effectLst/>
                          <a:latin typeface="+mn-lt"/>
                          <a:ea typeface="+mn-ea"/>
                          <a:cs typeface="+mn-cs"/>
                        </a:rPr>
                        <a:t>113</a:t>
                      </a:r>
                    </a:p>
                  </a:txBody>
                  <a:tcPr marL="68580" marR="68580" marT="0" marB="0" anchor="ctr">
                    <a:noFill/>
                  </a:tcPr>
                </a:tc>
                <a:tc>
                  <a:txBody>
                    <a:bodyPr/>
                    <a:lstStyle/>
                    <a:p>
                      <a:pPr marL="0" algn="ctr" defTabSz="914400" rtl="0" eaLnBrk="1" fontAlgn="b" latinLnBrk="0" hangingPunct="1">
                        <a:lnSpc>
                          <a:spcPct val="107000"/>
                        </a:lnSpc>
                        <a:spcAft>
                          <a:spcPts val="0"/>
                        </a:spcAft>
                      </a:pPr>
                      <a:r>
                        <a:rPr lang="tr-TR" sz="1200" b="1" kern="1200" dirty="0">
                          <a:solidFill>
                            <a:schemeClr val="tx1"/>
                          </a:solidFill>
                          <a:effectLst/>
                          <a:latin typeface="+mn-lt"/>
                          <a:ea typeface="+mn-ea"/>
                          <a:cs typeface="+mn-cs"/>
                        </a:rPr>
                        <a:t>13,22</a:t>
                      </a:r>
                    </a:p>
                  </a:txBody>
                  <a:tcPr marL="9525" marR="9525" marT="9525" marB="0" anchor="ctr">
                    <a:noFill/>
                  </a:tcPr>
                </a:tc>
                <a:extLst>
                  <a:ext uri="{0D108BD9-81ED-4DB2-BD59-A6C34878D82A}">
                    <a16:rowId xmlns:a16="http://schemas.microsoft.com/office/drawing/2014/main" val="1209158087"/>
                  </a:ext>
                </a:extLst>
              </a:tr>
            </a:tbl>
          </a:graphicData>
        </a:graphic>
      </p:graphicFrame>
      <p:sp>
        <p:nvSpPr>
          <p:cNvPr id="21" name="Metin kutusu 20"/>
          <p:cNvSpPr txBox="1"/>
          <p:nvPr/>
        </p:nvSpPr>
        <p:spPr>
          <a:xfrm>
            <a:off x="4987695" y="5430906"/>
            <a:ext cx="4948015" cy="923330"/>
          </a:xfrm>
          <a:prstGeom prst="rect">
            <a:avLst/>
          </a:prstGeom>
          <a:noFill/>
        </p:spPr>
        <p:txBody>
          <a:bodyPr wrap="square" rtlCol="0">
            <a:spAutoFit/>
          </a:bodyPr>
          <a:lstStyle/>
          <a:p>
            <a:r>
              <a:rPr lang="tr-TR" dirty="0">
                <a:latin typeface="Tw Cen MT" panose="020B0602020104020603" pitchFamily="34" charset="0"/>
              </a:rPr>
              <a:t>ADIYAMAN İLİ ÖĞRENCİ SAYISI : 468</a:t>
            </a:r>
            <a:br>
              <a:rPr lang="tr-TR" dirty="0">
                <a:latin typeface="Tw Cen MT" panose="020B0602020104020603" pitchFamily="34" charset="0"/>
              </a:rPr>
            </a:br>
            <a:r>
              <a:rPr lang="tr-TR" dirty="0">
                <a:latin typeface="Tw Cen MT" panose="020B0602020104020603" pitchFamily="34" charset="0"/>
              </a:rPr>
              <a:t>BÖLGESİNDE                            : % 70,69</a:t>
            </a:r>
          </a:p>
          <a:p>
            <a:r>
              <a:rPr lang="tr-TR" dirty="0">
                <a:latin typeface="Tw Cen MT" panose="020B0602020104020603" pitchFamily="34" charset="0"/>
              </a:rPr>
              <a:t>ÜLKE GENELİNDE                      : % 63,07</a:t>
            </a:r>
          </a:p>
        </p:txBody>
      </p:sp>
      <p:sp>
        <p:nvSpPr>
          <p:cNvPr id="7" name="Metin kutusu 6">
            <a:extLst>
              <a:ext uri="{FF2B5EF4-FFF2-40B4-BE49-F238E27FC236}">
                <a16:creationId xmlns:a16="http://schemas.microsoft.com/office/drawing/2014/main" id="{CC28A859-7FE7-2B5F-5CCA-0D73C2EE8F21}"/>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BÖLGELER BAZINDA ÖĞRENCİ SAYILARI</a:t>
            </a:r>
          </a:p>
        </p:txBody>
      </p:sp>
      <p:sp>
        <p:nvSpPr>
          <p:cNvPr id="3" name="Metin kutusu 2">
            <a:extLst>
              <a:ext uri="{FF2B5EF4-FFF2-40B4-BE49-F238E27FC236}">
                <a16:creationId xmlns:a16="http://schemas.microsoft.com/office/drawing/2014/main" id="{F4C621A3-EE4E-8661-F909-0AEC48AF0CAC}"/>
              </a:ext>
            </a:extLst>
          </p:cNvPr>
          <p:cNvSpPr txBox="1"/>
          <p:nvPr/>
        </p:nvSpPr>
        <p:spPr>
          <a:xfrm>
            <a:off x="527322" y="6356629"/>
            <a:ext cx="3435410" cy="230832"/>
          </a:xfrm>
          <a:prstGeom prst="rect">
            <a:avLst/>
          </a:prstGeom>
          <a:noFill/>
        </p:spPr>
        <p:txBody>
          <a:bodyPr wrap="square" rtlCol="0">
            <a:spAutoFit/>
          </a:bodyPr>
          <a:lstStyle/>
          <a:p>
            <a:r>
              <a:rPr lang="tr-TR" sz="900" dirty="0"/>
              <a:t>Yurtdışı öğrencileri dahil edilerek hesaplanmıştır.</a:t>
            </a:r>
          </a:p>
        </p:txBody>
      </p:sp>
      <p:sp>
        <p:nvSpPr>
          <p:cNvPr id="5" name="Metin kutusu 4">
            <a:extLst>
              <a:ext uri="{FF2B5EF4-FFF2-40B4-BE49-F238E27FC236}">
                <a16:creationId xmlns:a16="http://schemas.microsoft.com/office/drawing/2014/main" id="{4ACEF7A6-237E-2BD5-133F-D65B01B73C85}"/>
              </a:ext>
            </a:extLst>
          </p:cNvPr>
          <p:cNvSpPr txBox="1"/>
          <p:nvPr/>
        </p:nvSpPr>
        <p:spPr>
          <a:xfrm>
            <a:off x="4987695" y="6218410"/>
            <a:ext cx="2523968" cy="230832"/>
          </a:xfrm>
          <a:prstGeom prst="rect">
            <a:avLst/>
          </a:prstGeom>
          <a:noFill/>
        </p:spPr>
        <p:txBody>
          <a:bodyPr wrap="square" rtlCol="0">
            <a:spAutoFit/>
          </a:bodyPr>
          <a:lstStyle/>
          <a:p>
            <a:r>
              <a:rPr lang="tr-TR" sz="900" dirty="0"/>
              <a:t>Yurtdışı öğrencileri dahil edilmeden hesaplanmıştır.</a:t>
            </a:r>
          </a:p>
        </p:txBody>
      </p:sp>
    </p:spTree>
    <p:extLst>
      <p:ext uri="{BB962C8B-B14F-4D97-AF65-F5344CB8AC3E}">
        <p14:creationId xmlns:p14="http://schemas.microsoft.com/office/powerpoint/2010/main" val="464687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2933811348"/>
              </p:ext>
            </p:extLst>
          </p:nvPr>
        </p:nvGraphicFramePr>
        <p:xfrm>
          <a:off x="697150" y="642706"/>
          <a:ext cx="4740612" cy="2887980"/>
        </p:xfrm>
        <a:graphic>
          <a:graphicData uri="http://schemas.openxmlformats.org/drawingml/2006/table">
            <a:tbl>
              <a:tblPr>
                <a:tableStyleId>{8799B23B-EC83-4686-B30A-512413B5E67A}</a:tableStyleId>
              </a:tblPr>
              <a:tblGrid>
                <a:gridCol w="1658626">
                  <a:extLst>
                    <a:ext uri="{9D8B030D-6E8A-4147-A177-3AD203B41FA5}">
                      <a16:colId xmlns:a16="http://schemas.microsoft.com/office/drawing/2014/main" val="2655872664"/>
                    </a:ext>
                  </a:extLst>
                </a:gridCol>
                <a:gridCol w="752852">
                  <a:extLst>
                    <a:ext uri="{9D8B030D-6E8A-4147-A177-3AD203B41FA5}">
                      <a16:colId xmlns:a16="http://schemas.microsoft.com/office/drawing/2014/main" val="3124341358"/>
                    </a:ext>
                  </a:extLst>
                </a:gridCol>
                <a:gridCol w="1164567">
                  <a:extLst>
                    <a:ext uri="{9D8B030D-6E8A-4147-A177-3AD203B41FA5}">
                      <a16:colId xmlns:a16="http://schemas.microsoft.com/office/drawing/2014/main" val="3720913834"/>
                    </a:ext>
                  </a:extLst>
                </a:gridCol>
                <a:gridCol w="1164567">
                  <a:extLst>
                    <a:ext uri="{9D8B030D-6E8A-4147-A177-3AD203B41FA5}">
                      <a16:colId xmlns:a16="http://schemas.microsoft.com/office/drawing/2014/main" val="3318781796"/>
                    </a:ext>
                  </a:extLst>
                </a:gridCol>
              </a:tblGrid>
              <a:tr h="219917">
                <a:tc gridSpan="4">
                  <a:txBody>
                    <a:bodyPr/>
                    <a:lstStyle/>
                    <a:p>
                      <a:pPr algn="ctr" fontAlgn="b"/>
                      <a:r>
                        <a:rPr lang="tr-TR" sz="1400" b="1" u="none" strike="noStrike" dirty="0">
                          <a:effectLst/>
                        </a:rPr>
                        <a:t>GÜNEYDOĞU ANADOLU</a:t>
                      </a:r>
                      <a:endParaRPr lang="tr-TR" sz="1400" b="1" i="0" u="none" strike="noStrike" dirty="0">
                        <a:effectLst/>
                        <a:latin typeface="Arial" panose="020B0604020202020204" pitchFamily="34" charset="0"/>
                      </a:endParaRPr>
                    </a:p>
                  </a:txBody>
                  <a:tcPr marL="9525" marR="9525" marT="9525" marB="0" anchor="b">
                    <a:solidFill>
                      <a:schemeClr val="accent3">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551700016"/>
                  </a:ext>
                </a:extLst>
              </a:tr>
              <a:tr h="194724">
                <a:tc>
                  <a:txBody>
                    <a:bodyPr/>
                    <a:lstStyle/>
                    <a:p>
                      <a:pPr marL="0" indent="85725" algn="l" defTabSz="914400" rtl="0" eaLnBrk="1" fontAlgn="b" latinLnBrk="0" hangingPunct="1"/>
                      <a:r>
                        <a:rPr lang="tr-TR" sz="1400" b="1" u="none" strike="noStrike" kern="1200" dirty="0">
                          <a:solidFill>
                            <a:schemeClr val="tx1"/>
                          </a:solidFill>
                          <a:effectLst/>
                          <a:latin typeface="+mn-lt"/>
                          <a:ea typeface="+mn-ea"/>
                          <a:cs typeface="+mn-cs"/>
                        </a:rPr>
                        <a:t>İL</a:t>
                      </a:r>
                    </a:p>
                  </a:txBody>
                  <a:tcPr marL="9525" marR="9525" marT="9525" marB="0" anchor="ctr">
                    <a:solidFill>
                      <a:schemeClr val="accent3">
                        <a:lumMod val="20000"/>
                        <a:lumOff val="80000"/>
                      </a:schemeClr>
                    </a:solidFill>
                  </a:tcPr>
                </a:tc>
                <a:tc>
                  <a:txBody>
                    <a:bodyPr/>
                    <a:lstStyle/>
                    <a:p>
                      <a:pPr algn="ctr" fontAlgn="b"/>
                      <a:r>
                        <a:rPr lang="tr-TR" sz="1400" b="1" u="none" strike="noStrike" dirty="0">
                          <a:effectLst/>
                        </a:rPr>
                        <a:t>SAYI</a:t>
                      </a:r>
                      <a:endParaRPr lang="tr-TR" sz="1400" b="1" i="0" u="none" strike="noStrike" dirty="0">
                        <a:effectLst/>
                        <a:latin typeface="Arial" panose="020B0604020202020204" pitchFamily="34" charset="0"/>
                      </a:endParaRPr>
                    </a:p>
                  </a:txBody>
                  <a:tcPr marL="9525" marR="9525" marT="9525" marB="0" anchor="ctr">
                    <a:solidFill>
                      <a:schemeClr val="accent3">
                        <a:lumMod val="20000"/>
                        <a:lumOff val="80000"/>
                      </a:schemeClr>
                    </a:solidFill>
                  </a:tcPr>
                </a:tc>
                <a:tc>
                  <a:txBody>
                    <a:bodyPr/>
                    <a:lstStyle/>
                    <a:p>
                      <a:pPr algn="ctr" fontAlgn="b"/>
                      <a:r>
                        <a:rPr lang="tr-TR" sz="1400" b="1" u="none" strike="noStrike" dirty="0">
                          <a:effectLst/>
                        </a:rPr>
                        <a:t>ORAN %</a:t>
                      </a:r>
                      <a:endParaRPr lang="tr-TR" sz="1400" b="1" i="0" u="none" strike="noStrike" dirty="0">
                        <a:effectLst/>
                        <a:latin typeface="Arial" panose="020B0604020202020204" pitchFamily="34" charset="0"/>
                      </a:endParaRPr>
                    </a:p>
                  </a:txBody>
                  <a:tcPr marL="9525" marR="9525" marT="9525" marB="0" anchor="ctr">
                    <a:solidFill>
                      <a:schemeClr val="accent3">
                        <a:lumMod val="20000"/>
                        <a:lumOff val="80000"/>
                      </a:schemeClr>
                    </a:solidFill>
                  </a:tcPr>
                </a:tc>
                <a:tc>
                  <a:txBody>
                    <a:bodyPr/>
                    <a:lstStyle/>
                    <a:p>
                      <a:pPr algn="ctr" fontAlgn="b"/>
                      <a:r>
                        <a:rPr lang="tr-TR" sz="1400" b="1" u="none" strike="noStrike" dirty="0">
                          <a:effectLst/>
                        </a:rPr>
                        <a:t>ÜLKEYE ORANI %</a:t>
                      </a:r>
                      <a:endParaRPr lang="tr-TR" sz="1400" b="1" i="0" u="none" strike="noStrike" dirty="0">
                        <a:effectLst/>
                        <a:latin typeface="Arial" panose="020B060402020202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2996996397"/>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ADIYAMAN</a:t>
                      </a:r>
                    </a:p>
                  </a:txBody>
                  <a:tcPr marL="9525" marR="9525" marT="9525" marB="0" anchor="b"/>
                </a:tc>
                <a:tc>
                  <a:txBody>
                    <a:bodyPr/>
                    <a:lstStyle/>
                    <a:p>
                      <a:pPr algn="ctr" fontAlgn="b"/>
                      <a:r>
                        <a:rPr lang="tr-TR" sz="1400" b="0" i="0" u="none" strike="noStrike" dirty="0">
                          <a:effectLst/>
                          <a:latin typeface="Tw Cen MT" panose="020B0602020104020603" pitchFamily="34" charset="0"/>
                        </a:rPr>
                        <a:t>468</a:t>
                      </a:r>
                    </a:p>
                  </a:txBody>
                  <a:tcPr marL="9525" marR="9525" marT="9525" marB="0" anchor="b"/>
                </a:tc>
                <a:tc>
                  <a:txBody>
                    <a:bodyPr/>
                    <a:lstStyle/>
                    <a:p>
                      <a:pPr algn="ctr" fontAlgn="b"/>
                      <a:r>
                        <a:rPr lang="tr-TR" sz="1400" b="0" i="0" u="none" strike="noStrike" dirty="0">
                          <a:effectLst/>
                          <a:latin typeface="Tw Cen MT" panose="020B0602020104020603" pitchFamily="34" charset="0"/>
                        </a:rPr>
                        <a:t>70,69</a:t>
                      </a:r>
                    </a:p>
                  </a:txBody>
                  <a:tcPr marL="9525" marR="9525" marT="9525" marB="0" anchor="b"/>
                </a:tc>
                <a:tc>
                  <a:txBody>
                    <a:bodyPr/>
                    <a:lstStyle/>
                    <a:p>
                      <a:pPr algn="ctr" fontAlgn="b"/>
                      <a:r>
                        <a:rPr lang="tr-TR" sz="1400" b="0" i="0" u="none" strike="noStrike" dirty="0">
                          <a:effectLst/>
                          <a:latin typeface="Arial" panose="020B0604020202020204" pitchFamily="34" charset="0"/>
                        </a:rPr>
                        <a:t>63,07</a:t>
                      </a:r>
                    </a:p>
                  </a:txBody>
                  <a:tcPr marL="9525" marR="9525" marT="9525" marB="0" anchor="b"/>
                </a:tc>
                <a:extLst>
                  <a:ext uri="{0D108BD9-81ED-4DB2-BD59-A6C34878D82A}">
                    <a16:rowId xmlns:a16="http://schemas.microsoft.com/office/drawing/2014/main" val="2468221041"/>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ŞANLIURFA</a:t>
                      </a:r>
                    </a:p>
                  </a:txBody>
                  <a:tcPr marL="9525" marR="9525" marT="9525" marB="0" anchor="b"/>
                </a:tc>
                <a:tc>
                  <a:txBody>
                    <a:bodyPr/>
                    <a:lstStyle/>
                    <a:p>
                      <a:pPr algn="ctr" fontAlgn="b"/>
                      <a:r>
                        <a:rPr lang="tr-TR" sz="1400" b="0" i="0" u="none" strike="noStrike" dirty="0">
                          <a:effectLst/>
                          <a:latin typeface="Tw Cen MT" panose="020B0602020104020603" pitchFamily="34" charset="0"/>
                        </a:rPr>
                        <a:t>87</a:t>
                      </a:r>
                    </a:p>
                  </a:txBody>
                  <a:tcPr marL="9525" marR="9525" marT="9525" marB="0" anchor="b"/>
                </a:tc>
                <a:tc>
                  <a:txBody>
                    <a:bodyPr/>
                    <a:lstStyle/>
                    <a:p>
                      <a:pPr algn="ctr" fontAlgn="b"/>
                      <a:r>
                        <a:rPr lang="tr-TR" sz="1400" b="0" i="0" u="none" strike="noStrike" dirty="0">
                          <a:effectLst/>
                          <a:latin typeface="Tw Cen MT" panose="020B0602020104020603" pitchFamily="34" charset="0"/>
                        </a:rPr>
                        <a:t>13,14</a:t>
                      </a:r>
                    </a:p>
                  </a:txBody>
                  <a:tcPr marL="9525" marR="9525" marT="9525" marB="0" anchor="b"/>
                </a:tc>
                <a:tc>
                  <a:txBody>
                    <a:bodyPr/>
                    <a:lstStyle/>
                    <a:p>
                      <a:pPr algn="ctr" fontAlgn="b"/>
                      <a:r>
                        <a:rPr lang="tr-TR" sz="1400" b="0" i="0" u="none" strike="noStrike" dirty="0">
                          <a:effectLst/>
                          <a:latin typeface="Arial" panose="020B0604020202020204" pitchFamily="34" charset="0"/>
                        </a:rPr>
                        <a:t>11,73</a:t>
                      </a:r>
                    </a:p>
                  </a:txBody>
                  <a:tcPr marL="9525" marR="9525" marT="9525" marB="0" anchor="b"/>
                </a:tc>
                <a:extLst>
                  <a:ext uri="{0D108BD9-81ED-4DB2-BD59-A6C34878D82A}">
                    <a16:rowId xmlns:a16="http://schemas.microsoft.com/office/drawing/2014/main" val="1859644314"/>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GAZİANTEP</a:t>
                      </a:r>
                    </a:p>
                  </a:txBody>
                  <a:tcPr marL="9525" marR="9525" marT="9525" marB="0" anchor="b"/>
                </a:tc>
                <a:tc>
                  <a:txBody>
                    <a:bodyPr/>
                    <a:lstStyle/>
                    <a:p>
                      <a:pPr algn="ctr" fontAlgn="b"/>
                      <a:r>
                        <a:rPr lang="tr-TR" sz="1400" b="0" i="0" u="none" strike="noStrike" dirty="0">
                          <a:effectLst/>
                          <a:latin typeface="Tw Cen MT" panose="020B0602020104020603" pitchFamily="34" charset="0"/>
                        </a:rPr>
                        <a:t>14</a:t>
                      </a:r>
                    </a:p>
                  </a:txBody>
                  <a:tcPr marL="9525" marR="9525" marT="9525" marB="0" anchor="b"/>
                </a:tc>
                <a:tc>
                  <a:txBody>
                    <a:bodyPr/>
                    <a:lstStyle/>
                    <a:p>
                      <a:pPr algn="ctr" fontAlgn="b"/>
                      <a:r>
                        <a:rPr lang="tr-TR" sz="1400" b="0" i="0" u="none" strike="noStrike" dirty="0">
                          <a:effectLst/>
                          <a:latin typeface="Tw Cen MT" panose="020B0602020104020603" pitchFamily="34" charset="0"/>
                        </a:rPr>
                        <a:t>2,11</a:t>
                      </a:r>
                    </a:p>
                  </a:txBody>
                  <a:tcPr marL="9525" marR="9525" marT="9525" marB="0" anchor="b"/>
                </a:tc>
                <a:tc>
                  <a:txBody>
                    <a:bodyPr/>
                    <a:lstStyle/>
                    <a:p>
                      <a:pPr algn="ctr" fontAlgn="b"/>
                      <a:r>
                        <a:rPr lang="tr-TR" sz="1400" b="0" i="0" u="none" strike="noStrike" dirty="0">
                          <a:effectLst/>
                          <a:latin typeface="Arial" panose="020B0604020202020204" pitchFamily="34" charset="0"/>
                        </a:rPr>
                        <a:t>1,89</a:t>
                      </a:r>
                    </a:p>
                  </a:txBody>
                  <a:tcPr marL="9525" marR="9525" marT="9525" marB="0" anchor="b"/>
                </a:tc>
                <a:extLst>
                  <a:ext uri="{0D108BD9-81ED-4DB2-BD59-A6C34878D82A}">
                    <a16:rowId xmlns:a16="http://schemas.microsoft.com/office/drawing/2014/main" val="1981909467"/>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DİYARBAKIR</a:t>
                      </a:r>
                    </a:p>
                  </a:txBody>
                  <a:tcPr marL="9525" marR="9525" marT="9525" marB="0" anchor="b"/>
                </a:tc>
                <a:tc>
                  <a:txBody>
                    <a:bodyPr/>
                    <a:lstStyle/>
                    <a:p>
                      <a:pPr algn="ctr" fontAlgn="b"/>
                      <a:r>
                        <a:rPr lang="tr-TR" sz="1400" b="0" i="0" u="none" strike="noStrike" dirty="0">
                          <a:effectLst/>
                          <a:latin typeface="Tw Cen MT" panose="020B0602020104020603" pitchFamily="34" charset="0"/>
                        </a:rPr>
                        <a:t>45</a:t>
                      </a:r>
                    </a:p>
                  </a:txBody>
                  <a:tcPr marL="9525" marR="9525" marT="9525" marB="0" anchor="b"/>
                </a:tc>
                <a:tc>
                  <a:txBody>
                    <a:bodyPr/>
                    <a:lstStyle/>
                    <a:p>
                      <a:pPr algn="ctr" fontAlgn="b"/>
                      <a:r>
                        <a:rPr lang="tr-TR" sz="1400" b="0" i="0" u="none" strike="noStrike" dirty="0">
                          <a:effectLst/>
                          <a:latin typeface="Tw Cen MT" panose="020B0602020104020603" pitchFamily="34" charset="0"/>
                        </a:rPr>
                        <a:t>6,80</a:t>
                      </a:r>
                    </a:p>
                  </a:txBody>
                  <a:tcPr marL="9525" marR="9525" marT="9525" marB="0" anchor="b"/>
                </a:tc>
                <a:tc>
                  <a:txBody>
                    <a:bodyPr/>
                    <a:lstStyle/>
                    <a:p>
                      <a:pPr algn="ctr" fontAlgn="b"/>
                      <a:r>
                        <a:rPr lang="tr-TR" sz="1400" b="0" i="0" u="none" strike="noStrike" dirty="0">
                          <a:effectLst/>
                          <a:latin typeface="Arial" panose="020B0604020202020204" pitchFamily="34" charset="0"/>
                        </a:rPr>
                        <a:t>6,06</a:t>
                      </a:r>
                    </a:p>
                  </a:txBody>
                  <a:tcPr marL="9525" marR="9525" marT="9525" marB="0" anchor="b"/>
                </a:tc>
                <a:extLst>
                  <a:ext uri="{0D108BD9-81ED-4DB2-BD59-A6C34878D82A}">
                    <a16:rowId xmlns:a16="http://schemas.microsoft.com/office/drawing/2014/main" val="383577078"/>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MARDİN</a:t>
                      </a:r>
                    </a:p>
                  </a:txBody>
                  <a:tcPr marL="9525" marR="9525" marT="9525" marB="0" anchor="b"/>
                </a:tc>
                <a:tc>
                  <a:txBody>
                    <a:bodyPr/>
                    <a:lstStyle/>
                    <a:p>
                      <a:pPr algn="ctr" fontAlgn="b"/>
                      <a:r>
                        <a:rPr lang="tr-TR" sz="1400" b="0" i="0" u="none" strike="noStrike" dirty="0">
                          <a:effectLst/>
                          <a:latin typeface="Tw Cen MT" panose="020B0602020104020603" pitchFamily="34" charset="0"/>
                        </a:rPr>
                        <a:t>17</a:t>
                      </a:r>
                    </a:p>
                  </a:txBody>
                  <a:tcPr marL="9525" marR="9525" marT="9525" marB="0" anchor="b"/>
                </a:tc>
                <a:tc>
                  <a:txBody>
                    <a:bodyPr/>
                    <a:lstStyle/>
                    <a:p>
                      <a:pPr algn="ctr" fontAlgn="b"/>
                      <a:r>
                        <a:rPr lang="tr-TR" sz="1400" b="0" i="0" u="none" strike="noStrike" dirty="0">
                          <a:effectLst/>
                          <a:latin typeface="Tw Cen MT" panose="020B0602020104020603" pitchFamily="34" charset="0"/>
                        </a:rPr>
                        <a:t>2,57</a:t>
                      </a:r>
                    </a:p>
                  </a:txBody>
                  <a:tcPr marL="9525" marR="9525" marT="9525" marB="0" anchor="b"/>
                </a:tc>
                <a:tc>
                  <a:txBody>
                    <a:bodyPr/>
                    <a:lstStyle/>
                    <a:p>
                      <a:pPr algn="ctr" fontAlgn="b"/>
                      <a:r>
                        <a:rPr lang="tr-TR" sz="1400" b="0" i="0" u="none" strike="noStrike" dirty="0">
                          <a:effectLst/>
                          <a:latin typeface="Arial" panose="020B0604020202020204" pitchFamily="34" charset="0"/>
                        </a:rPr>
                        <a:t>2,29</a:t>
                      </a:r>
                    </a:p>
                  </a:txBody>
                  <a:tcPr marL="9525" marR="9525" marT="9525" marB="0" anchor="b"/>
                </a:tc>
                <a:extLst>
                  <a:ext uri="{0D108BD9-81ED-4DB2-BD59-A6C34878D82A}">
                    <a16:rowId xmlns:a16="http://schemas.microsoft.com/office/drawing/2014/main" val="3673407232"/>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BATMAN</a:t>
                      </a:r>
                    </a:p>
                  </a:txBody>
                  <a:tcPr marL="9525" marR="9525" marT="9525" marB="0" anchor="b"/>
                </a:tc>
                <a:tc>
                  <a:txBody>
                    <a:bodyPr/>
                    <a:lstStyle/>
                    <a:p>
                      <a:pPr algn="ctr" fontAlgn="b"/>
                      <a:r>
                        <a:rPr lang="tr-TR" sz="1400" b="0" i="0" u="none" strike="noStrike" dirty="0">
                          <a:effectLst/>
                          <a:latin typeface="Tw Cen MT" panose="020B0602020104020603" pitchFamily="34" charset="0"/>
                        </a:rPr>
                        <a:t>12</a:t>
                      </a:r>
                    </a:p>
                  </a:txBody>
                  <a:tcPr marL="9525" marR="9525" marT="9525" marB="0" anchor="b"/>
                </a:tc>
                <a:tc>
                  <a:txBody>
                    <a:bodyPr/>
                    <a:lstStyle/>
                    <a:p>
                      <a:pPr algn="ctr" fontAlgn="b"/>
                      <a:r>
                        <a:rPr lang="tr-TR" sz="1400" b="0" i="0" u="none" strike="noStrike" dirty="0">
                          <a:effectLst/>
                          <a:latin typeface="Tw Cen MT" panose="020B0602020104020603" pitchFamily="34" charset="0"/>
                        </a:rPr>
                        <a:t>1,81</a:t>
                      </a:r>
                    </a:p>
                  </a:txBody>
                  <a:tcPr marL="9525" marR="9525" marT="9525" marB="0" anchor="b"/>
                </a:tc>
                <a:tc>
                  <a:txBody>
                    <a:bodyPr/>
                    <a:lstStyle/>
                    <a:p>
                      <a:pPr algn="ctr" fontAlgn="b"/>
                      <a:r>
                        <a:rPr lang="tr-TR" sz="1400" b="0" i="0" u="none" strike="noStrike" dirty="0">
                          <a:effectLst/>
                          <a:latin typeface="Arial" panose="020B0604020202020204" pitchFamily="34" charset="0"/>
                        </a:rPr>
                        <a:t>1,62</a:t>
                      </a:r>
                    </a:p>
                  </a:txBody>
                  <a:tcPr marL="9525" marR="9525" marT="9525" marB="0" anchor="b"/>
                </a:tc>
                <a:extLst>
                  <a:ext uri="{0D108BD9-81ED-4DB2-BD59-A6C34878D82A}">
                    <a16:rowId xmlns:a16="http://schemas.microsoft.com/office/drawing/2014/main" val="2528828792"/>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ŞIRNAK</a:t>
                      </a:r>
                    </a:p>
                  </a:txBody>
                  <a:tcPr marL="9525" marR="9525" marT="9525" marB="0" anchor="b"/>
                </a:tc>
                <a:tc>
                  <a:txBody>
                    <a:bodyPr/>
                    <a:lstStyle/>
                    <a:p>
                      <a:pPr algn="ctr" fontAlgn="b"/>
                      <a:r>
                        <a:rPr lang="tr-TR" sz="1400" b="0" i="0" u="none" strike="noStrike" dirty="0">
                          <a:effectLst/>
                          <a:latin typeface="Tw Cen MT" panose="020B0602020104020603" pitchFamily="34" charset="0"/>
                        </a:rPr>
                        <a:t>11</a:t>
                      </a:r>
                    </a:p>
                  </a:txBody>
                  <a:tcPr marL="9525" marR="9525" marT="9525" marB="0" anchor="b"/>
                </a:tc>
                <a:tc>
                  <a:txBody>
                    <a:bodyPr/>
                    <a:lstStyle/>
                    <a:p>
                      <a:pPr algn="ctr" fontAlgn="b"/>
                      <a:r>
                        <a:rPr lang="tr-TR" sz="1400" b="0" i="0" u="none" strike="noStrike" dirty="0">
                          <a:effectLst/>
                          <a:latin typeface="Tw Cen MT" panose="020B0602020104020603" pitchFamily="34" charset="0"/>
                        </a:rPr>
                        <a:t>1,66</a:t>
                      </a:r>
                    </a:p>
                  </a:txBody>
                  <a:tcPr marL="9525" marR="9525" marT="9525" marB="0" anchor="b"/>
                </a:tc>
                <a:tc>
                  <a:txBody>
                    <a:bodyPr/>
                    <a:lstStyle/>
                    <a:p>
                      <a:pPr algn="ctr" fontAlgn="b"/>
                      <a:r>
                        <a:rPr lang="tr-TR" sz="1400" b="0" i="0" u="none" strike="noStrike" dirty="0">
                          <a:effectLst/>
                          <a:latin typeface="Arial" panose="020B0604020202020204" pitchFamily="34" charset="0"/>
                        </a:rPr>
                        <a:t>1,48</a:t>
                      </a:r>
                    </a:p>
                  </a:txBody>
                  <a:tcPr marL="9525" marR="9525" marT="9525" marB="0" anchor="b"/>
                </a:tc>
                <a:extLst>
                  <a:ext uri="{0D108BD9-81ED-4DB2-BD59-A6C34878D82A}">
                    <a16:rowId xmlns:a16="http://schemas.microsoft.com/office/drawing/2014/main" val="1604905195"/>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KİLİS</a:t>
                      </a:r>
                    </a:p>
                  </a:txBody>
                  <a:tcPr marL="9525" marR="9525" marT="9525" marB="0" anchor="b"/>
                </a:tc>
                <a:tc>
                  <a:txBody>
                    <a:bodyPr/>
                    <a:lstStyle/>
                    <a:p>
                      <a:pPr algn="ctr" fontAlgn="b"/>
                      <a:r>
                        <a:rPr lang="tr-TR" sz="1400" b="0" i="0" u="none" strike="noStrike" dirty="0">
                          <a:effectLst/>
                          <a:latin typeface="Tw Cen MT" panose="020B0602020104020603" pitchFamily="34" charset="0"/>
                        </a:rPr>
                        <a:t>4</a:t>
                      </a:r>
                    </a:p>
                  </a:txBody>
                  <a:tcPr marL="9525" marR="9525" marT="9525" marB="0" anchor="b"/>
                </a:tc>
                <a:tc>
                  <a:txBody>
                    <a:bodyPr/>
                    <a:lstStyle/>
                    <a:p>
                      <a:pPr algn="ctr" fontAlgn="b"/>
                      <a:r>
                        <a:rPr lang="tr-TR" sz="1400" b="0" i="0" u="none" strike="noStrike" dirty="0">
                          <a:effectLst/>
                          <a:latin typeface="Tw Cen MT" panose="020B0602020104020603" pitchFamily="34" charset="0"/>
                        </a:rPr>
                        <a:t>0,60</a:t>
                      </a:r>
                    </a:p>
                  </a:txBody>
                  <a:tcPr marL="9525" marR="9525" marT="9525" marB="0" anchor="b"/>
                </a:tc>
                <a:tc>
                  <a:txBody>
                    <a:bodyPr/>
                    <a:lstStyle/>
                    <a:p>
                      <a:pPr algn="ctr" fontAlgn="b"/>
                      <a:r>
                        <a:rPr lang="tr-TR" sz="1400" b="0" i="0" u="none" strike="noStrike" dirty="0">
                          <a:effectLst/>
                          <a:latin typeface="Arial" panose="020B0604020202020204" pitchFamily="34" charset="0"/>
                        </a:rPr>
                        <a:t>0,54</a:t>
                      </a:r>
                    </a:p>
                  </a:txBody>
                  <a:tcPr marL="9525" marR="9525" marT="9525" marB="0" anchor="b"/>
                </a:tc>
                <a:extLst>
                  <a:ext uri="{0D108BD9-81ED-4DB2-BD59-A6C34878D82A}">
                    <a16:rowId xmlns:a16="http://schemas.microsoft.com/office/drawing/2014/main" val="1016081952"/>
                  </a:ext>
                </a:extLst>
              </a:tr>
              <a:tr h="219917">
                <a:tc>
                  <a:txBody>
                    <a:bodyPr/>
                    <a:lstStyle/>
                    <a:p>
                      <a:pPr marL="0" indent="85725" algn="l" defTabSz="914400" rtl="0" eaLnBrk="1" fontAlgn="b" latinLnBrk="0" hangingPunct="1"/>
                      <a:r>
                        <a:rPr lang="tr-TR" sz="1400" u="none" strike="noStrike" kern="1200" dirty="0">
                          <a:solidFill>
                            <a:schemeClr val="tx1"/>
                          </a:solidFill>
                          <a:effectLst/>
                          <a:latin typeface="+mn-lt"/>
                          <a:ea typeface="+mn-ea"/>
                          <a:cs typeface="+mn-cs"/>
                        </a:rPr>
                        <a:t>SİİRT</a:t>
                      </a:r>
                    </a:p>
                  </a:txBody>
                  <a:tcPr marL="9525" marR="9525" marT="9525" marB="0" anchor="b"/>
                </a:tc>
                <a:tc>
                  <a:txBody>
                    <a:bodyPr/>
                    <a:lstStyle/>
                    <a:p>
                      <a:pPr algn="ctr" fontAlgn="b"/>
                      <a:r>
                        <a:rPr lang="tr-TR" sz="1400" b="0" i="0" u="none" strike="noStrike" dirty="0">
                          <a:effectLst/>
                          <a:latin typeface="Tw Cen MT" panose="020B0602020104020603" pitchFamily="34" charset="0"/>
                        </a:rPr>
                        <a:t>4</a:t>
                      </a:r>
                    </a:p>
                  </a:txBody>
                  <a:tcPr marL="9525" marR="9525" marT="9525" marB="0" anchor="b"/>
                </a:tc>
                <a:tc>
                  <a:txBody>
                    <a:bodyPr/>
                    <a:lstStyle/>
                    <a:p>
                      <a:pPr algn="ctr" fontAlgn="b"/>
                      <a:r>
                        <a:rPr lang="tr-TR" sz="1400" b="0" i="0" u="none" strike="noStrike" dirty="0">
                          <a:effectLst/>
                          <a:latin typeface="Tw Cen MT" panose="020B0602020104020603" pitchFamily="34" charset="0"/>
                        </a:rPr>
                        <a:t>0,60</a:t>
                      </a:r>
                    </a:p>
                  </a:txBody>
                  <a:tcPr marL="9525" marR="9525" marT="9525" marB="0" anchor="b"/>
                </a:tc>
                <a:tc>
                  <a:txBody>
                    <a:bodyPr/>
                    <a:lstStyle/>
                    <a:p>
                      <a:pPr algn="ctr" fontAlgn="b"/>
                      <a:r>
                        <a:rPr lang="tr-TR" sz="1400" b="0" i="0" u="none" strike="noStrike" dirty="0">
                          <a:effectLst/>
                          <a:latin typeface="Arial" panose="020B0604020202020204" pitchFamily="34" charset="0"/>
                        </a:rPr>
                        <a:t>0,54</a:t>
                      </a:r>
                    </a:p>
                  </a:txBody>
                  <a:tcPr marL="9525" marR="9525" marT="9525" marB="0" anchor="b"/>
                </a:tc>
                <a:extLst>
                  <a:ext uri="{0D108BD9-81ED-4DB2-BD59-A6C34878D82A}">
                    <a16:rowId xmlns:a16="http://schemas.microsoft.com/office/drawing/2014/main" val="129896519"/>
                  </a:ext>
                </a:extLst>
              </a:tr>
              <a:tr h="219917">
                <a:tc>
                  <a:txBody>
                    <a:bodyPr/>
                    <a:lstStyle/>
                    <a:p>
                      <a:pPr marL="0" indent="85725" algn="r" defTabSz="914400" rtl="0" eaLnBrk="1" fontAlgn="b" latinLnBrk="0" hangingPunct="1"/>
                      <a:r>
                        <a:rPr lang="tr-TR" sz="1400" b="1" u="none" strike="noStrike" kern="1200" dirty="0">
                          <a:solidFill>
                            <a:schemeClr val="tx1"/>
                          </a:solidFill>
                          <a:effectLst/>
                          <a:latin typeface="+mn-lt"/>
                          <a:ea typeface="+mn-ea"/>
                          <a:cs typeface="+mn-cs"/>
                        </a:rPr>
                        <a:t>TOPLAM</a:t>
                      </a:r>
                    </a:p>
                  </a:txBody>
                  <a:tcPr marL="9525" marR="9525" marT="9525" marB="0" anchor="b">
                    <a:solidFill>
                      <a:schemeClr val="accent3">
                        <a:lumMod val="20000"/>
                        <a:lumOff val="80000"/>
                      </a:schemeClr>
                    </a:solidFill>
                  </a:tcPr>
                </a:tc>
                <a:tc>
                  <a:txBody>
                    <a:bodyPr/>
                    <a:lstStyle/>
                    <a:p>
                      <a:pPr algn="ctr" fontAlgn="b"/>
                      <a:r>
                        <a:rPr lang="tr-TR" sz="1400" b="1" u="none" strike="noStrike" dirty="0">
                          <a:effectLst/>
                        </a:rPr>
                        <a:t>662</a:t>
                      </a:r>
                      <a:endParaRPr lang="tr-TR" sz="1400" b="1" i="0" u="none" strike="noStrike" dirty="0">
                        <a:effectLst/>
                        <a:latin typeface="Arial" panose="020B0604020202020204" pitchFamily="34" charset="0"/>
                      </a:endParaRPr>
                    </a:p>
                  </a:txBody>
                  <a:tcPr marL="9525" marR="9525" marT="9525" marB="0" anchor="b">
                    <a:solidFill>
                      <a:schemeClr val="accent3">
                        <a:lumMod val="20000"/>
                        <a:lumOff val="80000"/>
                      </a:schemeClr>
                    </a:solidFill>
                  </a:tcPr>
                </a:tc>
                <a:tc>
                  <a:txBody>
                    <a:bodyPr/>
                    <a:lstStyle/>
                    <a:p>
                      <a:pPr algn="ctr" fontAlgn="b"/>
                      <a:r>
                        <a:rPr lang="tr-TR" sz="1400" b="1" u="none" strike="noStrike" dirty="0">
                          <a:effectLst/>
                        </a:rPr>
                        <a:t>100,00</a:t>
                      </a:r>
                      <a:endParaRPr lang="tr-TR" sz="1400" b="1" i="0" u="none" strike="noStrike" dirty="0">
                        <a:effectLst/>
                        <a:latin typeface="Arial" panose="020B0604020202020204" pitchFamily="34" charset="0"/>
                      </a:endParaRPr>
                    </a:p>
                  </a:txBody>
                  <a:tcPr marL="9525" marR="9525" marT="9525" marB="0" anchor="b">
                    <a:solidFill>
                      <a:schemeClr val="accent3">
                        <a:lumMod val="20000"/>
                        <a:lumOff val="80000"/>
                      </a:schemeClr>
                    </a:solidFill>
                  </a:tcPr>
                </a:tc>
                <a:tc>
                  <a:txBody>
                    <a:bodyPr/>
                    <a:lstStyle/>
                    <a:p>
                      <a:pPr algn="ctr" fontAlgn="b"/>
                      <a:r>
                        <a:rPr lang="tr-TR" sz="1400" b="1" u="none" strike="noStrike" dirty="0">
                          <a:effectLst/>
                        </a:rPr>
                        <a:t>89,22</a:t>
                      </a:r>
                      <a:endParaRPr lang="tr-TR" sz="1400" b="1" i="0" u="none" strike="noStrike" dirty="0">
                        <a:effectLst/>
                        <a:latin typeface="Arial" panose="020B0604020202020204" pitchFamily="34" charset="0"/>
                      </a:endParaRPr>
                    </a:p>
                  </a:txBody>
                  <a:tcPr marL="9525" marR="9525" marT="9525" marB="0" anchor="b">
                    <a:solidFill>
                      <a:schemeClr val="accent3">
                        <a:lumMod val="20000"/>
                        <a:lumOff val="80000"/>
                      </a:schemeClr>
                    </a:solidFill>
                  </a:tcPr>
                </a:tc>
                <a:extLst>
                  <a:ext uri="{0D108BD9-81ED-4DB2-BD59-A6C34878D82A}">
                    <a16:rowId xmlns:a16="http://schemas.microsoft.com/office/drawing/2014/main" val="4077555673"/>
                  </a:ext>
                </a:extLst>
              </a:tr>
            </a:tbl>
          </a:graphicData>
        </a:graphic>
      </p:graphicFrame>
      <p:sp>
        <p:nvSpPr>
          <p:cNvPr id="10" name="Metin kutusu 9">
            <a:extLst>
              <a:ext uri="{FF2B5EF4-FFF2-40B4-BE49-F238E27FC236}">
                <a16:creationId xmlns:a16="http://schemas.microsoft.com/office/drawing/2014/main" id="{645120A3-1840-EA09-BD86-351A4E655A1B}"/>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BÖLGELER BAZINDA ÖĞRENCİ SAYILARI</a:t>
            </a:r>
          </a:p>
        </p:txBody>
      </p:sp>
      <p:sp>
        <p:nvSpPr>
          <p:cNvPr id="7" name="Metin kutusu 6">
            <a:extLst>
              <a:ext uri="{FF2B5EF4-FFF2-40B4-BE49-F238E27FC236}">
                <a16:creationId xmlns:a16="http://schemas.microsoft.com/office/drawing/2014/main" id="{4C9609A2-7EA3-29D2-3E6F-34612303D04F}"/>
              </a:ext>
            </a:extLst>
          </p:cNvPr>
          <p:cNvSpPr txBox="1"/>
          <p:nvPr/>
        </p:nvSpPr>
        <p:spPr>
          <a:xfrm>
            <a:off x="3020748" y="435383"/>
            <a:ext cx="2523968" cy="230832"/>
          </a:xfrm>
          <a:prstGeom prst="rect">
            <a:avLst/>
          </a:prstGeom>
          <a:noFill/>
        </p:spPr>
        <p:txBody>
          <a:bodyPr wrap="square" rtlCol="0">
            <a:spAutoFit/>
          </a:bodyPr>
          <a:lstStyle/>
          <a:p>
            <a:r>
              <a:rPr lang="tr-TR" sz="900" dirty="0"/>
              <a:t>Yurtdışı öğrencileri dahil edilmeden hesaplanmıştır.</a:t>
            </a:r>
          </a:p>
        </p:txBody>
      </p:sp>
      <p:graphicFrame>
        <p:nvGraphicFramePr>
          <p:cNvPr id="9" name="Grafik 8">
            <a:extLst>
              <a:ext uri="{FF2B5EF4-FFF2-40B4-BE49-F238E27FC236}">
                <a16:creationId xmlns:a16="http://schemas.microsoft.com/office/drawing/2014/main" id="{AC26C555-42CA-42A9-9935-AC2EA8440A0B}"/>
              </a:ext>
            </a:extLst>
          </p:cNvPr>
          <p:cNvGraphicFramePr>
            <a:graphicFrameLocks/>
          </p:cNvGraphicFramePr>
          <p:nvPr>
            <p:extLst>
              <p:ext uri="{D42A27DB-BD31-4B8C-83A1-F6EECF244321}">
                <p14:modId xmlns:p14="http://schemas.microsoft.com/office/powerpoint/2010/main" val="916801519"/>
              </p:ext>
            </p:extLst>
          </p:nvPr>
        </p:nvGraphicFramePr>
        <p:xfrm>
          <a:off x="387485" y="3591841"/>
          <a:ext cx="5260436" cy="28857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fik 10">
            <a:extLst>
              <a:ext uri="{FF2B5EF4-FFF2-40B4-BE49-F238E27FC236}">
                <a16:creationId xmlns:a16="http://schemas.microsoft.com/office/drawing/2014/main" id="{FE86C815-ECCE-9942-F695-DD7B384D60F0}"/>
              </a:ext>
            </a:extLst>
          </p:cNvPr>
          <p:cNvGraphicFramePr>
            <a:graphicFrameLocks/>
          </p:cNvGraphicFramePr>
          <p:nvPr>
            <p:extLst>
              <p:ext uri="{D42A27DB-BD31-4B8C-83A1-F6EECF244321}">
                <p14:modId xmlns:p14="http://schemas.microsoft.com/office/powerpoint/2010/main" val="2609741117"/>
              </p:ext>
            </p:extLst>
          </p:nvPr>
        </p:nvGraphicFramePr>
        <p:xfrm>
          <a:off x="5955059" y="550798"/>
          <a:ext cx="5965506" cy="31700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fik 13">
            <a:extLst>
              <a:ext uri="{FF2B5EF4-FFF2-40B4-BE49-F238E27FC236}">
                <a16:creationId xmlns:a16="http://schemas.microsoft.com/office/drawing/2014/main" id="{47ED2682-4D12-E7C1-345C-EF7426ECA235}"/>
              </a:ext>
            </a:extLst>
          </p:cNvPr>
          <p:cNvGraphicFramePr>
            <a:graphicFrameLocks/>
          </p:cNvGraphicFramePr>
          <p:nvPr>
            <p:extLst>
              <p:ext uri="{D42A27DB-BD31-4B8C-83A1-F6EECF244321}">
                <p14:modId xmlns:p14="http://schemas.microsoft.com/office/powerpoint/2010/main" val="2032421847"/>
              </p:ext>
            </p:extLst>
          </p:nvPr>
        </p:nvGraphicFramePr>
        <p:xfrm>
          <a:off x="5955059" y="3396571"/>
          <a:ext cx="4264443" cy="3276242"/>
        </p:xfrm>
        <a:graphic>
          <a:graphicData uri="http://schemas.openxmlformats.org/drawingml/2006/chart">
            <c:chart xmlns:c="http://schemas.openxmlformats.org/drawingml/2006/chart" xmlns:r="http://schemas.openxmlformats.org/officeDocument/2006/relationships" r:id="rId5"/>
          </a:graphicData>
        </a:graphic>
      </p:graphicFrame>
      <p:pic>
        <p:nvPicPr>
          <p:cNvPr id="16" name="Resim 15">
            <a:extLst>
              <a:ext uri="{FF2B5EF4-FFF2-40B4-BE49-F238E27FC236}">
                <a16:creationId xmlns:a16="http://schemas.microsoft.com/office/drawing/2014/main" id="{9EB6183B-4A34-7BB9-20AB-5AA76309EDED}"/>
              </a:ext>
            </a:extLst>
          </p:cNvPr>
          <p:cNvPicPr>
            <a:picLocks noChangeAspect="1"/>
          </p:cNvPicPr>
          <p:nvPr/>
        </p:nvPicPr>
        <p:blipFill>
          <a:blip r:embed="rId6"/>
          <a:stretch>
            <a:fillRect/>
          </a:stretch>
        </p:blipFill>
        <p:spPr>
          <a:xfrm>
            <a:off x="9739492" y="4114921"/>
            <a:ext cx="1893327" cy="2163802"/>
          </a:xfrm>
          <a:prstGeom prst="rect">
            <a:avLst/>
          </a:prstGeom>
        </p:spPr>
      </p:pic>
    </p:spTree>
    <p:extLst>
      <p:ext uri="{BB962C8B-B14F-4D97-AF65-F5344CB8AC3E}">
        <p14:creationId xmlns:p14="http://schemas.microsoft.com/office/powerpoint/2010/main" val="27915614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descr="kırpıntı çizim, grafik, logo, çizgi film içeren bir resim&#10;&#10;Açıklama otomatik olarak oluşturuldu">
            <a:extLst>
              <a:ext uri="{FF2B5EF4-FFF2-40B4-BE49-F238E27FC236}">
                <a16:creationId xmlns:a16="http://schemas.microsoft.com/office/drawing/2014/main" id="{55FDD08C-FB9E-0272-6BBB-201D6E7AC5EA}"/>
              </a:ext>
            </a:extLst>
          </p:cNvPr>
          <p:cNvPicPr>
            <a:picLocks noChangeAspect="1"/>
          </p:cNvPicPr>
          <p:nvPr/>
        </p:nvPicPr>
        <p:blipFill>
          <a:blip r:embed="rId2"/>
          <a:stretch>
            <a:fillRect/>
          </a:stretch>
        </p:blipFill>
        <p:spPr>
          <a:xfrm>
            <a:off x="4934813" y="2191018"/>
            <a:ext cx="2074487" cy="966622"/>
          </a:xfrm>
          <a:prstGeom prst="rect">
            <a:avLst/>
          </a:prstGeom>
        </p:spPr>
      </p:pic>
      <p:sp>
        <p:nvSpPr>
          <p:cNvPr id="10" name="Metin kutusu 9">
            <a:extLst>
              <a:ext uri="{FF2B5EF4-FFF2-40B4-BE49-F238E27FC236}">
                <a16:creationId xmlns:a16="http://schemas.microsoft.com/office/drawing/2014/main" id="{C5039F3F-CC56-096D-857F-E630E423CEA6}"/>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FAKÜLTEMİZ YILLARA GÖRE MEMNUNİYET ANKET SONUÇLARI</a:t>
            </a:r>
          </a:p>
        </p:txBody>
      </p:sp>
      <p:sp>
        <p:nvSpPr>
          <p:cNvPr id="11" name="Metin kutusu 10">
            <a:extLst>
              <a:ext uri="{FF2B5EF4-FFF2-40B4-BE49-F238E27FC236}">
                <a16:creationId xmlns:a16="http://schemas.microsoft.com/office/drawing/2014/main" id="{C44CEF35-051F-1874-801A-90E5E229A2BA}"/>
              </a:ext>
            </a:extLst>
          </p:cNvPr>
          <p:cNvSpPr txBox="1"/>
          <p:nvPr/>
        </p:nvSpPr>
        <p:spPr>
          <a:xfrm>
            <a:off x="44879" y="6551330"/>
            <a:ext cx="11162909" cy="369332"/>
          </a:xfrm>
          <a:prstGeom prst="rect">
            <a:avLst/>
          </a:prstGeom>
          <a:noFill/>
        </p:spPr>
        <p:txBody>
          <a:bodyPr wrap="square" rtlCol="0">
            <a:spAutoFit/>
          </a:bodyPr>
          <a:lstStyle/>
          <a:p>
            <a:pPr algn="ctr"/>
            <a:r>
              <a:rPr lang="tr-TR" dirty="0">
                <a:solidFill>
                  <a:schemeClr val="bg1"/>
                </a:solidFill>
              </a:rPr>
              <a:t>[B] – MEVCUT DURUM</a:t>
            </a:r>
          </a:p>
        </p:txBody>
      </p:sp>
      <p:graphicFrame>
        <p:nvGraphicFramePr>
          <p:cNvPr id="8" name="Tablo 7">
            <a:extLst>
              <a:ext uri="{FF2B5EF4-FFF2-40B4-BE49-F238E27FC236}">
                <a16:creationId xmlns:a16="http://schemas.microsoft.com/office/drawing/2014/main" id="{C0D5483C-078C-7BEB-7EB8-F3F84BC81680}"/>
              </a:ext>
            </a:extLst>
          </p:cNvPr>
          <p:cNvGraphicFramePr>
            <a:graphicFrameLocks noGrp="1"/>
          </p:cNvGraphicFramePr>
          <p:nvPr>
            <p:extLst>
              <p:ext uri="{D42A27DB-BD31-4B8C-83A1-F6EECF244321}">
                <p14:modId xmlns:p14="http://schemas.microsoft.com/office/powerpoint/2010/main" val="2216628098"/>
              </p:ext>
            </p:extLst>
          </p:nvPr>
        </p:nvGraphicFramePr>
        <p:xfrm>
          <a:off x="335149" y="461512"/>
          <a:ext cx="4479609" cy="1399450"/>
        </p:xfrm>
        <a:graphic>
          <a:graphicData uri="http://schemas.openxmlformats.org/drawingml/2006/table">
            <a:tbl>
              <a:tblPr firstRow="1" firstCol="1" bandRow="1">
                <a:tableStyleId>{5C22544A-7EE6-4342-B048-85BDC9FD1C3A}</a:tableStyleId>
              </a:tblPr>
              <a:tblGrid>
                <a:gridCol w="1435594">
                  <a:extLst>
                    <a:ext uri="{9D8B030D-6E8A-4147-A177-3AD203B41FA5}">
                      <a16:colId xmlns:a16="http://schemas.microsoft.com/office/drawing/2014/main" val="2453519305"/>
                    </a:ext>
                  </a:extLst>
                </a:gridCol>
                <a:gridCol w="741942">
                  <a:extLst>
                    <a:ext uri="{9D8B030D-6E8A-4147-A177-3AD203B41FA5}">
                      <a16:colId xmlns:a16="http://schemas.microsoft.com/office/drawing/2014/main" val="2122441117"/>
                    </a:ext>
                  </a:extLst>
                </a:gridCol>
                <a:gridCol w="741942">
                  <a:extLst>
                    <a:ext uri="{9D8B030D-6E8A-4147-A177-3AD203B41FA5}">
                      <a16:colId xmlns:a16="http://schemas.microsoft.com/office/drawing/2014/main" val="619194592"/>
                    </a:ext>
                  </a:extLst>
                </a:gridCol>
                <a:gridCol w="741942">
                  <a:extLst>
                    <a:ext uri="{9D8B030D-6E8A-4147-A177-3AD203B41FA5}">
                      <a16:colId xmlns:a16="http://schemas.microsoft.com/office/drawing/2014/main" val="1239734367"/>
                    </a:ext>
                  </a:extLst>
                </a:gridCol>
                <a:gridCol w="818189">
                  <a:extLst>
                    <a:ext uri="{9D8B030D-6E8A-4147-A177-3AD203B41FA5}">
                      <a16:colId xmlns:a16="http://schemas.microsoft.com/office/drawing/2014/main" val="23173345"/>
                    </a:ext>
                  </a:extLst>
                </a:gridCol>
              </a:tblGrid>
              <a:tr h="337863">
                <a:tc>
                  <a:txBody>
                    <a:bodyPr/>
                    <a:lstStyle/>
                    <a:p>
                      <a:pPr algn="ctr">
                        <a:lnSpc>
                          <a:spcPct val="106000"/>
                        </a:lnSpc>
                        <a:spcAft>
                          <a:spcPts val="800"/>
                        </a:spcAft>
                      </a:pPr>
                      <a:r>
                        <a:rPr lang="tr-TR" sz="1200" kern="1200" dirty="0">
                          <a:effectLst/>
                          <a:latin typeface="+mn-lt"/>
                        </a:rPr>
                        <a:t>Akademik Personel</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2020</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2021</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2022</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2023</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extLst>
                  <a:ext uri="{0D108BD9-81ED-4DB2-BD59-A6C34878D82A}">
                    <a16:rowId xmlns:a16="http://schemas.microsoft.com/office/drawing/2014/main" val="2886716414"/>
                  </a:ext>
                </a:extLst>
              </a:tr>
              <a:tr h="723724">
                <a:tc>
                  <a:txBody>
                    <a:bodyPr/>
                    <a:lstStyle/>
                    <a:p>
                      <a:pPr algn="ctr">
                        <a:lnSpc>
                          <a:spcPct val="106000"/>
                        </a:lnSpc>
                        <a:spcAft>
                          <a:spcPts val="800"/>
                        </a:spcAft>
                      </a:pPr>
                      <a:r>
                        <a:rPr lang="tr-TR" sz="1200" kern="1200" dirty="0">
                          <a:effectLst/>
                          <a:latin typeface="+mn-lt"/>
                        </a:rPr>
                        <a:t>Genel Memnuniyet Oranı</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%76,23</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%80,31</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100" kern="100" dirty="0">
                          <a:effectLst/>
                          <a:latin typeface="+mn-lt"/>
                          <a:ea typeface="Aptos" panose="020B0004020202020204" pitchFamily="34" charset="0"/>
                          <a:cs typeface="Times New Roman" panose="02020603050405020304" pitchFamily="18" charset="0"/>
                        </a:rPr>
                        <a:t>%70,23</a:t>
                      </a:r>
                    </a:p>
                  </a:txBody>
                  <a:tcPr marL="68580" marR="68580" marT="9525" marB="0" anchor="ctr"/>
                </a:tc>
                <a:tc>
                  <a:txBody>
                    <a:bodyPr/>
                    <a:lstStyle/>
                    <a:p>
                      <a:pPr algn="ctr">
                        <a:lnSpc>
                          <a:spcPct val="106000"/>
                        </a:lnSpc>
                        <a:spcAft>
                          <a:spcPts val="800"/>
                        </a:spcAft>
                      </a:pPr>
                      <a:r>
                        <a:rPr lang="tr-TR" sz="1100" kern="100" dirty="0">
                          <a:effectLst/>
                          <a:latin typeface="+mn-lt"/>
                          <a:ea typeface="Aptos" panose="020B0004020202020204" pitchFamily="34" charset="0"/>
                          <a:cs typeface="Times New Roman" panose="02020603050405020304" pitchFamily="18" charset="0"/>
                        </a:rPr>
                        <a:t>%69,87</a:t>
                      </a:r>
                    </a:p>
                  </a:txBody>
                  <a:tcPr marL="68580" marR="68580" marT="9525" marB="0" anchor="ctr"/>
                </a:tc>
                <a:extLst>
                  <a:ext uri="{0D108BD9-81ED-4DB2-BD59-A6C34878D82A}">
                    <a16:rowId xmlns:a16="http://schemas.microsoft.com/office/drawing/2014/main" val="3373560684"/>
                  </a:ext>
                </a:extLst>
              </a:tr>
              <a:tr h="337863">
                <a:tc>
                  <a:txBody>
                    <a:bodyPr/>
                    <a:lstStyle/>
                    <a:p>
                      <a:pPr algn="ctr">
                        <a:lnSpc>
                          <a:spcPct val="106000"/>
                        </a:lnSpc>
                        <a:spcAft>
                          <a:spcPts val="800"/>
                        </a:spcAft>
                      </a:pPr>
                      <a:r>
                        <a:rPr lang="tr-TR" sz="1200" kern="1200" dirty="0">
                          <a:effectLst/>
                          <a:latin typeface="+mn-lt"/>
                        </a:rPr>
                        <a:t>Katılan Kişi Sayısı</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11</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200" kern="1200" dirty="0">
                          <a:effectLst/>
                          <a:latin typeface="+mn-lt"/>
                        </a:rPr>
                        <a:t>9</a:t>
                      </a:r>
                      <a:endParaRPr lang="tr-TR" sz="1100" kern="100" dirty="0">
                        <a:effectLst/>
                        <a:latin typeface="+mn-lt"/>
                        <a:ea typeface="Aptos" panose="020B0004020202020204" pitchFamily="34" charset="0"/>
                        <a:cs typeface="Times New Roman" panose="02020603050405020304" pitchFamily="18" charset="0"/>
                      </a:endParaRPr>
                    </a:p>
                  </a:txBody>
                  <a:tcPr marL="68580" marR="68580" marT="9525" marB="0" anchor="ctr"/>
                </a:tc>
                <a:tc>
                  <a:txBody>
                    <a:bodyPr/>
                    <a:lstStyle/>
                    <a:p>
                      <a:pPr algn="ctr">
                        <a:lnSpc>
                          <a:spcPct val="106000"/>
                        </a:lnSpc>
                        <a:spcAft>
                          <a:spcPts val="800"/>
                        </a:spcAft>
                      </a:pPr>
                      <a:r>
                        <a:rPr lang="tr-TR" sz="1100" kern="100" dirty="0">
                          <a:effectLst/>
                          <a:latin typeface="+mn-lt"/>
                          <a:ea typeface="Aptos" panose="020B0004020202020204" pitchFamily="34" charset="0"/>
                          <a:cs typeface="Times New Roman" panose="02020603050405020304" pitchFamily="18" charset="0"/>
                        </a:rPr>
                        <a:t>11</a:t>
                      </a:r>
                    </a:p>
                  </a:txBody>
                  <a:tcPr marL="68580" marR="68580" marT="9525" marB="0" anchor="ctr"/>
                </a:tc>
                <a:tc>
                  <a:txBody>
                    <a:bodyPr/>
                    <a:lstStyle/>
                    <a:p>
                      <a:pPr algn="ctr">
                        <a:lnSpc>
                          <a:spcPct val="106000"/>
                        </a:lnSpc>
                        <a:spcAft>
                          <a:spcPts val="800"/>
                        </a:spcAft>
                      </a:pPr>
                      <a:r>
                        <a:rPr lang="tr-TR" sz="1100" kern="100" dirty="0">
                          <a:effectLst/>
                          <a:latin typeface="+mn-lt"/>
                          <a:ea typeface="Aptos" panose="020B0004020202020204" pitchFamily="34" charset="0"/>
                          <a:cs typeface="Times New Roman" panose="02020603050405020304" pitchFamily="18" charset="0"/>
                        </a:rPr>
                        <a:t>10</a:t>
                      </a:r>
                    </a:p>
                  </a:txBody>
                  <a:tcPr marL="68580" marR="68580" marT="9525" marB="0" anchor="ctr"/>
                </a:tc>
                <a:extLst>
                  <a:ext uri="{0D108BD9-81ED-4DB2-BD59-A6C34878D82A}">
                    <a16:rowId xmlns:a16="http://schemas.microsoft.com/office/drawing/2014/main" val="1675013095"/>
                  </a:ext>
                </a:extLst>
              </a:tr>
            </a:tbl>
          </a:graphicData>
        </a:graphic>
      </p:graphicFrame>
      <p:graphicFrame>
        <p:nvGraphicFramePr>
          <p:cNvPr id="16" name="Grafik 15">
            <a:extLst>
              <a:ext uri="{FF2B5EF4-FFF2-40B4-BE49-F238E27FC236}">
                <a16:creationId xmlns:a16="http://schemas.microsoft.com/office/drawing/2014/main" id="{1B06D06E-1A1B-EFEB-2603-3050F2F405FF}"/>
              </a:ext>
            </a:extLst>
          </p:cNvPr>
          <p:cNvGraphicFramePr>
            <a:graphicFrameLocks/>
          </p:cNvGraphicFramePr>
          <p:nvPr>
            <p:extLst>
              <p:ext uri="{D42A27DB-BD31-4B8C-83A1-F6EECF244321}">
                <p14:modId xmlns:p14="http://schemas.microsoft.com/office/powerpoint/2010/main" val="2156834598"/>
              </p:ext>
            </p:extLst>
          </p:nvPr>
        </p:nvGraphicFramePr>
        <p:xfrm>
          <a:off x="334464" y="190179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Tablo 17">
            <a:extLst>
              <a:ext uri="{FF2B5EF4-FFF2-40B4-BE49-F238E27FC236}">
                <a16:creationId xmlns:a16="http://schemas.microsoft.com/office/drawing/2014/main" id="{DB36946C-CE7C-076C-FFED-2BC2B9FF30A6}"/>
              </a:ext>
            </a:extLst>
          </p:cNvPr>
          <p:cNvGraphicFramePr>
            <a:graphicFrameLocks noGrp="1"/>
          </p:cNvGraphicFramePr>
          <p:nvPr>
            <p:extLst>
              <p:ext uri="{D42A27DB-BD31-4B8C-83A1-F6EECF244321}">
                <p14:modId xmlns:p14="http://schemas.microsoft.com/office/powerpoint/2010/main" val="3678979270"/>
              </p:ext>
            </p:extLst>
          </p:nvPr>
        </p:nvGraphicFramePr>
        <p:xfrm>
          <a:off x="6929660" y="478717"/>
          <a:ext cx="4161553" cy="1382245"/>
        </p:xfrm>
        <a:graphic>
          <a:graphicData uri="http://schemas.openxmlformats.org/drawingml/2006/table">
            <a:tbl>
              <a:tblPr firstRow="1" firstCol="1" bandRow="1">
                <a:tableStyleId>{5C22544A-7EE6-4342-B048-85BDC9FD1C3A}</a:tableStyleId>
              </a:tblPr>
              <a:tblGrid>
                <a:gridCol w="960929">
                  <a:extLst>
                    <a:ext uri="{9D8B030D-6E8A-4147-A177-3AD203B41FA5}">
                      <a16:colId xmlns:a16="http://schemas.microsoft.com/office/drawing/2014/main" val="1836700869"/>
                    </a:ext>
                  </a:extLst>
                </a:gridCol>
                <a:gridCol w="800156">
                  <a:extLst>
                    <a:ext uri="{9D8B030D-6E8A-4147-A177-3AD203B41FA5}">
                      <a16:colId xmlns:a16="http://schemas.microsoft.com/office/drawing/2014/main" val="2908124004"/>
                    </a:ext>
                  </a:extLst>
                </a:gridCol>
                <a:gridCol w="800156">
                  <a:extLst>
                    <a:ext uri="{9D8B030D-6E8A-4147-A177-3AD203B41FA5}">
                      <a16:colId xmlns:a16="http://schemas.microsoft.com/office/drawing/2014/main" val="2239337602"/>
                    </a:ext>
                  </a:extLst>
                </a:gridCol>
                <a:gridCol w="800156">
                  <a:extLst>
                    <a:ext uri="{9D8B030D-6E8A-4147-A177-3AD203B41FA5}">
                      <a16:colId xmlns:a16="http://schemas.microsoft.com/office/drawing/2014/main" val="1777869878"/>
                    </a:ext>
                  </a:extLst>
                </a:gridCol>
                <a:gridCol w="800156">
                  <a:extLst>
                    <a:ext uri="{9D8B030D-6E8A-4147-A177-3AD203B41FA5}">
                      <a16:colId xmlns:a16="http://schemas.microsoft.com/office/drawing/2014/main" val="3015659320"/>
                    </a:ext>
                  </a:extLst>
                </a:gridCol>
              </a:tblGrid>
              <a:tr h="277302">
                <a:tc>
                  <a:txBody>
                    <a:bodyPr/>
                    <a:lstStyle/>
                    <a:p>
                      <a:pPr algn="l" fontAlgn="b"/>
                      <a:r>
                        <a:rPr lang="tr-TR" sz="1200" u="none" strike="noStrike" dirty="0">
                          <a:effectLst/>
                          <a:latin typeface="+mn-lt"/>
                        </a:rPr>
                        <a:t>İdari Personel</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a:effectLst/>
                          <a:latin typeface="+mn-lt"/>
                        </a:rPr>
                        <a:t>2020</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a:effectLst/>
                          <a:latin typeface="+mn-lt"/>
                        </a:rPr>
                        <a:t>2021</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a:effectLst/>
                          <a:latin typeface="+mn-lt"/>
                        </a:rPr>
                        <a:t>2022</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a:effectLst/>
                          <a:latin typeface="+mn-lt"/>
                        </a:rPr>
                        <a:t>2023</a:t>
                      </a:r>
                      <a:endParaRPr lang="tr-TR"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4107052132"/>
                  </a:ext>
                </a:extLst>
              </a:tr>
              <a:tr h="660711">
                <a:tc>
                  <a:txBody>
                    <a:bodyPr/>
                    <a:lstStyle/>
                    <a:p>
                      <a:pPr algn="l" fontAlgn="b"/>
                      <a:r>
                        <a:rPr lang="tr-TR" sz="1200" u="none" strike="noStrike" dirty="0">
                          <a:effectLst/>
                          <a:latin typeface="+mn-lt"/>
                        </a:rPr>
                        <a:t>Genel Memnuniyet Oranı</a:t>
                      </a:r>
                      <a:endParaRPr lang="tr-TR" sz="1200" b="0" i="0" u="none" strike="noStrike" dirty="0">
                        <a:solidFill>
                          <a:srgbClr val="000000"/>
                        </a:solidFill>
                        <a:effectLst/>
                        <a:latin typeface="+mn-lt"/>
                      </a:endParaRPr>
                    </a:p>
                  </a:txBody>
                  <a:tcPr marL="9525" marR="9525" marT="9525" marB="0" anchor="b"/>
                </a:tc>
                <a:tc>
                  <a:txBody>
                    <a:bodyPr/>
                    <a:lstStyle/>
                    <a:p>
                      <a:pPr algn="ctr" fontAlgn="b"/>
                      <a:r>
                        <a:rPr lang="tr-TR" sz="1200" b="0" i="0" u="none" strike="noStrike" dirty="0">
                          <a:solidFill>
                            <a:srgbClr val="000000"/>
                          </a:solidFill>
                          <a:effectLst/>
                          <a:latin typeface="+mn-lt"/>
                        </a:rPr>
                        <a:t>%89,76</a:t>
                      </a:r>
                    </a:p>
                  </a:txBody>
                  <a:tcPr marL="9525" marR="9525" marT="9525" marB="0" anchor="ctr"/>
                </a:tc>
                <a:tc>
                  <a:txBody>
                    <a:bodyPr/>
                    <a:lstStyle/>
                    <a:p>
                      <a:pPr algn="ctr" fontAlgn="b"/>
                      <a:r>
                        <a:rPr lang="tr-TR" sz="1200" b="0" i="0" u="none" strike="noStrike" dirty="0">
                          <a:solidFill>
                            <a:srgbClr val="000000"/>
                          </a:solidFill>
                          <a:effectLst/>
                          <a:latin typeface="+mn-lt"/>
                        </a:rPr>
                        <a:t>%83,46</a:t>
                      </a:r>
                    </a:p>
                  </a:txBody>
                  <a:tcPr marL="9525" marR="9525" marT="9525" marB="0" anchor="ctr"/>
                </a:tc>
                <a:tc>
                  <a:txBody>
                    <a:bodyPr/>
                    <a:lstStyle/>
                    <a:p>
                      <a:pPr algn="ctr" fontAlgn="b"/>
                      <a:r>
                        <a:rPr lang="tr-TR" sz="1200" b="0" i="0" u="none" strike="noStrike" dirty="0">
                          <a:solidFill>
                            <a:srgbClr val="000000"/>
                          </a:solidFill>
                          <a:effectLst/>
                          <a:latin typeface="+mn-lt"/>
                        </a:rPr>
                        <a:t>%84,36</a:t>
                      </a:r>
                    </a:p>
                  </a:txBody>
                  <a:tcPr marL="9525" marR="9525" marT="9525" marB="0" anchor="ctr"/>
                </a:tc>
                <a:tc>
                  <a:txBody>
                    <a:bodyPr/>
                    <a:lstStyle/>
                    <a:p>
                      <a:pPr algn="ctr" fontAlgn="b"/>
                      <a:r>
                        <a:rPr lang="tr-TR" sz="1200" b="0" i="0" u="none" strike="noStrike" dirty="0">
                          <a:solidFill>
                            <a:srgbClr val="000000"/>
                          </a:solidFill>
                          <a:effectLst/>
                          <a:latin typeface="+mn-lt"/>
                        </a:rPr>
                        <a:t>%73,95</a:t>
                      </a:r>
                    </a:p>
                  </a:txBody>
                  <a:tcPr marL="9525" marR="9525" marT="9525" marB="0" anchor="ctr"/>
                </a:tc>
                <a:extLst>
                  <a:ext uri="{0D108BD9-81ED-4DB2-BD59-A6C34878D82A}">
                    <a16:rowId xmlns:a16="http://schemas.microsoft.com/office/drawing/2014/main" val="1077386411"/>
                  </a:ext>
                </a:extLst>
              </a:tr>
              <a:tr h="444232">
                <a:tc>
                  <a:txBody>
                    <a:bodyPr/>
                    <a:lstStyle/>
                    <a:p>
                      <a:pPr algn="l" fontAlgn="b"/>
                      <a:r>
                        <a:rPr lang="tr-TR" sz="1200" u="none" strike="noStrike">
                          <a:effectLst/>
                          <a:latin typeface="+mn-lt"/>
                        </a:rPr>
                        <a:t>Katılan Kişi Sayısı</a:t>
                      </a:r>
                      <a:endParaRPr lang="tr-TR" sz="1200" b="0" i="0" u="none" strike="noStrike">
                        <a:solidFill>
                          <a:srgbClr val="000000"/>
                        </a:solidFill>
                        <a:effectLst/>
                        <a:latin typeface="+mn-lt"/>
                      </a:endParaRPr>
                    </a:p>
                  </a:txBody>
                  <a:tcPr marL="9525" marR="9525" marT="9525" marB="0" anchor="b"/>
                </a:tc>
                <a:tc>
                  <a:txBody>
                    <a:bodyPr/>
                    <a:lstStyle/>
                    <a:p>
                      <a:pPr algn="ctr" fontAlgn="b"/>
                      <a:r>
                        <a:rPr lang="tr-TR" sz="1200" b="0" i="0" u="none" strike="noStrike" dirty="0">
                          <a:solidFill>
                            <a:srgbClr val="000000"/>
                          </a:solidFill>
                          <a:effectLst/>
                          <a:latin typeface="+mn-lt"/>
                        </a:rPr>
                        <a:t>5</a:t>
                      </a:r>
                    </a:p>
                  </a:txBody>
                  <a:tcPr marL="9525" marR="9525" marT="9525" marB="0" anchor="ctr"/>
                </a:tc>
                <a:tc>
                  <a:txBody>
                    <a:bodyPr/>
                    <a:lstStyle/>
                    <a:p>
                      <a:pPr algn="ctr" fontAlgn="b"/>
                      <a:r>
                        <a:rPr lang="tr-TR" sz="1200" b="0" i="0" u="none" strike="noStrike" dirty="0">
                          <a:solidFill>
                            <a:srgbClr val="000000"/>
                          </a:solidFill>
                          <a:effectLst/>
                          <a:latin typeface="+mn-lt"/>
                        </a:rPr>
                        <a:t>6</a:t>
                      </a:r>
                    </a:p>
                  </a:txBody>
                  <a:tcPr marL="9525" marR="9525" marT="9525" marB="0" anchor="ctr"/>
                </a:tc>
                <a:tc>
                  <a:txBody>
                    <a:bodyPr/>
                    <a:lstStyle/>
                    <a:p>
                      <a:pPr algn="ctr" fontAlgn="b"/>
                      <a:r>
                        <a:rPr lang="tr-TR" sz="1200" b="0" i="0" u="none" strike="noStrike" dirty="0">
                          <a:solidFill>
                            <a:srgbClr val="000000"/>
                          </a:solidFill>
                          <a:effectLst/>
                          <a:latin typeface="+mn-lt"/>
                        </a:rPr>
                        <a:t>5</a:t>
                      </a:r>
                    </a:p>
                  </a:txBody>
                  <a:tcPr marL="9525" marR="9525" marT="9525" marB="0" anchor="ctr"/>
                </a:tc>
                <a:tc>
                  <a:txBody>
                    <a:bodyPr/>
                    <a:lstStyle/>
                    <a:p>
                      <a:pPr algn="ctr" fontAlgn="b"/>
                      <a:r>
                        <a:rPr lang="tr-TR" sz="1200" b="0" i="0" u="none" strike="noStrike" dirty="0">
                          <a:solidFill>
                            <a:srgbClr val="000000"/>
                          </a:solidFill>
                          <a:effectLst/>
                          <a:latin typeface="+mn-lt"/>
                        </a:rPr>
                        <a:t>4</a:t>
                      </a:r>
                    </a:p>
                  </a:txBody>
                  <a:tcPr marL="9525" marR="9525" marT="9525" marB="0" anchor="ctr"/>
                </a:tc>
                <a:extLst>
                  <a:ext uri="{0D108BD9-81ED-4DB2-BD59-A6C34878D82A}">
                    <a16:rowId xmlns:a16="http://schemas.microsoft.com/office/drawing/2014/main" val="832052157"/>
                  </a:ext>
                </a:extLst>
              </a:tr>
            </a:tbl>
          </a:graphicData>
        </a:graphic>
      </p:graphicFrame>
      <p:graphicFrame>
        <p:nvGraphicFramePr>
          <p:cNvPr id="19" name="Grafik 18">
            <a:extLst>
              <a:ext uri="{FF2B5EF4-FFF2-40B4-BE49-F238E27FC236}">
                <a16:creationId xmlns:a16="http://schemas.microsoft.com/office/drawing/2014/main" id="{D16ADD46-A92A-8138-4B86-A000CF59797C}"/>
              </a:ext>
            </a:extLst>
          </p:cNvPr>
          <p:cNvGraphicFramePr>
            <a:graphicFrameLocks/>
          </p:cNvGraphicFramePr>
          <p:nvPr>
            <p:extLst>
              <p:ext uri="{D42A27DB-BD31-4B8C-83A1-F6EECF244321}">
                <p14:modId xmlns:p14="http://schemas.microsoft.com/office/powerpoint/2010/main" val="3186368354"/>
              </p:ext>
            </p:extLst>
          </p:nvPr>
        </p:nvGraphicFramePr>
        <p:xfrm>
          <a:off x="6793960" y="1923101"/>
          <a:ext cx="4889309" cy="25177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Tablo 19">
            <a:extLst>
              <a:ext uri="{FF2B5EF4-FFF2-40B4-BE49-F238E27FC236}">
                <a16:creationId xmlns:a16="http://schemas.microsoft.com/office/drawing/2014/main" id="{0EE0F4C2-4DC5-CE9C-C09D-EC09FD6BD7F3}"/>
              </a:ext>
            </a:extLst>
          </p:cNvPr>
          <p:cNvGraphicFramePr>
            <a:graphicFrameLocks noGrp="1"/>
          </p:cNvGraphicFramePr>
          <p:nvPr>
            <p:extLst>
              <p:ext uri="{D42A27DB-BD31-4B8C-83A1-F6EECF244321}">
                <p14:modId xmlns:p14="http://schemas.microsoft.com/office/powerpoint/2010/main" val="3041861021"/>
              </p:ext>
            </p:extLst>
          </p:nvPr>
        </p:nvGraphicFramePr>
        <p:xfrm>
          <a:off x="1173393" y="4816550"/>
          <a:ext cx="2464850" cy="1347430"/>
        </p:xfrm>
        <a:graphic>
          <a:graphicData uri="http://schemas.openxmlformats.org/drawingml/2006/table">
            <a:tbl>
              <a:tblPr firstRow="1" firstCol="1" bandRow="1">
                <a:tableStyleId>{5C22544A-7EE6-4342-B048-85BDC9FD1C3A}</a:tableStyleId>
              </a:tblPr>
              <a:tblGrid>
                <a:gridCol w="669404">
                  <a:extLst>
                    <a:ext uri="{9D8B030D-6E8A-4147-A177-3AD203B41FA5}">
                      <a16:colId xmlns:a16="http://schemas.microsoft.com/office/drawing/2014/main" val="4157286410"/>
                    </a:ext>
                  </a:extLst>
                </a:gridCol>
                <a:gridCol w="598482">
                  <a:extLst>
                    <a:ext uri="{9D8B030D-6E8A-4147-A177-3AD203B41FA5}">
                      <a16:colId xmlns:a16="http://schemas.microsoft.com/office/drawing/2014/main" val="4151993656"/>
                    </a:ext>
                  </a:extLst>
                </a:gridCol>
                <a:gridCol w="598482">
                  <a:extLst>
                    <a:ext uri="{9D8B030D-6E8A-4147-A177-3AD203B41FA5}">
                      <a16:colId xmlns:a16="http://schemas.microsoft.com/office/drawing/2014/main" val="928305194"/>
                    </a:ext>
                  </a:extLst>
                </a:gridCol>
                <a:gridCol w="598482">
                  <a:extLst>
                    <a:ext uri="{9D8B030D-6E8A-4147-A177-3AD203B41FA5}">
                      <a16:colId xmlns:a16="http://schemas.microsoft.com/office/drawing/2014/main" val="20003"/>
                    </a:ext>
                  </a:extLst>
                </a:gridCol>
              </a:tblGrid>
              <a:tr h="231100">
                <a:tc>
                  <a:txBody>
                    <a:bodyPr/>
                    <a:lstStyle/>
                    <a:p>
                      <a:pPr algn="l" fontAlgn="b"/>
                      <a:r>
                        <a:rPr lang="tr-TR" sz="1200" u="none" strike="noStrike" dirty="0">
                          <a:effectLst/>
                          <a:latin typeface="+mn-lt"/>
                        </a:rPr>
                        <a:t>Öğrenci</a:t>
                      </a:r>
                      <a:endParaRPr lang="tr-TR" sz="1200" b="0" i="0" u="none" strike="noStrike" dirty="0">
                        <a:solidFill>
                          <a:srgbClr val="000000"/>
                        </a:solidFill>
                        <a:effectLst/>
                        <a:latin typeface="+mn-lt"/>
                      </a:endParaRPr>
                    </a:p>
                  </a:txBody>
                  <a:tcPr marL="9525" marR="9525" marT="9525" marB="0" anchor="b"/>
                </a:tc>
                <a:tc>
                  <a:txBody>
                    <a:bodyPr/>
                    <a:lstStyle/>
                    <a:p>
                      <a:pPr algn="ctr" fontAlgn="b"/>
                      <a:r>
                        <a:rPr lang="tr-TR" sz="1200" u="none" strike="noStrike" dirty="0">
                          <a:effectLst/>
                          <a:latin typeface="+mn-lt"/>
                        </a:rPr>
                        <a:t>2021</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a:effectLst/>
                          <a:latin typeface="+mn-lt"/>
                        </a:rPr>
                        <a:t>2022</a:t>
                      </a:r>
                      <a:endParaRPr lang="tr-TR" sz="1200" b="0" i="0" u="none" strike="noStrike" dirty="0">
                        <a:solidFill>
                          <a:srgbClr val="000000"/>
                        </a:solidFill>
                        <a:effectLst/>
                        <a:latin typeface="+mn-lt"/>
                      </a:endParaRPr>
                    </a:p>
                  </a:txBody>
                  <a:tcPr marL="9525" marR="9525" marT="9525" marB="0" anchor="ctr"/>
                </a:tc>
                <a:tc>
                  <a:txBody>
                    <a:bodyPr/>
                    <a:lstStyle/>
                    <a:p>
                      <a:pPr algn="ctr" fontAlgn="b"/>
                      <a:r>
                        <a:rPr lang="tr-TR" sz="1200" u="none" strike="noStrike" dirty="0" smtClean="0">
                          <a:effectLst/>
                          <a:latin typeface="+mn-lt"/>
                        </a:rPr>
                        <a:t>2024</a:t>
                      </a:r>
                      <a:endParaRPr lang="tr-TR"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900373766"/>
                  </a:ext>
                </a:extLst>
              </a:tr>
              <a:tr h="190500">
                <a:tc>
                  <a:txBody>
                    <a:bodyPr/>
                    <a:lstStyle/>
                    <a:p>
                      <a:pPr algn="l" fontAlgn="b"/>
                      <a:r>
                        <a:rPr lang="tr-TR" sz="1200" u="none" strike="noStrike" dirty="0">
                          <a:effectLst/>
                          <a:latin typeface="+mn-lt"/>
                        </a:rPr>
                        <a:t>Genel Memnuniyet Oranı</a:t>
                      </a:r>
                      <a:endParaRPr lang="tr-TR" sz="1200" b="0" i="0" u="none" strike="noStrike" dirty="0">
                        <a:solidFill>
                          <a:srgbClr val="000000"/>
                        </a:solidFill>
                        <a:effectLst/>
                        <a:latin typeface="+mn-lt"/>
                      </a:endParaRPr>
                    </a:p>
                  </a:txBody>
                  <a:tcPr marL="9525" marR="9525" marT="9525" marB="0" anchor="b"/>
                </a:tc>
                <a:tc>
                  <a:txBody>
                    <a:bodyPr/>
                    <a:lstStyle/>
                    <a:p>
                      <a:pPr algn="ctr" fontAlgn="b"/>
                      <a:r>
                        <a:rPr lang="tr-TR" sz="1200" b="0" i="0" u="none" strike="noStrike" dirty="0">
                          <a:solidFill>
                            <a:srgbClr val="000000"/>
                          </a:solidFill>
                          <a:effectLst/>
                          <a:latin typeface="+mn-lt"/>
                        </a:rPr>
                        <a:t>56,09</a:t>
                      </a:r>
                    </a:p>
                  </a:txBody>
                  <a:tcPr marL="9525" marR="9525" marT="9525" marB="0" anchor="ctr"/>
                </a:tc>
                <a:tc>
                  <a:txBody>
                    <a:bodyPr/>
                    <a:lstStyle/>
                    <a:p>
                      <a:pPr algn="ctr" fontAlgn="b"/>
                      <a:r>
                        <a:rPr lang="tr-TR" sz="1200" b="0" i="0" u="none" strike="noStrike" dirty="0">
                          <a:solidFill>
                            <a:srgbClr val="000000"/>
                          </a:solidFill>
                          <a:effectLst/>
                          <a:latin typeface="+mn-lt"/>
                        </a:rPr>
                        <a:t>57,91</a:t>
                      </a:r>
                    </a:p>
                  </a:txBody>
                  <a:tcPr marL="9525" marR="9525" marT="9525" marB="0" anchor="ctr"/>
                </a:tc>
                <a:tc>
                  <a:txBody>
                    <a:bodyPr/>
                    <a:lstStyle/>
                    <a:p>
                      <a:pPr algn="ctr" fontAlgn="b"/>
                      <a:r>
                        <a:rPr lang="tr-TR" sz="1200" b="0" i="0" u="none" strike="noStrike" dirty="0" smtClean="0">
                          <a:solidFill>
                            <a:srgbClr val="000000"/>
                          </a:solidFill>
                          <a:effectLst/>
                          <a:latin typeface="+mn-lt"/>
                        </a:rPr>
                        <a:t>59,00</a:t>
                      </a:r>
                      <a:endParaRPr lang="tr-TR"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316394924"/>
                  </a:ext>
                </a:extLst>
              </a:tr>
              <a:tr h="190500">
                <a:tc>
                  <a:txBody>
                    <a:bodyPr/>
                    <a:lstStyle/>
                    <a:p>
                      <a:pPr algn="l" fontAlgn="b"/>
                      <a:r>
                        <a:rPr lang="tr-TR" sz="1200" u="none" strike="noStrike" dirty="0">
                          <a:effectLst/>
                          <a:latin typeface="+mn-lt"/>
                        </a:rPr>
                        <a:t>Katılan Kişi Sayısı</a:t>
                      </a:r>
                      <a:endParaRPr lang="tr-TR" sz="1200" b="0" i="0" u="none" strike="noStrike" dirty="0">
                        <a:solidFill>
                          <a:srgbClr val="000000"/>
                        </a:solidFill>
                        <a:effectLst/>
                        <a:latin typeface="+mn-lt"/>
                      </a:endParaRPr>
                    </a:p>
                  </a:txBody>
                  <a:tcPr marL="9525" marR="9525" marT="9525" marB="0" anchor="b"/>
                </a:tc>
                <a:tc>
                  <a:txBody>
                    <a:bodyPr/>
                    <a:lstStyle/>
                    <a:p>
                      <a:pPr algn="ctr" fontAlgn="b"/>
                      <a:r>
                        <a:rPr lang="tr-TR" sz="1200" b="0" i="0" u="none" strike="noStrike" dirty="0">
                          <a:solidFill>
                            <a:srgbClr val="000000"/>
                          </a:solidFill>
                          <a:effectLst/>
                          <a:latin typeface="+mn-lt"/>
                        </a:rPr>
                        <a:t>67</a:t>
                      </a:r>
                    </a:p>
                  </a:txBody>
                  <a:tcPr marL="9525" marR="9525" marT="9525" marB="0" anchor="ctr"/>
                </a:tc>
                <a:tc>
                  <a:txBody>
                    <a:bodyPr/>
                    <a:lstStyle/>
                    <a:p>
                      <a:pPr algn="ctr" fontAlgn="b"/>
                      <a:r>
                        <a:rPr lang="tr-TR" sz="1200" b="0" i="0" u="none" strike="noStrike" dirty="0">
                          <a:solidFill>
                            <a:srgbClr val="000000"/>
                          </a:solidFill>
                          <a:effectLst/>
                          <a:latin typeface="+mn-lt"/>
                        </a:rPr>
                        <a:t>94</a:t>
                      </a:r>
                    </a:p>
                  </a:txBody>
                  <a:tcPr marL="9525" marR="9525" marT="9525" marB="0" anchor="ctr"/>
                </a:tc>
                <a:tc>
                  <a:txBody>
                    <a:bodyPr/>
                    <a:lstStyle/>
                    <a:p>
                      <a:pPr algn="ctr" fontAlgn="b"/>
                      <a:r>
                        <a:rPr lang="tr-TR" sz="1200" b="0" i="0" u="none" strike="noStrike" dirty="0" smtClean="0">
                          <a:solidFill>
                            <a:srgbClr val="000000"/>
                          </a:solidFill>
                          <a:effectLst/>
                          <a:latin typeface="+mn-lt"/>
                        </a:rPr>
                        <a:t>46</a:t>
                      </a:r>
                      <a:endParaRPr lang="tr-TR" sz="12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773436830"/>
                  </a:ext>
                </a:extLst>
              </a:tr>
            </a:tbl>
          </a:graphicData>
        </a:graphic>
      </p:graphicFrame>
      <p:graphicFrame>
        <p:nvGraphicFramePr>
          <p:cNvPr id="12" name="Grafik 11">
            <a:extLst>
              <a:ext uri="{FF2B5EF4-FFF2-40B4-BE49-F238E27FC236}">
                <a16:creationId xmlns:a16="http://schemas.microsoft.com/office/drawing/2014/main" id="{4BE4F505-B98B-6CDD-3F70-F09C154C2F93}"/>
              </a:ext>
            </a:extLst>
          </p:cNvPr>
          <p:cNvGraphicFramePr>
            <a:graphicFrameLocks/>
          </p:cNvGraphicFramePr>
          <p:nvPr>
            <p:extLst>
              <p:ext uri="{D42A27DB-BD31-4B8C-83A1-F6EECF244321}">
                <p14:modId xmlns:p14="http://schemas.microsoft.com/office/powerpoint/2010/main" val="761524984"/>
              </p:ext>
            </p:extLst>
          </p:nvPr>
        </p:nvGraphicFramePr>
        <p:xfrm>
          <a:off x="5479312" y="4330109"/>
          <a:ext cx="5728476" cy="206005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86910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Yer Tutucusu 3"/>
          <p:cNvPicPr>
            <a:picLocks noGrp="1" noChangeAspect="1"/>
          </p:cNvPicPr>
          <p:nvPr>
            <p:ph type="pic" idx="1"/>
          </p:nvPr>
        </p:nvPicPr>
        <p:blipFill>
          <a:blip r:embed="rId2">
            <a:extLst>
              <a:ext uri="{28A0092B-C50C-407E-A947-70E740481C1C}">
                <a14:useLocalDpi xmlns:a14="http://schemas.microsoft.com/office/drawing/2010/main" val="0"/>
              </a:ext>
            </a:extLst>
          </a:blip>
          <a:srcRect t="18656" b="18656"/>
          <a:stretch>
            <a:fillRect/>
          </a:stretch>
        </p:blipFill>
        <p:spPr>
          <a:xfrm>
            <a:off x="0" y="-1"/>
            <a:ext cx="12188952" cy="3643087"/>
          </a:xfrm>
        </p:spPr>
      </p:pic>
      <p:sp>
        <p:nvSpPr>
          <p:cNvPr id="9" name="Başlık 1">
            <a:extLst>
              <a:ext uri="{FF2B5EF4-FFF2-40B4-BE49-F238E27FC236}">
                <a16:creationId xmlns:a16="http://schemas.microsoft.com/office/drawing/2014/main" id="{117CADF9-75EF-F126-B0F7-6E638E753F68}"/>
              </a:ext>
            </a:extLst>
          </p:cNvPr>
          <p:cNvSpPr>
            <a:spLocks noGrp="1"/>
          </p:cNvSpPr>
          <p:nvPr>
            <p:ph type="title"/>
          </p:nvPr>
        </p:nvSpPr>
        <p:spPr>
          <a:xfrm>
            <a:off x="681555" y="4153915"/>
            <a:ext cx="10825841" cy="45719"/>
          </a:xfrm>
        </p:spPr>
        <p:txBody>
          <a:bodyPr/>
          <a:lstStyle/>
          <a:p>
            <a:pPr algn="l">
              <a:lnSpc>
                <a:spcPct val="100000"/>
              </a:lnSpc>
            </a:pPr>
            <a:r>
              <a:rPr lang="tr-TR" sz="4400" dirty="0">
                <a:latin typeface="+mn-lt"/>
              </a:rPr>
              <a:t>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r>
              <a:rPr lang="tr-TR" sz="4400" dirty="0">
                <a:latin typeface="+mn-lt"/>
              </a:rPr>
              <a:t>                </a:t>
            </a:r>
            <a:r>
              <a:rPr lang="tr-TR" sz="4400" b="1" dirty="0">
                <a:solidFill>
                  <a:srgbClr val="0772B5"/>
                </a:solidFill>
                <a:latin typeface="+mn-lt"/>
              </a:rPr>
              <a:t>B.YAPILAN ÇALIŞMALAR</a:t>
            </a:r>
            <a:r>
              <a:rPr lang="tr-TR" sz="4400" dirty="0">
                <a:latin typeface="+mn-lt"/>
              </a:rPr>
              <a:t/>
            </a:r>
            <a:br>
              <a:rPr lang="tr-TR" sz="4400" dirty="0">
                <a:latin typeface="+mn-lt"/>
              </a:rPr>
            </a:br>
            <a:r>
              <a:rPr lang="tr-TR" sz="4400" dirty="0">
                <a:latin typeface="+mn-lt"/>
              </a:rPr>
              <a:t>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endParaRPr lang="tr-TR" sz="4400" dirty="0">
              <a:latin typeface="+mn-lt"/>
            </a:endParaRPr>
          </a:p>
        </p:txBody>
      </p:sp>
    </p:spTree>
    <p:extLst>
      <p:ext uri="{BB962C8B-B14F-4D97-AF65-F5344CB8AC3E}">
        <p14:creationId xmlns:p14="http://schemas.microsoft.com/office/powerpoint/2010/main" val="38629788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Metin kutusu 35">
            <a:extLst>
              <a:ext uri="{FF2B5EF4-FFF2-40B4-BE49-F238E27FC236}">
                <a16:creationId xmlns:a16="http://schemas.microsoft.com/office/drawing/2014/main" id="{7394D3D0-EF8A-6C54-26F6-995844FA8EE1}"/>
              </a:ext>
            </a:extLst>
          </p:cNvPr>
          <p:cNvSpPr txBox="1"/>
          <p:nvPr/>
        </p:nvSpPr>
        <p:spPr>
          <a:xfrm>
            <a:off x="146596" y="-5172"/>
            <a:ext cx="11715166" cy="523220"/>
          </a:xfrm>
          <a:prstGeom prst="rect">
            <a:avLst/>
          </a:prstGeom>
          <a:noFill/>
        </p:spPr>
        <p:txBody>
          <a:bodyPr wrap="square" rtlCol="0">
            <a:spAutoFit/>
          </a:bodyPr>
          <a:lstStyle/>
          <a:p>
            <a:pPr algn="ctr"/>
            <a:r>
              <a:rPr lang="tr-TR" sz="2800" dirty="0">
                <a:solidFill>
                  <a:schemeClr val="bg1"/>
                </a:solidFill>
              </a:rPr>
              <a:t>YAPILAN ÇALIŞMALAR(ETKİNLİK, ÇALIŞTAY, PROJELER, KURS, SEMİNER VB.)</a:t>
            </a:r>
          </a:p>
        </p:txBody>
      </p:sp>
      <p:sp>
        <p:nvSpPr>
          <p:cNvPr id="46" name="Metin kutusu 45">
            <a:extLst>
              <a:ext uri="{FF2B5EF4-FFF2-40B4-BE49-F238E27FC236}">
                <a16:creationId xmlns:a16="http://schemas.microsoft.com/office/drawing/2014/main" id="{7FAA7063-47B0-B18C-5B58-B3356960DC36}"/>
              </a:ext>
            </a:extLst>
          </p:cNvPr>
          <p:cNvSpPr txBox="1"/>
          <p:nvPr/>
        </p:nvSpPr>
        <p:spPr>
          <a:xfrm>
            <a:off x="44879" y="6551330"/>
            <a:ext cx="11162909" cy="369332"/>
          </a:xfrm>
          <a:prstGeom prst="rect">
            <a:avLst/>
          </a:prstGeom>
          <a:noFill/>
        </p:spPr>
        <p:txBody>
          <a:bodyPr wrap="square" rtlCol="0">
            <a:spAutoFit/>
          </a:bodyPr>
          <a:lstStyle/>
          <a:p>
            <a:pPr algn="ctr"/>
            <a:r>
              <a:rPr lang="tr-TR" dirty="0">
                <a:solidFill>
                  <a:schemeClr val="bg1"/>
                </a:solidFill>
              </a:rPr>
              <a:t>[B] – MEVCUT DURUM</a:t>
            </a:r>
          </a:p>
        </p:txBody>
      </p:sp>
      <p:sp>
        <p:nvSpPr>
          <p:cNvPr id="2" name="Metin kutusu 1">
            <a:extLst>
              <a:ext uri="{FF2B5EF4-FFF2-40B4-BE49-F238E27FC236}">
                <a16:creationId xmlns:a16="http://schemas.microsoft.com/office/drawing/2014/main" id="{582A4A58-F95B-E750-6BAE-46085922A258}"/>
              </a:ext>
            </a:extLst>
          </p:cNvPr>
          <p:cNvSpPr txBox="1"/>
          <p:nvPr/>
        </p:nvSpPr>
        <p:spPr>
          <a:xfrm>
            <a:off x="653143" y="1028343"/>
            <a:ext cx="11069052" cy="4524315"/>
          </a:xfrm>
          <a:prstGeom prst="rect">
            <a:avLst/>
          </a:prstGeom>
          <a:noFill/>
        </p:spPr>
        <p:txBody>
          <a:bodyPr wrap="square" rtlCol="0">
            <a:spAutoFit/>
          </a:bodyPr>
          <a:lstStyle/>
          <a:p>
            <a:pPr marL="285750" indent="-285750">
              <a:buFont typeface="Wingdings" panose="05000000000000000000" pitchFamily="2" charset="2"/>
              <a:buChar char="§"/>
            </a:pPr>
            <a:r>
              <a:rPr lang="tr-TR" b="1" dirty="0"/>
              <a:t>Hemşirelik Haftası Kutlama Programı (Mayıs 2023 )</a:t>
            </a:r>
          </a:p>
          <a:p>
            <a:pPr marL="285750" indent="-285750">
              <a:buFont typeface="Wingdings" panose="05000000000000000000" pitchFamily="2" charset="2"/>
              <a:buChar char="§"/>
            </a:pPr>
            <a:r>
              <a:rPr lang="tr-TR" b="1" dirty="0"/>
              <a:t>Kırsalda Meme Kanseri Farkındalık Çalışması (Ebelik Bölümü Öğrencileri)</a:t>
            </a:r>
          </a:p>
          <a:p>
            <a:pPr marL="285750" indent="-285750">
              <a:buFont typeface="Wingdings" panose="05000000000000000000" pitchFamily="2" charset="2"/>
              <a:buChar char="§"/>
            </a:pPr>
            <a:r>
              <a:rPr lang="tr-TR" b="1" dirty="0"/>
              <a:t>TÜBİTAK 2209-A Üniversite Öğrencileri Araştırma Projeleri (M.ZENGİN, S. AYDIN ÖZKAN, Y. ÇETİN, İ. TURAN, M. SAVAŞ)</a:t>
            </a:r>
          </a:p>
          <a:p>
            <a:pPr marL="285750" indent="-285750">
              <a:buFont typeface="Wingdings" panose="05000000000000000000" pitchFamily="2" charset="2"/>
              <a:buChar char="§"/>
            </a:pPr>
            <a:r>
              <a:rPr lang="tr-TR" b="1" dirty="0"/>
              <a:t>Erdemir Mesleki ve Teknik Anadolu Lisesi öğrencilerden ziyaret</a:t>
            </a:r>
          </a:p>
          <a:p>
            <a:pPr marL="285750" indent="-285750">
              <a:buFont typeface="Wingdings" panose="05000000000000000000" pitchFamily="2" charset="2"/>
              <a:buChar char="§"/>
            </a:pPr>
            <a:r>
              <a:rPr lang="tr-TR" b="1" dirty="0"/>
              <a:t>Meme Kanseri Farkındalık Etkinliği (Ebelik Bölümü Öğrencileri- Toplumsal Duyarlılık Dersi Kapsamında)</a:t>
            </a:r>
          </a:p>
          <a:p>
            <a:pPr marL="285750" indent="-285750">
              <a:buFont typeface="Wingdings" panose="05000000000000000000" pitchFamily="2" charset="2"/>
              <a:buChar char="§"/>
            </a:pPr>
            <a:r>
              <a:rPr lang="tr-TR" b="1" dirty="0"/>
              <a:t>TÜBİTAK 1001 "Deprem Bölgesi Üniversiteleri Özel Çağrısı-BİNBİRÇABA Projesi- (Y. ALTINBAŞ, M. ZENGİN)</a:t>
            </a:r>
          </a:p>
          <a:p>
            <a:pPr marL="285750" indent="-285750">
              <a:buFont typeface="Wingdings" panose="05000000000000000000" pitchFamily="2" charset="2"/>
              <a:buChar char="§"/>
            </a:pPr>
            <a:r>
              <a:rPr lang="tr-TR" b="1" dirty="0"/>
              <a:t>Panel: 8 Mart Dünya Kadınlar Günü: «Afet ve Kadın» S. AYDIN ÖZKAN (Konuşmacı)</a:t>
            </a:r>
          </a:p>
          <a:p>
            <a:pPr marL="285750" indent="-285750">
              <a:buFont typeface="Wingdings" panose="05000000000000000000" pitchFamily="2" charset="2"/>
              <a:buChar char="§"/>
            </a:pPr>
            <a:r>
              <a:rPr lang="tr-TR" b="1" dirty="0"/>
              <a:t>TÜBİTAK 2237-A Bilimsel Eğitim Etkinlikleri Desteği Programı 2023 (Afetlerde Çocuk Yoğun Bakım Hemşireliği Eğitim Etkinliği)</a:t>
            </a:r>
          </a:p>
          <a:p>
            <a:pPr marL="285750" indent="-285750">
              <a:buFont typeface="Wingdings" panose="05000000000000000000" pitchFamily="2" charset="2"/>
              <a:buChar char="§"/>
            </a:pPr>
            <a:r>
              <a:rPr lang="tr-TR" b="1" dirty="0"/>
              <a:t>2. Sınıflara Yönelik Klinik Beceri Telafi Eğitimi</a:t>
            </a:r>
          </a:p>
          <a:p>
            <a:pPr marL="285750" indent="-285750">
              <a:buFont typeface="Wingdings" panose="05000000000000000000" pitchFamily="2" charset="2"/>
              <a:buChar char="§"/>
            </a:pPr>
            <a:r>
              <a:rPr lang="tr-TR" b="1" dirty="0"/>
              <a:t>Sağlıkta Yapay Zeka ve Uygulamaları ile İlgili Seminer</a:t>
            </a:r>
          </a:p>
          <a:p>
            <a:pPr marL="285750" indent="-285750">
              <a:buFont typeface="Wingdings" panose="05000000000000000000" pitchFamily="2" charset="2"/>
              <a:buChar char="§"/>
            </a:pPr>
            <a:r>
              <a:rPr lang="tr-TR" b="1" dirty="0" smtClean="0"/>
              <a:t>2021 </a:t>
            </a:r>
            <a:r>
              <a:rPr lang="tr-TR" b="1" dirty="0"/>
              <a:t>MARY HANNA MEMORIAL JOURNALISM AWARD Araştırma Kategorisi Ödülü (M. ZENGİN)</a:t>
            </a:r>
          </a:p>
          <a:p>
            <a:pPr marL="285750" indent="-285750">
              <a:buFont typeface="Wingdings" panose="05000000000000000000" pitchFamily="2" charset="2"/>
              <a:buChar char="§"/>
            </a:pPr>
            <a:r>
              <a:rPr lang="tr-TR" b="1" dirty="0"/>
              <a:t>Araştırma Ödülü-2023 </a:t>
            </a:r>
            <a:r>
              <a:rPr lang="tr-TR" b="1" dirty="0" err="1"/>
              <a:t>Mustela</a:t>
            </a:r>
            <a:r>
              <a:rPr lang="tr-TR" b="1" dirty="0"/>
              <a:t> Ebelik ve Hemşirelik Ödülü (M. YILDIRIM)</a:t>
            </a:r>
          </a:p>
          <a:p>
            <a:pPr marL="285750" indent="-285750">
              <a:buFont typeface="Wingdings" panose="05000000000000000000" pitchFamily="2" charset="2"/>
              <a:buChar char="§"/>
            </a:pPr>
            <a:r>
              <a:rPr lang="tr-TR" b="1" dirty="0"/>
              <a:t>Gebelik ve Doğumda Aromaterapi (A. TURAN)</a:t>
            </a:r>
          </a:p>
          <a:p>
            <a:pPr marL="285750" indent="-285750">
              <a:buFont typeface="Wingdings" panose="05000000000000000000" pitchFamily="2" charset="2"/>
              <a:buChar char="§"/>
            </a:pPr>
            <a:r>
              <a:rPr lang="tr-TR" b="1" dirty="0"/>
              <a:t>Hemşirelik Bölümü Öğrencilerine Temel Afet Eğitimi</a:t>
            </a:r>
          </a:p>
        </p:txBody>
      </p:sp>
    </p:spTree>
    <p:extLst>
      <p:ext uri="{BB962C8B-B14F-4D97-AF65-F5344CB8AC3E}">
        <p14:creationId xmlns:p14="http://schemas.microsoft.com/office/powerpoint/2010/main" val="31719559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D8A61877-5450-6E76-D5CD-A3D115A54FF9}"/>
              </a:ext>
            </a:extLst>
          </p:cNvPr>
          <p:cNvSpPr txBox="1"/>
          <p:nvPr/>
        </p:nvSpPr>
        <p:spPr>
          <a:xfrm>
            <a:off x="146596" y="0"/>
            <a:ext cx="11715166" cy="523220"/>
          </a:xfrm>
          <a:prstGeom prst="rect">
            <a:avLst/>
          </a:prstGeom>
          <a:noFill/>
        </p:spPr>
        <p:txBody>
          <a:bodyPr wrap="square" rtlCol="0">
            <a:spAutoFit/>
          </a:bodyPr>
          <a:lstStyle/>
          <a:p>
            <a:pPr algn="ctr"/>
            <a:r>
              <a:rPr lang="tr-TR" sz="2800" dirty="0">
                <a:solidFill>
                  <a:schemeClr val="bg1"/>
                </a:solidFill>
              </a:rPr>
              <a:t>TOPLUMSAL KATKI ÇALIŞMALARI</a:t>
            </a:r>
          </a:p>
        </p:txBody>
      </p:sp>
      <p:sp>
        <p:nvSpPr>
          <p:cNvPr id="4" name="Metin kutusu 3">
            <a:extLst>
              <a:ext uri="{FF2B5EF4-FFF2-40B4-BE49-F238E27FC236}">
                <a16:creationId xmlns:a16="http://schemas.microsoft.com/office/drawing/2014/main" id="{BB377980-A50B-D415-113A-D61F0485E4F3}"/>
              </a:ext>
            </a:extLst>
          </p:cNvPr>
          <p:cNvSpPr txBox="1"/>
          <p:nvPr/>
        </p:nvSpPr>
        <p:spPr>
          <a:xfrm>
            <a:off x="915668" y="1365261"/>
            <a:ext cx="10946094" cy="4358640"/>
          </a:xfrm>
          <a:prstGeom prst="roundRect">
            <a:avLst/>
          </a:prstGeom>
          <a:solidFill>
            <a:srgbClr val="D2E6FF"/>
          </a:solidFill>
        </p:spPr>
        <p:txBody>
          <a:bodyPr wrap="square" rtlCol="0">
            <a:spAutoFit/>
          </a:bodyPr>
          <a:lstStyle/>
          <a:p>
            <a:pPr defTabSz="914377" eaLnBrk="0" fontAlgn="base" hangingPunct="0">
              <a:spcBef>
                <a:spcPct val="0"/>
              </a:spcBef>
              <a:spcAft>
                <a:spcPct val="0"/>
              </a:spcAft>
            </a:pPr>
            <a:endParaRPr lang="tr-TR" sz="1600" b="1" dirty="0">
              <a:solidFill>
                <a:srgbClr val="C00000"/>
              </a:solidFill>
              <a:cs typeface="Arial" panose="020B0604020202020204" pitchFamily="34" charset="0"/>
            </a:endParaRP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Konteyner Kentte Kalan Kadınların Üreme Sağlığını Geliştirmeye Yönelik Eğitim Etkinliği (Ebelik Bölümü ve Kadın Sorunları </a:t>
            </a:r>
            <a:r>
              <a:rPr lang="tr-TR" b="1" dirty="0" err="1">
                <a:solidFill>
                  <a:srgbClr val="C00000"/>
                </a:solidFill>
                <a:cs typeface="Arial" panose="020B0604020202020204" pitchFamily="34" charset="0"/>
              </a:rPr>
              <a:t>Uyg</a:t>
            </a:r>
            <a:r>
              <a:rPr lang="tr-TR" b="1" dirty="0">
                <a:solidFill>
                  <a:srgbClr val="C00000"/>
                </a:solidFill>
                <a:cs typeface="Arial" panose="020B0604020202020204" pitchFamily="34" charset="0"/>
              </a:rPr>
              <a:t>. Arş. </a:t>
            </a:r>
            <a:r>
              <a:rPr lang="tr-TR" b="1" dirty="0" smtClean="0">
                <a:solidFill>
                  <a:srgbClr val="C00000"/>
                </a:solidFill>
                <a:cs typeface="Arial" panose="020B0604020202020204" pitchFamily="34" charset="0"/>
              </a:rPr>
              <a:t>Merkezi- 2 günlük uygulama)</a:t>
            </a:r>
            <a:endParaRPr lang="tr-TR" b="1" dirty="0">
              <a:solidFill>
                <a:srgbClr val="C00000"/>
              </a:solidFill>
              <a:cs typeface="Arial" panose="020B0604020202020204" pitchFamily="34" charset="0"/>
            </a:endParaRP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06.06.2024 Deprem Olgusu üzerine farklı yaklaşımlar paneli (</a:t>
            </a:r>
            <a:r>
              <a:rPr lang="tr-TR" b="1" dirty="0" err="1">
                <a:solidFill>
                  <a:srgbClr val="C00000"/>
                </a:solidFill>
                <a:cs typeface="Arial" panose="020B0604020202020204" pitchFamily="34" charset="0"/>
              </a:rPr>
              <a:t>Doç.Dr.Semiha</a:t>
            </a:r>
            <a:r>
              <a:rPr lang="tr-TR" b="1" dirty="0">
                <a:solidFill>
                  <a:srgbClr val="C00000"/>
                </a:solidFill>
                <a:cs typeface="Arial" panose="020B0604020202020204" pitchFamily="34" charset="0"/>
              </a:rPr>
              <a:t> Aydın ÖZKAN  Panelist olarak)</a:t>
            </a: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22.10.2024 Sağlık Bilimleri Fakültesi (Besni </a:t>
            </a:r>
            <a:r>
              <a:rPr lang="tr-TR" b="1" dirty="0" err="1">
                <a:solidFill>
                  <a:srgbClr val="C00000"/>
                </a:solidFill>
                <a:cs typeface="Arial" panose="020B0604020202020204" pitchFamily="34" charset="0"/>
              </a:rPr>
              <a:t>Şb</a:t>
            </a:r>
            <a:r>
              <a:rPr lang="tr-TR" b="1" dirty="0">
                <a:solidFill>
                  <a:srgbClr val="C00000"/>
                </a:solidFill>
                <a:cs typeface="Arial" panose="020B0604020202020204" pitchFamily="34" charset="0"/>
              </a:rPr>
              <a:t>) Hemşirelik ve Ebelik Bölümü Meme Kanseri Farkındalık Haftası </a:t>
            </a:r>
            <a:r>
              <a:rPr lang="tr-TR" b="1" dirty="0" smtClean="0">
                <a:solidFill>
                  <a:srgbClr val="C00000"/>
                </a:solidFill>
                <a:cs typeface="Arial" panose="020B0604020202020204" pitchFamily="34" charset="0"/>
              </a:rPr>
              <a:t>Besni- (Besni Selvi Mehmet Erdemoğlu Kız KYK Yurdu)</a:t>
            </a:r>
            <a:endParaRPr lang="tr-TR" b="1" dirty="0">
              <a:solidFill>
                <a:srgbClr val="C00000"/>
              </a:solidFill>
              <a:cs typeface="Arial" panose="020B0604020202020204" pitchFamily="34" charset="0"/>
            </a:endParaRP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24.10.2024 Sağlık Bilimleri Fakültesi (Besni </a:t>
            </a:r>
            <a:r>
              <a:rPr lang="tr-TR" b="1" dirty="0" err="1">
                <a:solidFill>
                  <a:srgbClr val="C00000"/>
                </a:solidFill>
                <a:cs typeface="Arial" panose="020B0604020202020204" pitchFamily="34" charset="0"/>
              </a:rPr>
              <a:t>Şb</a:t>
            </a:r>
            <a:r>
              <a:rPr lang="tr-TR" b="1" dirty="0">
                <a:solidFill>
                  <a:srgbClr val="C00000"/>
                </a:solidFill>
                <a:cs typeface="Arial" panose="020B0604020202020204" pitchFamily="34" charset="0"/>
              </a:rPr>
              <a:t>) Hemşirelik ve Ebelik Bölümü Meme Kanseri Farkındalık Eğitimi </a:t>
            </a:r>
            <a:r>
              <a:rPr lang="tr-TR" b="1" dirty="0" smtClean="0">
                <a:solidFill>
                  <a:srgbClr val="C00000"/>
                </a:solidFill>
                <a:cs typeface="Arial" panose="020B0604020202020204" pitchFamily="34" charset="0"/>
              </a:rPr>
              <a:t>Besni- (Besni Aysel Erdemoğlu Anadolu Lisesi)</a:t>
            </a:r>
            <a:endParaRPr lang="tr-TR" b="1" dirty="0">
              <a:solidFill>
                <a:srgbClr val="C00000"/>
              </a:solidFill>
              <a:cs typeface="Arial" panose="020B0604020202020204" pitchFamily="34" charset="0"/>
            </a:endParaRP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14.11.2024 Hemşirelik Bölümü Organ Bağışı Haftası ADYÜ Gençlik Meydanı (Farkındalık)</a:t>
            </a: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25.11.2024 Ebelik ve Hemşirelik Bölümü (Besni </a:t>
            </a:r>
            <a:r>
              <a:rPr lang="tr-TR" b="1" dirty="0" err="1">
                <a:solidFill>
                  <a:srgbClr val="C00000"/>
                </a:solidFill>
                <a:cs typeface="Arial" panose="020B0604020202020204" pitchFamily="34" charset="0"/>
              </a:rPr>
              <a:t>Şb</a:t>
            </a:r>
            <a:r>
              <a:rPr lang="tr-TR" b="1" dirty="0">
                <a:solidFill>
                  <a:srgbClr val="C00000"/>
                </a:solidFill>
                <a:cs typeface="Arial" panose="020B0604020202020204" pitchFamily="34" charset="0"/>
              </a:rPr>
              <a:t>) Kadına Yönelik Şiddete Karşı Uluslararası Mücadele Günü (Seminer) Besni</a:t>
            </a: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02.12.2024 Ebelik Bölümü Öğrenci Topluluğu 01Aralık Dünya AIDS günü ile ilgili Farkındalık</a:t>
            </a:r>
          </a:p>
          <a:p>
            <a:pPr marL="285750" indent="-285750" defTabSz="914377" eaLnBrk="0" fontAlgn="base" hangingPunct="0">
              <a:spcBef>
                <a:spcPct val="0"/>
              </a:spcBef>
              <a:spcAft>
                <a:spcPct val="0"/>
              </a:spcAft>
              <a:buFont typeface="Arial" panose="020B0604020202020204" pitchFamily="34" charset="0"/>
              <a:buChar char="•"/>
            </a:pPr>
            <a:r>
              <a:rPr lang="tr-TR" b="1" dirty="0">
                <a:solidFill>
                  <a:srgbClr val="C00000"/>
                </a:solidFill>
                <a:cs typeface="Arial" panose="020B0604020202020204" pitchFamily="34" charset="0"/>
              </a:rPr>
              <a:t>03.12.2024 Ebelik Bölümü  Öğrenci Topluluğu 01Aralık Dünya AIDS günü ile ilgili Farkındalık </a:t>
            </a:r>
          </a:p>
        </p:txBody>
      </p:sp>
    </p:spTree>
    <p:extLst>
      <p:ext uri="{BB962C8B-B14F-4D97-AF65-F5344CB8AC3E}">
        <p14:creationId xmlns:p14="http://schemas.microsoft.com/office/powerpoint/2010/main" val="14803389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6E139B4-910C-9815-EC9D-4A822AE7F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707" y="474388"/>
            <a:ext cx="2422621" cy="2296948"/>
          </a:xfrm>
          <a:prstGeom prst="rect">
            <a:avLst/>
          </a:prstGeom>
        </p:spPr>
      </p:pic>
      <p:pic>
        <p:nvPicPr>
          <p:cNvPr id="5" name="Resim 4" descr="metin, ekran görüntüsü içeren bir resim&#10;&#10;Açıklama otomatik olarak oluşturuldu">
            <a:extLst>
              <a:ext uri="{FF2B5EF4-FFF2-40B4-BE49-F238E27FC236}">
                <a16:creationId xmlns:a16="http://schemas.microsoft.com/office/drawing/2014/main" id="{ED55D7F9-DCE1-A1C0-17BC-40BFBB9C0A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706" y="4179067"/>
            <a:ext cx="2422621" cy="2296948"/>
          </a:xfrm>
          <a:prstGeom prst="rect">
            <a:avLst/>
          </a:prstGeom>
        </p:spPr>
      </p:pic>
      <p:pic>
        <p:nvPicPr>
          <p:cNvPr id="9" name="Resim 8" descr="metin, poster, ekran görüntüsü, uçucu; el ilanı içeren bir resim&#10;&#10;Açıklama otomatik olarak oluşturuldu">
            <a:extLst>
              <a:ext uri="{FF2B5EF4-FFF2-40B4-BE49-F238E27FC236}">
                <a16:creationId xmlns:a16="http://schemas.microsoft.com/office/drawing/2014/main" id="{BAE96571-1CFA-CAD9-E4A7-655D358176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8170" y="474388"/>
            <a:ext cx="2422621" cy="2296948"/>
          </a:xfrm>
          <a:prstGeom prst="rect">
            <a:avLst/>
          </a:prstGeom>
        </p:spPr>
      </p:pic>
      <p:pic>
        <p:nvPicPr>
          <p:cNvPr id="13" name="Resim 12" descr="metin, insan yüzü, kişi, şahıs, giyim içeren bir resim&#10;&#10;Açıklama otomatik olarak oluşturuldu">
            <a:extLst>
              <a:ext uri="{FF2B5EF4-FFF2-40B4-BE49-F238E27FC236}">
                <a16:creationId xmlns:a16="http://schemas.microsoft.com/office/drawing/2014/main" id="{C82AE3D4-9237-EC56-8F4E-FFB5FEBAB5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8170" y="4179067"/>
            <a:ext cx="2422621" cy="2296947"/>
          </a:xfrm>
          <a:prstGeom prst="rect">
            <a:avLst/>
          </a:prstGeom>
        </p:spPr>
      </p:pic>
      <p:pic>
        <p:nvPicPr>
          <p:cNvPr id="1026" name="Picture 2">
            <a:extLst>
              <a:ext uri="{FF2B5EF4-FFF2-40B4-BE49-F238E27FC236}">
                <a16:creationId xmlns:a16="http://schemas.microsoft.com/office/drawing/2014/main" id="{8BB9EDB5-951D-EF41-5EA5-B71C3F6950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3486" y="947057"/>
            <a:ext cx="6618514" cy="4963886"/>
          </a:xfrm>
          <a:prstGeom prst="rect">
            <a:avLst/>
          </a:prstGeom>
          <a:noFill/>
          <a:extLst>
            <a:ext uri="{909E8E84-426E-40DD-AFC4-6F175D3DCCD1}">
              <a14:hiddenFill xmlns:a14="http://schemas.microsoft.com/office/drawing/2010/main">
                <a:solidFill>
                  <a:srgbClr val="FFFFFF"/>
                </a:solidFill>
              </a14:hiddenFill>
            </a:ext>
          </a:extLst>
        </p:spPr>
      </p:pic>
      <p:sp>
        <p:nvSpPr>
          <p:cNvPr id="14" name="Metin kutusu 13">
            <a:extLst>
              <a:ext uri="{FF2B5EF4-FFF2-40B4-BE49-F238E27FC236}">
                <a16:creationId xmlns:a16="http://schemas.microsoft.com/office/drawing/2014/main" id="{362FE178-A12F-1070-1AFF-5BEF2C10A5F8}"/>
              </a:ext>
            </a:extLst>
          </p:cNvPr>
          <p:cNvSpPr txBox="1"/>
          <p:nvPr/>
        </p:nvSpPr>
        <p:spPr>
          <a:xfrm>
            <a:off x="146596" y="0"/>
            <a:ext cx="11715166" cy="523220"/>
          </a:xfrm>
          <a:prstGeom prst="rect">
            <a:avLst/>
          </a:prstGeom>
          <a:noFill/>
        </p:spPr>
        <p:txBody>
          <a:bodyPr wrap="square" rtlCol="0">
            <a:spAutoFit/>
          </a:bodyPr>
          <a:lstStyle/>
          <a:p>
            <a:pPr algn="ctr"/>
            <a:r>
              <a:rPr lang="tr-TR" sz="2800" dirty="0">
                <a:solidFill>
                  <a:schemeClr val="bg1"/>
                </a:solidFill>
              </a:rPr>
              <a:t>TOPLUMSAL KATKI ÇALIŞMALARI</a:t>
            </a:r>
          </a:p>
        </p:txBody>
      </p:sp>
    </p:spTree>
    <p:extLst>
      <p:ext uri="{BB962C8B-B14F-4D97-AF65-F5344CB8AC3E}">
        <p14:creationId xmlns:p14="http://schemas.microsoft.com/office/powerpoint/2010/main" val="40983326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473E835C-EF67-A73D-C102-9F45A2DA01C9}"/>
              </a:ext>
            </a:extLst>
          </p:cNvPr>
          <p:cNvSpPr txBox="1"/>
          <p:nvPr/>
        </p:nvSpPr>
        <p:spPr>
          <a:xfrm>
            <a:off x="-134911" y="-61708"/>
            <a:ext cx="12377399" cy="523220"/>
          </a:xfrm>
          <a:prstGeom prst="rect">
            <a:avLst/>
          </a:prstGeom>
          <a:noFill/>
        </p:spPr>
        <p:txBody>
          <a:bodyPr wrap="square" rtlCol="0">
            <a:spAutoFit/>
          </a:bodyPr>
          <a:lstStyle/>
          <a:p>
            <a:pPr algn="ctr"/>
            <a:r>
              <a:rPr lang="tr-TR" sz="2800" dirty="0">
                <a:solidFill>
                  <a:schemeClr val="bg1"/>
                </a:solidFill>
                <a:latin typeface="Aptos" panose="020B0004020202020204" pitchFamily="34" charset="0"/>
              </a:rPr>
              <a:t> HEDEFLER</a:t>
            </a:r>
          </a:p>
        </p:txBody>
      </p:sp>
      <p:sp>
        <p:nvSpPr>
          <p:cNvPr id="6" name="Metin kutusu 5">
            <a:extLst>
              <a:ext uri="{FF2B5EF4-FFF2-40B4-BE49-F238E27FC236}">
                <a16:creationId xmlns:a16="http://schemas.microsoft.com/office/drawing/2014/main" id="{59BCAE9B-7DB8-C6C4-BBF3-01664E8B27C8}"/>
              </a:ext>
            </a:extLst>
          </p:cNvPr>
          <p:cNvSpPr txBox="1"/>
          <p:nvPr/>
        </p:nvSpPr>
        <p:spPr>
          <a:xfrm>
            <a:off x="868680" y="868680"/>
            <a:ext cx="10927080" cy="5355312"/>
          </a:xfrm>
          <a:prstGeom prst="rect">
            <a:avLst/>
          </a:prstGeom>
          <a:noFill/>
        </p:spPr>
        <p:txBody>
          <a:bodyPr wrap="square" rtlCol="0">
            <a:spAutoFit/>
          </a:bodyPr>
          <a:lstStyle/>
          <a:p>
            <a:endParaRPr lang="tr-TR" sz="1800" dirty="0">
              <a:effectLst/>
              <a:latin typeface="Times New Roman" panose="02020603050405020304" pitchFamily="18" charset="0"/>
              <a:ea typeface="Times New Roman" panose="02020603050405020304" pitchFamily="18" charset="0"/>
            </a:endParaRP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p:txBody>
      </p:sp>
      <p:pic>
        <p:nvPicPr>
          <p:cNvPr id="2" name="Resim 1">
            <a:extLst>
              <a:ext uri="{FF2B5EF4-FFF2-40B4-BE49-F238E27FC236}">
                <a16:creationId xmlns:a16="http://schemas.microsoft.com/office/drawing/2014/main" id="{0479CF37-4317-B785-8DEF-B202EDE7B993}"/>
              </a:ext>
            </a:extLst>
          </p:cNvPr>
          <p:cNvPicPr>
            <a:picLocks noChangeAspect="1"/>
          </p:cNvPicPr>
          <p:nvPr/>
        </p:nvPicPr>
        <p:blipFill>
          <a:blip r:embed="rId2"/>
          <a:stretch>
            <a:fillRect/>
          </a:stretch>
        </p:blipFill>
        <p:spPr>
          <a:xfrm>
            <a:off x="3549897" y="461512"/>
            <a:ext cx="5092206" cy="3388632"/>
          </a:xfrm>
          <a:prstGeom prst="rect">
            <a:avLst/>
          </a:prstGeom>
        </p:spPr>
      </p:pic>
      <p:sp>
        <p:nvSpPr>
          <p:cNvPr id="3" name="Metin kutusu 2">
            <a:extLst>
              <a:ext uri="{FF2B5EF4-FFF2-40B4-BE49-F238E27FC236}">
                <a16:creationId xmlns:a16="http://schemas.microsoft.com/office/drawing/2014/main" id="{8051A053-164D-4A25-F162-598D9C827E76}"/>
              </a:ext>
            </a:extLst>
          </p:cNvPr>
          <p:cNvSpPr txBox="1"/>
          <p:nvPr/>
        </p:nvSpPr>
        <p:spPr>
          <a:xfrm>
            <a:off x="2775679" y="4698220"/>
            <a:ext cx="6640642" cy="769441"/>
          </a:xfrm>
          <a:prstGeom prst="rect">
            <a:avLst/>
          </a:prstGeom>
          <a:noFill/>
        </p:spPr>
        <p:txBody>
          <a:bodyPr wrap="square" rtlCol="0">
            <a:spAutoFit/>
          </a:bodyPr>
          <a:lstStyle/>
          <a:p>
            <a:pPr algn="ctr"/>
            <a:r>
              <a:rPr lang="tr-TR" sz="4400" dirty="0"/>
              <a:t>HEDEFLERİMİZ </a:t>
            </a:r>
          </a:p>
        </p:txBody>
      </p:sp>
    </p:spTree>
    <p:extLst>
      <p:ext uri="{BB962C8B-B14F-4D97-AF65-F5344CB8AC3E}">
        <p14:creationId xmlns:p14="http://schemas.microsoft.com/office/powerpoint/2010/main" val="7052000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027A-E612-B5D7-9097-FBBBE6E59AD1}"/>
            </a:ext>
          </a:extLst>
        </p:cNvPr>
        <p:cNvGrpSpPr/>
        <p:nvPr/>
      </p:nvGrpSpPr>
      <p:grpSpPr>
        <a:xfrm>
          <a:off x="0" y="0"/>
          <a:ext cx="0" cy="0"/>
          <a:chOff x="0" y="0"/>
          <a:chExt cx="0" cy="0"/>
        </a:xfrm>
      </p:grpSpPr>
      <p:sp>
        <p:nvSpPr>
          <p:cNvPr id="3" name="Resim Yer Tutucusu 2">
            <a:extLst>
              <a:ext uri="{FF2B5EF4-FFF2-40B4-BE49-F238E27FC236}">
                <a16:creationId xmlns:a16="http://schemas.microsoft.com/office/drawing/2014/main" id="{CEB7D7F0-1ECD-79E9-CD13-303B5A41BA73}"/>
              </a:ext>
            </a:extLst>
          </p:cNvPr>
          <p:cNvSpPr>
            <a:spLocks noGrp="1"/>
          </p:cNvSpPr>
          <p:nvPr>
            <p:ph type="pic" sz="quarter" idx="10"/>
          </p:nvPr>
        </p:nvSpPr>
        <p:spPr/>
        <p:txBody>
          <a:bodyPr/>
          <a:lstStyle/>
          <a:p>
            <a:endParaRPr lang="tr-TR"/>
          </a:p>
        </p:txBody>
      </p:sp>
      <p:graphicFrame>
        <p:nvGraphicFramePr>
          <p:cNvPr id="4" name="Tablo 3">
            <a:extLst>
              <a:ext uri="{FF2B5EF4-FFF2-40B4-BE49-F238E27FC236}">
                <a16:creationId xmlns:a16="http://schemas.microsoft.com/office/drawing/2014/main" id="{6AF18202-A7CF-F882-A424-134F86A18BFD}"/>
              </a:ext>
            </a:extLst>
          </p:cNvPr>
          <p:cNvGraphicFramePr>
            <a:graphicFrameLocks noGrp="1"/>
          </p:cNvGraphicFramePr>
          <p:nvPr>
            <p:extLst>
              <p:ext uri="{D42A27DB-BD31-4B8C-83A1-F6EECF244321}">
                <p14:modId xmlns:p14="http://schemas.microsoft.com/office/powerpoint/2010/main" val="3624013774"/>
              </p:ext>
            </p:extLst>
          </p:nvPr>
        </p:nvGraphicFramePr>
        <p:xfrm>
          <a:off x="1023938" y="943118"/>
          <a:ext cx="10471623" cy="4802902"/>
        </p:xfrm>
        <a:graphic>
          <a:graphicData uri="http://schemas.openxmlformats.org/drawingml/2006/table">
            <a:tbl>
              <a:tblPr>
                <a:tableStyleId>{5C22544A-7EE6-4342-B048-85BDC9FD1C3A}</a:tableStyleId>
              </a:tblPr>
              <a:tblGrid>
                <a:gridCol w="349682">
                  <a:extLst>
                    <a:ext uri="{9D8B030D-6E8A-4147-A177-3AD203B41FA5}">
                      <a16:colId xmlns:a16="http://schemas.microsoft.com/office/drawing/2014/main" val="457393441"/>
                    </a:ext>
                  </a:extLst>
                </a:gridCol>
                <a:gridCol w="6286731">
                  <a:extLst>
                    <a:ext uri="{9D8B030D-6E8A-4147-A177-3AD203B41FA5}">
                      <a16:colId xmlns:a16="http://schemas.microsoft.com/office/drawing/2014/main" val="399378433"/>
                    </a:ext>
                  </a:extLst>
                </a:gridCol>
                <a:gridCol w="620401">
                  <a:extLst>
                    <a:ext uri="{9D8B030D-6E8A-4147-A177-3AD203B41FA5}">
                      <a16:colId xmlns:a16="http://schemas.microsoft.com/office/drawing/2014/main" val="1671405202"/>
                    </a:ext>
                  </a:extLst>
                </a:gridCol>
                <a:gridCol w="1071603">
                  <a:extLst>
                    <a:ext uri="{9D8B030D-6E8A-4147-A177-3AD203B41FA5}">
                      <a16:colId xmlns:a16="http://schemas.microsoft.com/office/drawing/2014/main" val="54871311"/>
                    </a:ext>
                  </a:extLst>
                </a:gridCol>
                <a:gridCol w="1071603">
                  <a:extLst>
                    <a:ext uri="{9D8B030D-6E8A-4147-A177-3AD203B41FA5}">
                      <a16:colId xmlns:a16="http://schemas.microsoft.com/office/drawing/2014/main" val="6309843"/>
                    </a:ext>
                  </a:extLst>
                </a:gridCol>
                <a:gridCol w="1071603">
                  <a:extLst>
                    <a:ext uri="{9D8B030D-6E8A-4147-A177-3AD203B41FA5}">
                      <a16:colId xmlns:a16="http://schemas.microsoft.com/office/drawing/2014/main" val="643668592"/>
                    </a:ext>
                  </a:extLst>
                </a:gridCol>
              </a:tblGrid>
              <a:tr h="0">
                <a:tc>
                  <a:txBody>
                    <a:bodyPr/>
                    <a:lstStyle/>
                    <a:p>
                      <a:pPr marL="0" algn="ctr" defTabSz="914400" rtl="0" eaLnBrk="1" fontAlgn="ctr" latinLnBrk="0" hangingPunct="1"/>
                      <a:r>
                        <a:rPr lang="tr-TR" sz="1600" b="1" i="0" u="none" strike="noStrike" kern="1200" dirty="0">
                          <a:solidFill>
                            <a:schemeClr val="bg1"/>
                          </a:solidFill>
                          <a:effectLst/>
                          <a:latin typeface="+mj-lt"/>
                          <a:ea typeface="+mn-ea"/>
                          <a:cs typeface="+mn-cs"/>
                        </a:rPr>
                        <a:t>NO</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algn="ctr" defTabSz="914400" rtl="0" eaLnBrk="1" fontAlgn="ctr" latinLnBrk="0" hangingPunct="1"/>
                      <a:r>
                        <a:rPr lang="tr-TR" sz="1600" b="1" i="0" u="none" strike="noStrike" kern="1200" dirty="0">
                          <a:solidFill>
                            <a:schemeClr val="bg1"/>
                          </a:solidFill>
                          <a:effectLst/>
                          <a:latin typeface="+mj-lt"/>
                          <a:ea typeface="+mn-ea"/>
                          <a:cs typeface="+mn-cs"/>
                        </a:rPr>
                        <a:t>Hedef Göstergesi (örnektir)</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algn="ctr" fontAlgn="ctr"/>
                      <a:r>
                        <a:rPr lang="tr-TR" sz="1600" b="1" i="0" u="none" strike="noStrike" kern="1200" dirty="0">
                          <a:solidFill>
                            <a:schemeClr val="bg1"/>
                          </a:solidFill>
                          <a:effectLst/>
                          <a:latin typeface="+mn-lt"/>
                          <a:ea typeface="+mn-ea"/>
                          <a:cs typeface="+mn-cs"/>
                        </a:rPr>
                        <a:t>Ölçü</a:t>
                      </a:r>
                      <a:r>
                        <a:rPr lang="tr-TR" sz="1600" b="1" u="none" strike="noStrike" dirty="0">
                          <a:solidFill>
                            <a:schemeClr val="bg1"/>
                          </a:solidFill>
                          <a:effectLst/>
                        </a:rPr>
                        <a:t> </a:t>
                      </a:r>
                      <a:r>
                        <a:rPr lang="tr-TR" sz="1600" b="1" i="0" u="none" strike="noStrike" kern="1200" dirty="0">
                          <a:solidFill>
                            <a:schemeClr val="bg1"/>
                          </a:solidFill>
                          <a:effectLst/>
                          <a:latin typeface="+mn-lt"/>
                          <a:ea typeface="+mn-ea"/>
                          <a:cs typeface="+mn-cs"/>
                        </a:rPr>
                        <a:t>Birimi</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algn="ctr" defTabSz="914400" rtl="0" eaLnBrk="1" fontAlgn="ctr" latinLnBrk="0" hangingPunct="1"/>
                      <a:r>
                        <a:rPr lang="tr-TR" sz="1600" b="1" i="0" u="none" strike="noStrike" kern="1200" dirty="0">
                          <a:solidFill>
                            <a:schemeClr val="bg1"/>
                          </a:solidFill>
                          <a:effectLst/>
                          <a:latin typeface="+mj-lt"/>
                          <a:ea typeface="+mn-ea"/>
                          <a:cs typeface="+mn-cs"/>
                        </a:rPr>
                        <a:t>Hedef </a:t>
                      </a:r>
                    </a:p>
                    <a:p>
                      <a:pPr marL="0" algn="ctr" defTabSz="914400" rtl="0" eaLnBrk="1" fontAlgn="ctr" latinLnBrk="0" hangingPunct="1"/>
                      <a:r>
                        <a:rPr lang="tr-TR" sz="1600" b="1" i="0" u="none" strike="noStrike" kern="1200" dirty="0">
                          <a:solidFill>
                            <a:schemeClr val="bg1"/>
                          </a:solidFill>
                          <a:effectLst/>
                          <a:latin typeface="+mj-lt"/>
                          <a:ea typeface="+mn-ea"/>
                          <a:cs typeface="+mn-cs"/>
                        </a:rPr>
                        <a:t>(2024)</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algn="ctr" defTabSz="914400" rtl="0" eaLnBrk="1" fontAlgn="ctr" latinLnBrk="0" hangingPunct="1"/>
                      <a:r>
                        <a:rPr lang="tr-TR" sz="1600" b="1" i="0" u="none" strike="noStrike" kern="1200" dirty="0">
                          <a:solidFill>
                            <a:schemeClr val="bg1"/>
                          </a:solidFill>
                          <a:effectLst/>
                          <a:latin typeface="+mj-lt"/>
                          <a:ea typeface="+mn-ea"/>
                          <a:cs typeface="+mn-cs"/>
                        </a:rPr>
                        <a:t>Gerçekleşme</a:t>
                      </a:r>
                      <a:r>
                        <a:rPr lang="tr-TR" sz="1600" b="1" i="0" u="none" strike="noStrike" kern="1200" baseline="0" dirty="0">
                          <a:solidFill>
                            <a:schemeClr val="bg1"/>
                          </a:solidFill>
                          <a:effectLst/>
                          <a:latin typeface="+mj-lt"/>
                          <a:ea typeface="+mn-ea"/>
                          <a:cs typeface="+mn-cs"/>
                        </a:rPr>
                        <a:t> Değeri</a:t>
                      </a:r>
                      <a:endParaRPr lang="tr-TR" sz="1600" b="1" i="0" u="none" strike="noStrike" kern="1200" dirty="0">
                        <a:solidFill>
                          <a:schemeClr val="bg1"/>
                        </a:solidFill>
                        <a:effectLst/>
                        <a:latin typeface="+mj-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tc>
                  <a:txBody>
                    <a:bodyPr/>
                    <a:lstStyle/>
                    <a:p>
                      <a:pPr marL="0" algn="ctr" defTabSz="914400" rtl="0" eaLnBrk="1" fontAlgn="ctr" latinLnBrk="0" hangingPunct="1"/>
                      <a:r>
                        <a:rPr lang="tr-TR" sz="1600" b="1" i="0" u="none" strike="noStrike" kern="1200" dirty="0">
                          <a:solidFill>
                            <a:schemeClr val="bg1"/>
                          </a:solidFill>
                          <a:effectLst/>
                          <a:latin typeface="+mj-lt"/>
                          <a:ea typeface="+mn-ea"/>
                          <a:cs typeface="+mn-cs"/>
                        </a:rPr>
                        <a:t>Gerçekleşme</a:t>
                      </a:r>
                      <a:r>
                        <a:rPr lang="tr-TR" sz="1600" b="1" i="0" u="none" strike="noStrike" kern="1200" baseline="0" dirty="0">
                          <a:solidFill>
                            <a:schemeClr val="bg1"/>
                          </a:solidFill>
                          <a:effectLst/>
                          <a:latin typeface="+mj-lt"/>
                          <a:ea typeface="+mn-ea"/>
                          <a:cs typeface="+mn-cs"/>
                        </a:rPr>
                        <a:t> Yüzdesi (%)</a:t>
                      </a:r>
                      <a:endParaRPr lang="tr-TR" sz="1600" b="1" i="0" u="none" strike="noStrike" kern="1200" dirty="0">
                        <a:solidFill>
                          <a:schemeClr val="bg1"/>
                        </a:solidFill>
                        <a:effectLst/>
                        <a:latin typeface="+mj-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F5597"/>
                    </a:solidFill>
                  </a:tcPr>
                </a:tc>
                <a:extLst>
                  <a:ext uri="{0D108BD9-81ED-4DB2-BD59-A6C34878D82A}">
                    <a16:rowId xmlns:a16="http://schemas.microsoft.com/office/drawing/2014/main" val="2584398281"/>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Ulusal ve </a:t>
                      </a:r>
                      <a:r>
                        <a:rPr lang="tr-TR" sz="1600" b="0" kern="1200" dirty="0" smtClean="0">
                          <a:solidFill>
                            <a:schemeClr val="accent1">
                              <a:lumMod val="50000"/>
                            </a:schemeClr>
                          </a:solidFill>
                          <a:latin typeface="+mn-lt"/>
                          <a:ea typeface="Open Sans" panose="020B0606030504020204" pitchFamily="34" charset="0"/>
                          <a:cs typeface="Open Sans" panose="020B0606030504020204" pitchFamily="34" charset="0"/>
                        </a:rPr>
                        <a:t>Uluslararası </a:t>
                      </a: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Yayın Sayını Artırmak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35</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21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60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08558898"/>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2</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Akademik Personelin Kongre, Sempozyum, Konferans Katılımının Desteklenmesi</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4</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40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481897114"/>
                  </a:ext>
                </a:extLst>
              </a:tr>
              <a:tr h="425467">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3</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Personellerin Kişi Başı Hizmet içi Eğitim Saatini Artırmak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Saat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14</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6</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42,85</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11687176"/>
                  </a:ext>
                </a:extLst>
              </a:tr>
              <a:tr h="425467">
                <a:tc rowSpan="3">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4</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Fakültemiz bünyemizde bulunan bölümlerin tercih edile bilir sıralamasını artırmak.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rowSpan="3">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Sıralama</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133270089"/>
                  </a:ext>
                </a:extLst>
              </a:tr>
              <a:tr h="187173">
                <a:tc vMerge="1">
                  <a:txBody>
                    <a:bodyPr/>
                    <a:lstStyle/>
                    <a:p>
                      <a:pPr marL="0" algn="ctr" defTabSz="914400" rtl="0" eaLnBrk="1" fontAlgn="auto" latinLnBrk="0" hangingPunct="1">
                        <a:spcBef>
                          <a:spcPts val="0"/>
                        </a:spcBef>
                        <a:spcAft>
                          <a:spcPts val="0"/>
                        </a:spcAft>
                      </a:pPr>
                      <a:endParaRPr lang="tr-TR" sz="1800" b="1" kern="1200">
                        <a:solidFill>
                          <a:schemeClr val="accent1">
                            <a:lumMod val="50000"/>
                          </a:schemeClr>
                        </a:solidFill>
                        <a:latin typeface="+mn-lt"/>
                        <a:ea typeface="Open Sans" panose="020B0606030504020204" pitchFamily="34" charset="0"/>
                        <a:cs typeface="Open Sans" panose="020B0606030504020204" pitchFamily="34" charset="0"/>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Hemşirelik Bölümü 1. Sıralaması</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vMerge="1">
                  <a:txBody>
                    <a:bodyPr/>
                    <a:lstStyle/>
                    <a:p>
                      <a:pPr marL="0" algn="ctr" defTabSz="914400" rtl="0" eaLnBrk="1" fontAlgn="ctr" latinLnBrk="0" hangingPunct="1"/>
                      <a:endParaRPr lang="tr-TR" sz="1600" b="0"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35.000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51.331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137825734"/>
                  </a:ext>
                </a:extLst>
              </a:tr>
              <a:tr h="235128">
                <a:tc vMerge="1">
                  <a:txBody>
                    <a:bodyPr/>
                    <a:lstStyle/>
                    <a:p>
                      <a:pPr marL="0" algn="ctr" defTabSz="914400" rtl="0" eaLnBrk="1" fontAlgn="auto" latinLnBrk="0" hangingPunct="1">
                        <a:spcBef>
                          <a:spcPts val="0"/>
                        </a:spcBef>
                        <a:spcAft>
                          <a:spcPts val="0"/>
                        </a:spcAft>
                      </a:pPr>
                      <a:endParaRPr lang="tr-TR" sz="1800" b="1" kern="1200" dirty="0">
                        <a:solidFill>
                          <a:schemeClr val="accent1">
                            <a:lumMod val="50000"/>
                          </a:schemeClr>
                        </a:solidFill>
                        <a:latin typeface="+mn-lt"/>
                        <a:ea typeface="Open Sans" panose="020B0606030504020204" pitchFamily="34" charset="0"/>
                        <a:cs typeface="Open Sans" panose="020B0606030504020204" pitchFamily="34" charset="0"/>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Ebelik Bölümü 1. Sıralaması</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vMerge="1">
                  <a:txBody>
                    <a:bodyPr/>
                    <a:lstStyle/>
                    <a:p>
                      <a:pPr marL="0" algn="ctr" defTabSz="914400" rtl="0" eaLnBrk="1" fontAlgn="ctr" latinLnBrk="0" hangingPunct="1"/>
                      <a:endParaRPr lang="tr-TR" sz="1600" b="0"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115.000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188.598</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65387855"/>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5</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Öğrencilerimizin gelişimlerine yönelik teknik gezi, </a:t>
                      </a:r>
                      <a:r>
                        <a:rPr lang="tr-TR" sz="1600" b="0" kern="1200" dirty="0" err="1">
                          <a:solidFill>
                            <a:schemeClr val="accent1">
                              <a:lumMod val="50000"/>
                            </a:schemeClr>
                          </a:solidFill>
                          <a:latin typeface="+mn-lt"/>
                          <a:ea typeface="Open Sans" panose="020B0606030504020204" pitchFamily="34" charset="0"/>
                          <a:cs typeface="Open Sans" panose="020B0606030504020204" pitchFamily="34" charset="0"/>
                        </a:rPr>
                        <a:t>sosyo</a:t>
                      </a: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-kültürel etkinlikler düzenlemek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5</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20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99700427"/>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6</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Fakültemizde sürekli iyileştirme çalışmalarını sürdürmek ve akademik kadroyu güçlendirmek. (Var Olan Araştırma Görevlisi Sayısını 2 Artırmak)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2</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2</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100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39122698"/>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7</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Akreditasyona yönelik çalışmalar yapmak.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endParaRPr lang="tr-TR" sz="1600" b="1" i="0" u="none" strike="noStrike" kern="1200" dirty="0">
                        <a:solidFill>
                          <a:srgbClr val="1F4E79"/>
                        </a:solidFill>
                        <a:effectLst/>
                        <a:latin typeface="+mn-lt"/>
                        <a:ea typeface="+mn-ea"/>
                        <a:cs typeface="+mn-cs"/>
                      </a:endParaRP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413097854"/>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8</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Lisansüstü programlara öğrenci alımını sağlamak.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310</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28399732"/>
                  </a:ext>
                </a:extLst>
              </a:tr>
              <a:tr h="292393">
                <a:tc>
                  <a:txBody>
                    <a:bodyPr/>
                    <a:lstStyle/>
                    <a:p>
                      <a:pPr marL="0" algn="ctr" defTabSz="914400" rtl="0" eaLnBrk="1" fontAlgn="auto" latinLnBrk="0" hangingPunct="1">
                        <a:spcBef>
                          <a:spcPts val="0"/>
                        </a:spcBef>
                        <a:spcAft>
                          <a:spcPts val="0"/>
                        </a:spcAft>
                      </a:pPr>
                      <a:r>
                        <a:rPr lang="tr-TR" sz="1800" b="1" kern="1200" dirty="0">
                          <a:solidFill>
                            <a:schemeClr val="accent1">
                              <a:lumMod val="50000"/>
                            </a:schemeClr>
                          </a:solidFill>
                          <a:latin typeface="+mn-lt"/>
                          <a:ea typeface="Open Sans" panose="020B0606030504020204" pitchFamily="34" charset="0"/>
                          <a:cs typeface="Open Sans" panose="020B0606030504020204" pitchFamily="34" charset="0"/>
                        </a:rPr>
                        <a:t>9</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l" defTabSz="914400" rtl="0" eaLnBrk="1" fontAlgn="auto" latinLnBrk="0" hangingPunct="1">
                        <a:spcBef>
                          <a:spcPts val="0"/>
                        </a:spcBef>
                        <a:spcAft>
                          <a:spcPts val="0"/>
                        </a:spcAft>
                      </a:pPr>
                      <a:r>
                        <a:rPr lang="tr-TR" sz="1600" b="0" kern="1200" dirty="0">
                          <a:solidFill>
                            <a:schemeClr val="accent1">
                              <a:lumMod val="50000"/>
                            </a:schemeClr>
                          </a:solidFill>
                          <a:latin typeface="+mn-lt"/>
                          <a:ea typeface="Open Sans" panose="020B0606030504020204" pitchFamily="34" charset="0"/>
                          <a:cs typeface="Open Sans" panose="020B0606030504020204" pitchFamily="34" charset="0"/>
                        </a:rPr>
                        <a:t>Öğrencilerin normalleşme süreciyle birlikte verilen dersler dışında farklı uyum programları düzenlemek.</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marL="0" algn="ctr" defTabSz="914400" rtl="0" eaLnBrk="1" fontAlgn="ctr" latinLnBrk="0" hangingPunct="1"/>
                      <a:r>
                        <a:rPr lang="tr-TR" sz="1600" b="0" i="0" u="none" strike="noStrike" kern="1200" dirty="0">
                          <a:solidFill>
                            <a:srgbClr val="1F4E79"/>
                          </a:solidFill>
                          <a:effectLst/>
                          <a:latin typeface="+mn-lt"/>
                          <a:ea typeface="+mn-ea"/>
                          <a:cs typeface="+mn-cs"/>
                        </a:rPr>
                        <a:t>Adet</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1</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7F6"/>
                    </a:solidFill>
                  </a:tcPr>
                </a:tc>
                <a:tc>
                  <a:txBody>
                    <a:bodyPr/>
                    <a:lstStyle/>
                    <a:p>
                      <a:pPr algn="ctr" fontAlgn="ctr"/>
                      <a:r>
                        <a:rPr lang="tr-TR" sz="1600" b="1" i="0" u="none" strike="noStrike" kern="1200" dirty="0">
                          <a:solidFill>
                            <a:srgbClr val="1F4E79"/>
                          </a:solidFill>
                          <a:effectLst/>
                          <a:latin typeface="+mn-lt"/>
                          <a:ea typeface="+mn-ea"/>
                          <a:cs typeface="+mn-cs"/>
                        </a:rPr>
                        <a:t>33,3</a:t>
                      </a:r>
                    </a:p>
                  </a:txBody>
                  <a:tcPr marL="10812" marR="10812" marT="108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454607182"/>
                  </a:ext>
                </a:extLst>
              </a:tr>
            </a:tbl>
          </a:graphicData>
        </a:graphic>
      </p:graphicFrame>
      <p:sp>
        <p:nvSpPr>
          <p:cNvPr id="6" name="Metin kutusu 5">
            <a:extLst>
              <a:ext uri="{FF2B5EF4-FFF2-40B4-BE49-F238E27FC236}">
                <a16:creationId xmlns:a16="http://schemas.microsoft.com/office/drawing/2014/main" id="{CBE51502-221C-896C-9AC1-567236D41161}"/>
              </a:ext>
            </a:extLst>
          </p:cNvPr>
          <p:cNvSpPr txBox="1"/>
          <p:nvPr/>
        </p:nvSpPr>
        <p:spPr>
          <a:xfrm>
            <a:off x="850606" y="1296"/>
            <a:ext cx="10037134" cy="461665"/>
          </a:xfrm>
          <a:prstGeom prst="rect">
            <a:avLst/>
          </a:prstGeom>
          <a:noFill/>
        </p:spPr>
        <p:txBody>
          <a:bodyPr wrap="square">
            <a:spAutoFit/>
          </a:bodyPr>
          <a:lstStyle/>
          <a:p>
            <a:pPr algn="ctr"/>
            <a:r>
              <a:rPr lang="tr-TR" sz="2400" dirty="0">
                <a:solidFill>
                  <a:schemeClr val="bg1"/>
                </a:solidFill>
                <a:latin typeface="Aptos" panose="020B0004020202020204" pitchFamily="34" charset="0"/>
              </a:rPr>
              <a:t> 2024 HEDEFLERİ VE GERÇEKLEŞTİRME ORANLARI</a:t>
            </a:r>
          </a:p>
        </p:txBody>
      </p:sp>
    </p:spTree>
    <p:extLst>
      <p:ext uri="{BB962C8B-B14F-4D97-AF65-F5344CB8AC3E}">
        <p14:creationId xmlns:p14="http://schemas.microsoft.com/office/powerpoint/2010/main" val="27078787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473E835C-EF67-A73D-C102-9F45A2DA01C9}"/>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2025 YILI HEDEFLERİMİZ</a:t>
            </a:r>
          </a:p>
        </p:txBody>
      </p:sp>
      <p:sp>
        <p:nvSpPr>
          <p:cNvPr id="6" name="Metin kutusu 5">
            <a:extLst>
              <a:ext uri="{FF2B5EF4-FFF2-40B4-BE49-F238E27FC236}">
                <a16:creationId xmlns:a16="http://schemas.microsoft.com/office/drawing/2014/main" id="{59BCAE9B-7DB8-C6C4-BBF3-01664E8B27C8}"/>
              </a:ext>
            </a:extLst>
          </p:cNvPr>
          <p:cNvSpPr txBox="1"/>
          <p:nvPr/>
        </p:nvSpPr>
        <p:spPr>
          <a:xfrm>
            <a:off x="527322" y="599735"/>
            <a:ext cx="11359878" cy="5909310"/>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tr-TR" dirty="0" smtClean="0"/>
              <a:t>Öğretim üyesi/elemanı sayısını artırılacaktır</a:t>
            </a:r>
          </a:p>
          <a:p>
            <a:pPr marL="285750" indent="-285750" algn="just">
              <a:lnSpc>
                <a:spcPct val="150000"/>
              </a:lnSpc>
              <a:buFont typeface="Arial" panose="020B0604020202020204" pitchFamily="34" charset="0"/>
              <a:buChar char="•"/>
            </a:pPr>
            <a:r>
              <a:rPr lang="tr-TR" dirty="0" smtClean="0"/>
              <a:t>Çocuk Sağlığı ve Hastalıkları Hemşireliği ve Doğum ve Kadın Hastalıkları Hemşireliği Anabilim Dallarında yüksek lisans programı açılacaktır</a:t>
            </a:r>
          </a:p>
          <a:p>
            <a:pPr marL="285750" indent="-285750" algn="just">
              <a:lnSpc>
                <a:spcPct val="150000"/>
              </a:lnSpc>
              <a:buFont typeface="Arial" panose="020B0604020202020204" pitchFamily="34" charset="0"/>
              <a:buChar char="•"/>
            </a:pPr>
            <a:r>
              <a:rPr lang="tr-TR" dirty="0" smtClean="0"/>
              <a:t>Besni Şubesine Simülasyon laboratuvarı açılacaktır</a:t>
            </a:r>
          </a:p>
          <a:p>
            <a:pPr marL="285750" indent="-285750" algn="just">
              <a:lnSpc>
                <a:spcPct val="150000"/>
              </a:lnSpc>
              <a:buFont typeface="Arial" panose="020B0604020202020204" pitchFamily="34" charset="0"/>
              <a:buChar char="•"/>
            </a:pPr>
            <a:r>
              <a:rPr lang="tr-TR" dirty="0" smtClean="0"/>
              <a:t>Öğretim elemanı başına düşen proje sayısını artırılacaktır</a:t>
            </a:r>
          </a:p>
          <a:p>
            <a:pPr marL="285750" indent="-285750" algn="just">
              <a:lnSpc>
                <a:spcPct val="150000"/>
              </a:lnSpc>
              <a:buFont typeface="Arial" panose="020B0604020202020204" pitchFamily="34" charset="0"/>
              <a:buChar char="•"/>
            </a:pPr>
            <a:r>
              <a:rPr lang="tr-TR" dirty="0" smtClean="0"/>
              <a:t>Öğretim </a:t>
            </a:r>
            <a:r>
              <a:rPr lang="tr-TR" dirty="0"/>
              <a:t>elemanlarının eğitim öğretim teknikleri konusunda donanımlarını arttırmak için eğitim almaları sağlanacaktır</a:t>
            </a:r>
          </a:p>
          <a:p>
            <a:pPr marL="285750" indent="-285750" algn="just">
              <a:lnSpc>
                <a:spcPct val="150000"/>
              </a:lnSpc>
              <a:buFont typeface="Arial" panose="020B0604020202020204" pitchFamily="34" charset="0"/>
              <a:buChar char="•"/>
            </a:pPr>
            <a:r>
              <a:rPr lang="tr-TR" dirty="0"/>
              <a:t>2026 yılına kadar öğretim elemanlarının uzmanlık alanlarında gelişimlerini sürdürmek için bilimsel programlara (kongre, kurs, </a:t>
            </a:r>
            <a:r>
              <a:rPr lang="tr-TR" dirty="0" err="1"/>
              <a:t>çalıştay</a:t>
            </a:r>
            <a:r>
              <a:rPr lang="tr-TR" dirty="0"/>
              <a:t> vb.) katılımları desteklenecektir</a:t>
            </a:r>
          </a:p>
          <a:p>
            <a:pPr marL="285750" indent="-285750" algn="just">
              <a:lnSpc>
                <a:spcPct val="150000"/>
              </a:lnSpc>
              <a:buFont typeface="Arial" panose="020B0604020202020204" pitchFamily="34" charset="0"/>
              <a:buChar char="•"/>
            </a:pPr>
            <a:r>
              <a:rPr lang="tr-TR" dirty="0"/>
              <a:t>Öğretim elemanları ve öğrencilerin ulusal ve uluslararası değişim programlarına katılımları sağlanacaktır.</a:t>
            </a:r>
          </a:p>
          <a:p>
            <a:pPr marL="285750" indent="-285750" algn="just">
              <a:lnSpc>
                <a:spcPct val="150000"/>
              </a:lnSpc>
              <a:buFont typeface="Arial" panose="020B0604020202020204" pitchFamily="34" charset="0"/>
              <a:buChar char="•"/>
            </a:pPr>
            <a:r>
              <a:rPr lang="tr-TR" dirty="0"/>
              <a:t>2026 yılına kadar ulusal ve uluslararası düzeyde bilimsel etkinlikler düzenlenecektir. (</a:t>
            </a:r>
            <a:r>
              <a:rPr lang="tr-TR" b="1" dirty="0"/>
              <a:t>Mayıs 2025 yılında hastane işbirliğiyle Ebelik ve Hemşirelik Sempozyumu düzenlenecektir.</a:t>
            </a:r>
            <a:r>
              <a:rPr lang="tr-TR" dirty="0"/>
              <a:t>)</a:t>
            </a:r>
          </a:p>
          <a:p>
            <a:pPr marL="285750" indent="-285750" algn="just">
              <a:lnSpc>
                <a:spcPct val="150000"/>
              </a:lnSpc>
              <a:buFont typeface="Arial" panose="020B0604020202020204" pitchFamily="34" charset="0"/>
              <a:buChar char="•"/>
            </a:pPr>
            <a:r>
              <a:rPr lang="tr-TR" dirty="0" smtClean="0"/>
              <a:t>Bilimsel </a:t>
            </a:r>
            <a:r>
              <a:rPr lang="tr-TR" dirty="0"/>
              <a:t>bir dergide hakemlik ya da bilimsel kurul üyeliği yapan öğretim üyesi sayısı %10 oranında artırılacaktır. </a:t>
            </a:r>
          </a:p>
          <a:p>
            <a:pPr marL="285750" indent="-285750" algn="just">
              <a:lnSpc>
                <a:spcPct val="150000"/>
              </a:lnSpc>
              <a:buFont typeface="Arial" panose="020B0604020202020204" pitchFamily="34" charset="0"/>
              <a:buChar char="•"/>
            </a:pPr>
            <a:r>
              <a:rPr lang="tr-TR" dirty="0"/>
              <a:t>Her yıl ilk ve ortaöğretim kurumlarında sağlık eğitimi verilecek ve sürekliliği sağlanacaktır</a:t>
            </a:r>
          </a:p>
          <a:p>
            <a:pPr marL="285750" indent="-285750" algn="just">
              <a:lnSpc>
                <a:spcPct val="150000"/>
              </a:lnSpc>
              <a:buFont typeface="Arial" panose="020B0604020202020204" pitchFamily="34" charset="0"/>
              <a:buChar char="•"/>
            </a:pPr>
            <a:r>
              <a:rPr lang="tr-TR" dirty="0"/>
              <a:t>Fakültemizin Türkiye’de YKS puan sıralamasında başarı sıralamasının arttırmak. </a:t>
            </a:r>
          </a:p>
        </p:txBody>
      </p:sp>
    </p:spTree>
    <p:extLst>
      <p:ext uri="{BB962C8B-B14F-4D97-AF65-F5344CB8AC3E}">
        <p14:creationId xmlns:p14="http://schemas.microsoft.com/office/powerpoint/2010/main" val="2870121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5166A-3F8F-65AF-17C8-2B6275A11945}"/>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3332FC00-B488-B96F-03AC-D665E653AC70}"/>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FAKÜLTENİN KURULUŞU</a:t>
            </a:r>
          </a:p>
        </p:txBody>
      </p:sp>
      <p:sp>
        <p:nvSpPr>
          <p:cNvPr id="3" name="Metin kutusu 2">
            <a:extLst>
              <a:ext uri="{FF2B5EF4-FFF2-40B4-BE49-F238E27FC236}">
                <a16:creationId xmlns:a16="http://schemas.microsoft.com/office/drawing/2014/main" id="{79FC2349-29B9-61D7-437B-06A287B570BE}"/>
              </a:ext>
            </a:extLst>
          </p:cNvPr>
          <p:cNvSpPr txBox="1"/>
          <p:nvPr/>
        </p:nvSpPr>
        <p:spPr>
          <a:xfrm>
            <a:off x="3222705" y="933584"/>
            <a:ext cx="8809480" cy="5355312"/>
          </a:xfrm>
          <a:prstGeom prst="rect">
            <a:avLst/>
          </a:prstGeom>
          <a:noFill/>
        </p:spPr>
        <p:txBody>
          <a:bodyPr wrap="square" rtlCol="0">
            <a:spAutoFit/>
          </a:bodyPr>
          <a:lstStyle/>
          <a:p>
            <a:pPr algn="just"/>
            <a:r>
              <a:rPr lang="tr-TR" dirty="0"/>
              <a:t>Sağlık Yüksekokulu, Yüksek Sağlık Şurasının 23.05.1995 tarih ve 18/1 sayılı kararı doğrultusunda Sağlık Bakanlığının talebi ve Yüksek Öğretim Kurulunun teklifi ile 96/8616 sayılı Bakanlar Kurulu kararının 2 Kasım 1996 tarih ve 22805 sayılı Resmi Gazetede yayımlanarak yürürlüğe girmesi ile İnönü Üniversitesine bağlı olarak kurulmuştur. Yüksekokulumuz 1997/1998 öğretim yılında eğitime başlamış ve 01.03.2006 tarihli 5467 sayılı kanunun ek–68 maddesi (b) fıkrası gereğince yeni kurulan Adıyaman Üniversitesine bağlanmıştır.</a:t>
            </a:r>
          </a:p>
          <a:p>
            <a:pPr algn="just"/>
            <a:endParaRPr lang="tr-TR" dirty="0"/>
          </a:p>
          <a:p>
            <a:pPr algn="just"/>
            <a:r>
              <a:rPr lang="tr-TR" dirty="0"/>
              <a:t>Daha sonra 4 Mart 2020 tarih ve 31058 sayılı Resmi Gazete de Cumhurbaşkanlığının 2222 karar numarasıyla Sağlık Yüksekokulu, Sağlık Bilimleri Fakültesi'ne dönüştürülmüştür.</a:t>
            </a:r>
          </a:p>
          <a:p>
            <a:pPr algn="just"/>
            <a:endParaRPr lang="tr-TR" dirty="0"/>
          </a:p>
          <a:p>
            <a:pPr algn="just"/>
            <a:r>
              <a:rPr lang="tr-TR" dirty="0"/>
              <a:t>Hemşirelik ve Ebelik Bölümlerinde 4 yıllık lisans eğitimi verilmektedir. Fakültemiz 1 Profesör, 7 Doçent, 9 Dr. Öğretim Üyesi, 2 Öğretim Görevlisi  ve 5 Araştırma Görevlisi ile </a:t>
            </a:r>
            <a:r>
              <a:rPr lang="tr-TR" b="1" dirty="0" smtClean="0"/>
              <a:t>855 lisans öğrencisine </a:t>
            </a:r>
            <a:r>
              <a:rPr lang="tr-TR" dirty="0"/>
              <a:t>hizmet vermektedir. </a:t>
            </a:r>
            <a:endParaRPr lang="tr-TR" dirty="0" smtClean="0"/>
          </a:p>
          <a:p>
            <a:pPr algn="just"/>
            <a:endParaRPr lang="tr-TR" dirty="0" smtClean="0"/>
          </a:p>
          <a:p>
            <a:pPr algn="just"/>
            <a:r>
              <a:rPr lang="tr-TR" dirty="0" smtClean="0"/>
              <a:t>Hemşirelik Esasları Anabilim Dalı ve Ebelik Anabilim Dalı Yüksek Lisans programlarında </a:t>
            </a:r>
            <a:r>
              <a:rPr lang="tr-TR" b="1" dirty="0" smtClean="0"/>
              <a:t>60 öğrenci aktif olarak lisansüstü eğitimini </a:t>
            </a:r>
            <a:r>
              <a:rPr lang="tr-TR" dirty="0" smtClean="0"/>
              <a:t>sürdürmektedir.</a:t>
            </a:r>
            <a:endParaRPr lang="tr-TR" dirty="0"/>
          </a:p>
          <a:p>
            <a:pPr algn="just"/>
            <a:endParaRPr lang="tr-TR" dirty="0"/>
          </a:p>
          <a:p>
            <a:pPr algn="just"/>
            <a:endParaRPr lang="tr-TR" dirty="0"/>
          </a:p>
          <a:p>
            <a:pPr algn="just"/>
            <a:r>
              <a:rPr lang="tr-TR" b="1" dirty="0"/>
              <a:t>2024 tarihinde her iki bölüm için Besni Şubeleri açılarak öğrenci alımı yapılmıştır.</a:t>
            </a:r>
          </a:p>
        </p:txBody>
      </p:sp>
      <p:pic>
        <p:nvPicPr>
          <p:cNvPr id="6" name="Resim 5" descr="daire, simge, sembol, amblem, logo içeren bir resim&#10;&#10;Açıklama otomatik olarak oluşturuldu">
            <a:extLst>
              <a:ext uri="{FF2B5EF4-FFF2-40B4-BE49-F238E27FC236}">
                <a16:creationId xmlns:a16="http://schemas.microsoft.com/office/drawing/2014/main" id="{B9961996-3F41-B0A3-1501-A4422834AD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861" y="1894453"/>
            <a:ext cx="2863784" cy="2967480"/>
          </a:xfrm>
          <a:prstGeom prst="rect">
            <a:avLst/>
          </a:prstGeom>
        </p:spPr>
      </p:pic>
    </p:spTree>
    <p:extLst>
      <p:ext uri="{BB962C8B-B14F-4D97-AF65-F5344CB8AC3E}">
        <p14:creationId xmlns:p14="http://schemas.microsoft.com/office/powerpoint/2010/main" val="7432762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D3114-2022-583D-8D68-DAEB9334F1EE}"/>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0ECE0456-D6BE-3104-7D23-8CB166B29BCA}"/>
              </a:ext>
            </a:extLst>
          </p:cNvPr>
          <p:cNvSpPr txBox="1"/>
          <p:nvPr/>
        </p:nvSpPr>
        <p:spPr>
          <a:xfrm>
            <a:off x="-134911" y="-61708"/>
            <a:ext cx="12377399" cy="523220"/>
          </a:xfrm>
          <a:prstGeom prst="rect">
            <a:avLst/>
          </a:prstGeom>
          <a:noFill/>
        </p:spPr>
        <p:txBody>
          <a:bodyPr wrap="square" rtlCol="0">
            <a:spAutoFit/>
          </a:bodyPr>
          <a:lstStyle/>
          <a:p>
            <a:pPr algn="ctr"/>
            <a:r>
              <a:rPr lang="tr-TR" sz="2800" dirty="0">
                <a:solidFill>
                  <a:schemeClr val="bg1"/>
                </a:solidFill>
                <a:latin typeface="Aptos" panose="020B0004020202020204" pitchFamily="34" charset="0"/>
              </a:rPr>
              <a:t> TALEPLER, ÖNERİLER</a:t>
            </a:r>
          </a:p>
        </p:txBody>
      </p:sp>
      <p:pic>
        <p:nvPicPr>
          <p:cNvPr id="7" name="Resim 6" descr="ayakkabı, çizgi film, kırpıntı çizim, çizim içeren bir resim&#10;&#10;Açıklama otomatik olarak oluşturuldu">
            <a:extLst>
              <a:ext uri="{FF2B5EF4-FFF2-40B4-BE49-F238E27FC236}">
                <a16:creationId xmlns:a16="http://schemas.microsoft.com/office/drawing/2014/main" id="{0AD4CD67-6356-BFA9-6695-DF6BBA141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333" y="855425"/>
            <a:ext cx="5787334" cy="3690026"/>
          </a:xfrm>
          <a:prstGeom prst="rect">
            <a:avLst/>
          </a:prstGeom>
        </p:spPr>
      </p:pic>
    </p:spTree>
    <p:extLst>
      <p:ext uri="{BB962C8B-B14F-4D97-AF65-F5344CB8AC3E}">
        <p14:creationId xmlns:p14="http://schemas.microsoft.com/office/powerpoint/2010/main" val="23681820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90E3974-8372-817E-0A61-14C91ADC3AFF}"/>
              </a:ext>
            </a:extLst>
          </p:cNvPr>
          <p:cNvSpPr txBox="1"/>
          <p:nvPr/>
        </p:nvSpPr>
        <p:spPr>
          <a:xfrm>
            <a:off x="-134911" y="-61708"/>
            <a:ext cx="12377399" cy="523220"/>
          </a:xfrm>
          <a:prstGeom prst="rect">
            <a:avLst/>
          </a:prstGeom>
          <a:noFill/>
        </p:spPr>
        <p:txBody>
          <a:bodyPr wrap="square" rtlCol="0">
            <a:spAutoFit/>
          </a:bodyPr>
          <a:lstStyle/>
          <a:p>
            <a:pPr algn="ctr"/>
            <a:r>
              <a:rPr lang="tr-TR" sz="2800" dirty="0">
                <a:solidFill>
                  <a:schemeClr val="bg1"/>
                </a:solidFill>
                <a:latin typeface="Aptos" panose="020B0004020202020204" pitchFamily="34" charset="0"/>
              </a:rPr>
              <a:t> TALEPLER, ÖNERİLER</a:t>
            </a:r>
          </a:p>
        </p:txBody>
      </p:sp>
    </p:spTree>
    <p:extLst>
      <p:ext uri="{BB962C8B-B14F-4D97-AF65-F5344CB8AC3E}">
        <p14:creationId xmlns:p14="http://schemas.microsoft.com/office/powerpoint/2010/main" val="4064996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12CF1DD-445B-3A29-21E1-07ED7957EE68}"/>
              </a:ext>
            </a:extLst>
          </p:cNvPr>
          <p:cNvSpPr>
            <a:spLocks noGrp="1"/>
          </p:cNvSpPr>
          <p:nvPr>
            <p:ph type="ctrTitle"/>
          </p:nvPr>
        </p:nvSpPr>
        <p:spPr/>
        <p:txBody>
          <a:bodyPr/>
          <a:lstStyle/>
          <a:p>
            <a:r>
              <a:rPr lang="tr-TR" dirty="0" smtClean="0"/>
              <a:t>Sağlık bilimleri fakültesi</a:t>
            </a:r>
            <a:endParaRPr lang="tr-TR" dirty="0"/>
          </a:p>
        </p:txBody>
      </p:sp>
      <p:sp>
        <p:nvSpPr>
          <p:cNvPr id="2" name="Metin kutusu 1">
            <a:extLst>
              <a:ext uri="{FF2B5EF4-FFF2-40B4-BE49-F238E27FC236}">
                <a16:creationId xmlns:a16="http://schemas.microsoft.com/office/drawing/2014/main" id="{83E7791D-D1F4-3EB5-4AAE-DA840E580A4C}"/>
              </a:ext>
            </a:extLst>
          </p:cNvPr>
          <p:cNvSpPr txBox="1"/>
          <p:nvPr/>
        </p:nvSpPr>
        <p:spPr>
          <a:xfrm>
            <a:off x="1546917" y="1815049"/>
            <a:ext cx="6510803" cy="400110"/>
          </a:xfrm>
          <a:prstGeom prst="rect">
            <a:avLst/>
          </a:prstGeom>
          <a:noFill/>
        </p:spPr>
        <p:txBody>
          <a:bodyPr wrap="square" rtlCol="0">
            <a:spAutoFit/>
          </a:bodyPr>
          <a:lstStyle/>
          <a:p>
            <a:pPr algn="r"/>
            <a:r>
              <a:rPr lang="tr-TR" sz="2000" i="1" dirty="0" smtClean="0">
                <a:solidFill>
                  <a:schemeClr val="bg1"/>
                </a:solidFill>
                <a:latin typeface="Berlin Sans FB" panose="020E0602020502020306" pitchFamily="34" charset="0"/>
                <a:cs typeface="Arabic Typesetting" panose="020F0502020204030204" pitchFamily="66" charset="-78"/>
              </a:rPr>
              <a:t>Sağlıklı geleceğe emin </a:t>
            </a:r>
            <a:r>
              <a:rPr lang="tr-TR" sz="2000" i="1" dirty="0">
                <a:solidFill>
                  <a:schemeClr val="bg1"/>
                </a:solidFill>
                <a:latin typeface="Berlin Sans FB" panose="020E0602020502020306" pitchFamily="34" charset="0"/>
                <a:cs typeface="Arabic Typesetting" panose="020F0502020204030204" pitchFamily="66" charset="-78"/>
              </a:rPr>
              <a:t>adımlarla</a:t>
            </a:r>
          </a:p>
        </p:txBody>
      </p:sp>
    </p:spTree>
    <p:extLst>
      <p:ext uri="{BB962C8B-B14F-4D97-AF65-F5344CB8AC3E}">
        <p14:creationId xmlns:p14="http://schemas.microsoft.com/office/powerpoint/2010/main" val="3685887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a:extLst>
              <a:ext uri="{FF2B5EF4-FFF2-40B4-BE49-F238E27FC236}">
                <a16:creationId xmlns:a16="http://schemas.microsoft.com/office/drawing/2014/main" id="{99CCA689-4F54-2748-3F90-8B2A660591DE}"/>
              </a:ext>
            </a:extLst>
          </p:cNvPr>
          <p:cNvSpPr txBox="1">
            <a:spLocks/>
          </p:cNvSpPr>
          <p:nvPr/>
        </p:nvSpPr>
        <p:spPr bwMode="auto">
          <a:xfrm>
            <a:off x="3655041" y="9819"/>
            <a:ext cx="4921136" cy="44644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b" anchorCtr="0" compatLnSpc="1">
            <a:prstTxWarp prst="textNoShape">
              <a:avLst/>
            </a:prstTxWarp>
            <a:noAutofit/>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lnSpc>
                <a:spcPct val="100000"/>
              </a:lnSpc>
            </a:pPr>
            <a:r>
              <a:rPr lang="tr-TR" sz="2800" dirty="0">
                <a:solidFill>
                  <a:schemeClr val="bg1"/>
                </a:solidFill>
                <a:latin typeface="+mn-lt"/>
                <a:ea typeface="+mn-ea"/>
                <a:cs typeface="+mn-cs"/>
              </a:rPr>
              <a:t>FAKÜLTE ŞEMASI</a:t>
            </a:r>
          </a:p>
        </p:txBody>
      </p:sp>
      <p:cxnSp>
        <p:nvCxnSpPr>
          <p:cNvPr id="2" name="Düz Bağlayıcı 67">
            <a:extLst>
              <a:ext uri="{FF2B5EF4-FFF2-40B4-BE49-F238E27FC236}">
                <a16:creationId xmlns:a16="http://schemas.microsoft.com/office/drawing/2014/main" id="{00839FDE-CBAF-D218-7012-43B7CC032F00}"/>
              </a:ext>
            </a:extLst>
          </p:cNvPr>
          <p:cNvCxnSpPr>
            <a:cxnSpLocks/>
          </p:cNvCxnSpPr>
          <p:nvPr/>
        </p:nvCxnSpPr>
        <p:spPr>
          <a:xfrm>
            <a:off x="3027548" y="2853059"/>
            <a:ext cx="0" cy="395831"/>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3" name="Düz Bağlayıcı 8">
            <a:extLst>
              <a:ext uri="{FF2B5EF4-FFF2-40B4-BE49-F238E27FC236}">
                <a16:creationId xmlns:a16="http://schemas.microsoft.com/office/drawing/2014/main" id="{A8CDFEDA-0F0F-CF4A-EC53-CC5686A4CFE0}"/>
              </a:ext>
            </a:extLst>
          </p:cNvPr>
          <p:cNvCxnSpPr>
            <a:cxnSpLocks/>
          </p:cNvCxnSpPr>
          <p:nvPr/>
        </p:nvCxnSpPr>
        <p:spPr>
          <a:xfrm>
            <a:off x="6858736" y="1094892"/>
            <a:ext cx="0" cy="1484081"/>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5" name="Yuvarlatılmış Dikdörtgen 6">
            <a:extLst>
              <a:ext uri="{FF2B5EF4-FFF2-40B4-BE49-F238E27FC236}">
                <a16:creationId xmlns:a16="http://schemas.microsoft.com/office/drawing/2014/main" id="{1779BAF7-FF89-B64C-E074-83A773AD07BE}"/>
              </a:ext>
            </a:extLst>
          </p:cNvPr>
          <p:cNvSpPr/>
          <p:nvPr/>
        </p:nvSpPr>
        <p:spPr>
          <a:xfrm>
            <a:off x="5407404" y="856347"/>
            <a:ext cx="2780123" cy="374801"/>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100" b="1" kern="0" dirty="0">
                <a:solidFill>
                  <a:prstClr val="white"/>
                </a:solidFill>
                <a:cs typeface="Arial" panose="020B0604020202020204" pitchFamily="34" charset="0"/>
              </a:rPr>
              <a:t>DEKAN</a:t>
            </a:r>
          </a:p>
        </p:txBody>
      </p:sp>
      <p:cxnSp>
        <p:nvCxnSpPr>
          <p:cNvPr id="7" name="Düz Bağlayıcı 33">
            <a:extLst>
              <a:ext uri="{FF2B5EF4-FFF2-40B4-BE49-F238E27FC236}">
                <a16:creationId xmlns:a16="http://schemas.microsoft.com/office/drawing/2014/main" id="{79166D1D-21AA-BA28-790F-96D68486A860}"/>
              </a:ext>
            </a:extLst>
          </p:cNvPr>
          <p:cNvCxnSpPr/>
          <p:nvPr/>
        </p:nvCxnSpPr>
        <p:spPr>
          <a:xfrm>
            <a:off x="6851023" y="1691421"/>
            <a:ext cx="891410"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8" name="Yuvarlatılmış Dikdörtgen 41">
            <a:extLst>
              <a:ext uri="{FF2B5EF4-FFF2-40B4-BE49-F238E27FC236}">
                <a16:creationId xmlns:a16="http://schemas.microsoft.com/office/drawing/2014/main" id="{8BF5E8CD-9475-DF4C-1E38-81A77A1F5069}"/>
              </a:ext>
            </a:extLst>
          </p:cNvPr>
          <p:cNvSpPr/>
          <p:nvPr/>
        </p:nvSpPr>
        <p:spPr>
          <a:xfrm>
            <a:off x="1901187" y="2274711"/>
            <a:ext cx="2252722" cy="608523"/>
          </a:xfrm>
          <a:prstGeom prst="round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100" b="1" kern="0" dirty="0">
                <a:solidFill>
                  <a:prstClr val="white"/>
                </a:solidFill>
                <a:cs typeface="Arial" panose="020B0604020202020204" pitchFamily="34" charset="0"/>
              </a:rPr>
              <a:t>BÖLÜM BAŞKANLIKLARI</a:t>
            </a:r>
          </a:p>
        </p:txBody>
      </p:sp>
      <p:cxnSp>
        <p:nvCxnSpPr>
          <p:cNvPr id="9" name="Düz Bağlayıcı 47">
            <a:extLst>
              <a:ext uri="{FF2B5EF4-FFF2-40B4-BE49-F238E27FC236}">
                <a16:creationId xmlns:a16="http://schemas.microsoft.com/office/drawing/2014/main" id="{D0D8950F-A897-8CAE-FA22-82981579C6A2}"/>
              </a:ext>
            </a:extLst>
          </p:cNvPr>
          <p:cNvCxnSpPr>
            <a:cxnSpLocks/>
          </p:cNvCxnSpPr>
          <p:nvPr/>
        </p:nvCxnSpPr>
        <p:spPr>
          <a:xfrm>
            <a:off x="1545177" y="3249084"/>
            <a:ext cx="2964741"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14" name="Yuvarlatılmış Dikdörtgen 72">
            <a:extLst>
              <a:ext uri="{FF2B5EF4-FFF2-40B4-BE49-F238E27FC236}">
                <a16:creationId xmlns:a16="http://schemas.microsoft.com/office/drawing/2014/main" id="{522FD0E5-63CC-C98A-B415-6FB9074B972F}"/>
              </a:ext>
            </a:extLst>
          </p:cNvPr>
          <p:cNvSpPr/>
          <p:nvPr/>
        </p:nvSpPr>
        <p:spPr>
          <a:xfrm>
            <a:off x="962745" y="3610540"/>
            <a:ext cx="1338720" cy="601283"/>
          </a:xfrm>
          <a:prstGeom prst="roundRect">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prstClr val="white"/>
                </a:solidFill>
                <a:cs typeface="Arial" panose="020B0604020202020204" pitchFamily="34" charset="0"/>
              </a:rPr>
              <a:t>EBELİK</a:t>
            </a:r>
          </a:p>
        </p:txBody>
      </p:sp>
      <p:sp>
        <p:nvSpPr>
          <p:cNvPr id="16" name="Yuvarlatılmış Dikdörtgen 38">
            <a:extLst>
              <a:ext uri="{FF2B5EF4-FFF2-40B4-BE49-F238E27FC236}">
                <a16:creationId xmlns:a16="http://schemas.microsoft.com/office/drawing/2014/main" id="{7932FAF8-5242-221C-A56F-81B12CFBE6AE}"/>
              </a:ext>
            </a:extLst>
          </p:cNvPr>
          <p:cNvSpPr/>
          <p:nvPr/>
        </p:nvSpPr>
        <p:spPr>
          <a:xfrm>
            <a:off x="8848981" y="2410495"/>
            <a:ext cx="2423846" cy="343591"/>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100" b="1" kern="0" dirty="0">
                <a:solidFill>
                  <a:prstClr val="white"/>
                </a:solidFill>
                <a:cs typeface="Arial" panose="020B0604020202020204" pitchFamily="34" charset="0"/>
              </a:rPr>
              <a:t>FAKÜLTE SEKRETERİ</a:t>
            </a:r>
          </a:p>
        </p:txBody>
      </p:sp>
      <p:sp>
        <p:nvSpPr>
          <p:cNvPr id="20" name="Yuvarlatılmış Dikdörtgen 135">
            <a:extLst>
              <a:ext uri="{FF2B5EF4-FFF2-40B4-BE49-F238E27FC236}">
                <a16:creationId xmlns:a16="http://schemas.microsoft.com/office/drawing/2014/main" id="{566F1724-FF32-0608-5717-B4AE803FD09B}"/>
              </a:ext>
            </a:extLst>
          </p:cNvPr>
          <p:cNvSpPr/>
          <p:nvPr/>
        </p:nvSpPr>
        <p:spPr>
          <a:xfrm>
            <a:off x="971822" y="4523092"/>
            <a:ext cx="1338721" cy="515386"/>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51" b="1" kern="0" dirty="0">
                <a:solidFill>
                  <a:prstClr val="white"/>
                </a:solidFill>
                <a:cs typeface="Arial" panose="020B0604020202020204" pitchFamily="34" charset="0"/>
              </a:rPr>
              <a:t>EBELİK PROGRAMI</a:t>
            </a:r>
          </a:p>
        </p:txBody>
      </p:sp>
      <p:sp>
        <p:nvSpPr>
          <p:cNvPr id="21" name="Yuvarlatılmış Dikdörtgen 31">
            <a:extLst>
              <a:ext uri="{FF2B5EF4-FFF2-40B4-BE49-F238E27FC236}">
                <a16:creationId xmlns:a16="http://schemas.microsoft.com/office/drawing/2014/main" id="{39A6169B-13BA-DF4C-813E-B7F5D49D9FC9}"/>
              </a:ext>
            </a:extLst>
          </p:cNvPr>
          <p:cNvSpPr/>
          <p:nvPr/>
        </p:nvSpPr>
        <p:spPr>
          <a:xfrm>
            <a:off x="4430469" y="1503990"/>
            <a:ext cx="1606642" cy="371482"/>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prstClr val="white"/>
                </a:solidFill>
                <a:cs typeface="Arial" panose="020B0604020202020204" pitchFamily="34" charset="0"/>
              </a:rPr>
              <a:t>DEKAN YARDIMCILARI</a:t>
            </a:r>
          </a:p>
        </p:txBody>
      </p:sp>
      <p:cxnSp>
        <p:nvCxnSpPr>
          <p:cNvPr id="22" name="Düz Bağlayıcı 33">
            <a:extLst>
              <a:ext uri="{FF2B5EF4-FFF2-40B4-BE49-F238E27FC236}">
                <a16:creationId xmlns:a16="http://schemas.microsoft.com/office/drawing/2014/main" id="{29905D25-5193-67F0-F812-2D7D107C50E2}"/>
              </a:ext>
            </a:extLst>
          </p:cNvPr>
          <p:cNvCxnSpPr>
            <a:cxnSpLocks/>
          </p:cNvCxnSpPr>
          <p:nvPr/>
        </p:nvCxnSpPr>
        <p:spPr>
          <a:xfrm>
            <a:off x="6048861" y="1685468"/>
            <a:ext cx="788689"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27" name="Düz Bağlayıcı 8">
            <a:extLst>
              <a:ext uri="{FF2B5EF4-FFF2-40B4-BE49-F238E27FC236}">
                <a16:creationId xmlns:a16="http://schemas.microsoft.com/office/drawing/2014/main" id="{541B142A-8187-99F2-8B31-D5DFA7552315}"/>
              </a:ext>
            </a:extLst>
          </p:cNvPr>
          <p:cNvCxnSpPr>
            <a:cxnSpLocks/>
            <a:stCxn id="16" idx="1"/>
            <a:endCxn id="8" idx="3"/>
          </p:cNvCxnSpPr>
          <p:nvPr/>
        </p:nvCxnSpPr>
        <p:spPr>
          <a:xfrm flipH="1" flipV="1">
            <a:off x="4153909" y="2578973"/>
            <a:ext cx="4695072" cy="3318"/>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28" name="Yuvarlatılmış Dikdörtgen 38">
            <a:extLst>
              <a:ext uri="{FF2B5EF4-FFF2-40B4-BE49-F238E27FC236}">
                <a16:creationId xmlns:a16="http://schemas.microsoft.com/office/drawing/2014/main" id="{43D8FF43-9C39-8153-A127-6B1AACC72E44}"/>
              </a:ext>
            </a:extLst>
          </p:cNvPr>
          <p:cNvSpPr/>
          <p:nvPr/>
        </p:nvSpPr>
        <p:spPr>
          <a:xfrm>
            <a:off x="6220437" y="2905299"/>
            <a:ext cx="2423846" cy="343591"/>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100" b="1" kern="0" dirty="0">
                <a:solidFill>
                  <a:prstClr val="white"/>
                </a:solidFill>
                <a:cs typeface="Arial" panose="020B0604020202020204" pitchFamily="34" charset="0"/>
              </a:rPr>
              <a:t>KURUL VE KOMİSYON</a:t>
            </a:r>
          </a:p>
        </p:txBody>
      </p:sp>
      <p:cxnSp>
        <p:nvCxnSpPr>
          <p:cNvPr id="29" name="Düz Bağlayıcı 71">
            <a:extLst>
              <a:ext uri="{FF2B5EF4-FFF2-40B4-BE49-F238E27FC236}">
                <a16:creationId xmlns:a16="http://schemas.microsoft.com/office/drawing/2014/main" id="{2F6DE37F-A61E-EC1F-F879-67CDEC0C444D}"/>
              </a:ext>
            </a:extLst>
          </p:cNvPr>
          <p:cNvCxnSpPr>
            <a:cxnSpLocks/>
          </p:cNvCxnSpPr>
          <p:nvPr/>
        </p:nvCxnSpPr>
        <p:spPr>
          <a:xfrm>
            <a:off x="4482617" y="3249084"/>
            <a:ext cx="0" cy="365611"/>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30" name="Düz Bağlayıcı 8">
            <a:extLst>
              <a:ext uri="{FF2B5EF4-FFF2-40B4-BE49-F238E27FC236}">
                <a16:creationId xmlns:a16="http://schemas.microsoft.com/office/drawing/2014/main" id="{18C89BF9-B0AD-8E10-2CF9-B268E8202D75}"/>
              </a:ext>
            </a:extLst>
          </p:cNvPr>
          <p:cNvCxnSpPr>
            <a:cxnSpLocks/>
          </p:cNvCxnSpPr>
          <p:nvPr/>
        </p:nvCxnSpPr>
        <p:spPr>
          <a:xfrm>
            <a:off x="8934187" y="2735729"/>
            <a:ext cx="0" cy="3134335"/>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31" name="Düz Bağlayıcı 8">
            <a:extLst>
              <a:ext uri="{FF2B5EF4-FFF2-40B4-BE49-F238E27FC236}">
                <a16:creationId xmlns:a16="http://schemas.microsoft.com/office/drawing/2014/main" id="{AC818291-1D76-F60A-4494-7A9D69D7DC04}"/>
              </a:ext>
            </a:extLst>
          </p:cNvPr>
          <p:cNvCxnSpPr>
            <a:cxnSpLocks/>
          </p:cNvCxnSpPr>
          <p:nvPr/>
        </p:nvCxnSpPr>
        <p:spPr>
          <a:xfrm>
            <a:off x="6353064" y="3248889"/>
            <a:ext cx="0" cy="1903001"/>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32" name="Yuvarlatılmış Dikdörtgen 76">
            <a:extLst>
              <a:ext uri="{FF2B5EF4-FFF2-40B4-BE49-F238E27FC236}">
                <a16:creationId xmlns:a16="http://schemas.microsoft.com/office/drawing/2014/main" id="{3B402869-241E-06AB-151A-81D3CFB89DF6}"/>
              </a:ext>
            </a:extLst>
          </p:cNvPr>
          <p:cNvSpPr/>
          <p:nvPr/>
        </p:nvSpPr>
        <p:spPr>
          <a:xfrm>
            <a:off x="9210920" y="2955915"/>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YAZI VE PERSONEL İŞLERİ</a:t>
            </a:r>
          </a:p>
        </p:txBody>
      </p:sp>
      <p:sp>
        <p:nvSpPr>
          <p:cNvPr id="33" name="Yuvarlatılmış Dikdörtgen 76">
            <a:extLst>
              <a:ext uri="{FF2B5EF4-FFF2-40B4-BE49-F238E27FC236}">
                <a16:creationId xmlns:a16="http://schemas.microsoft.com/office/drawing/2014/main" id="{2A50E3EE-51ED-9D19-8E5F-2A26D4174374}"/>
              </a:ext>
            </a:extLst>
          </p:cNvPr>
          <p:cNvSpPr/>
          <p:nvPr/>
        </p:nvSpPr>
        <p:spPr>
          <a:xfrm>
            <a:off x="9232524" y="3714723"/>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TAŞINIR VE SATIN ALMA BİRİMİ</a:t>
            </a:r>
          </a:p>
        </p:txBody>
      </p:sp>
      <p:sp>
        <p:nvSpPr>
          <p:cNvPr id="34" name="Yuvarlatılmış Dikdörtgen 76">
            <a:extLst>
              <a:ext uri="{FF2B5EF4-FFF2-40B4-BE49-F238E27FC236}">
                <a16:creationId xmlns:a16="http://schemas.microsoft.com/office/drawing/2014/main" id="{B536F4A8-3601-833A-D527-93D24B52603D}"/>
              </a:ext>
            </a:extLst>
          </p:cNvPr>
          <p:cNvSpPr/>
          <p:nvPr/>
        </p:nvSpPr>
        <p:spPr>
          <a:xfrm>
            <a:off x="6629194" y="3527211"/>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FAKÜLTE KURULU</a:t>
            </a:r>
          </a:p>
        </p:txBody>
      </p:sp>
      <p:sp>
        <p:nvSpPr>
          <p:cNvPr id="35" name="Yuvarlatılmış Dikdörtgen 76">
            <a:extLst>
              <a:ext uri="{FF2B5EF4-FFF2-40B4-BE49-F238E27FC236}">
                <a16:creationId xmlns:a16="http://schemas.microsoft.com/office/drawing/2014/main" id="{C71D4FA8-5126-D65B-1074-2E94A119E8CD}"/>
              </a:ext>
            </a:extLst>
          </p:cNvPr>
          <p:cNvSpPr/>
          <p:nvPr/>
        </p:nvSpPr>
        <p:spPr>
          <a:xfrm>
            <a:off x="6614359" y="4406817"/>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FAKÜLTE YÖNETİM KURULU</a:t>
            </a:r>
          </a:p>
        </p:txBody>
      </p:sp>
      <p:sp>
        <p:nvSpPr>
          <p:cNvPr id="36" name="Yuvarlatılmış Dikdörtgen 70">
            <a:extLst>
              <a:ext uri="{FF2B5EF4-FFF2-40B4-BE49-F238E27FC236}">
                <a16:creationId xmlns:a16="http://schemas.microsoft.com/office/drawing/2014/main" id="{6BB81488-66BA-FD3D-CD00-2C1071B220CD}"/>
              </a:ext>
            </a:extLst>
          </p:cNvPr>
          <p:cNvSpPr/>
          <p:nvPr/>
        </p:nvSpPr>
        <p:spPr>
          <a:xfrm>
            <a:off x="3808069" y="3617810"/>
            <a:ext cx="1338720" cy="601283"/>
          </a:xfrm>
          <a:prstGeom prst="roundRect">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prstClr val="white"/>
                </a:solidFill>
                <a:cs typeface="Arial" panose="020B0604020202020204" pitchFamily="34" charset="0"/>
              </a:rPr>
              <a:t>HEMŞİRELİK</a:t>
            </a:r>
          </a:p>
        </p:txBody>
      </p:sp>
      <p:cxnSp>
        <p:nvCxnSpPr>
          <p:cNvPr id="37" name="Düz Bağlayıcı 67">
            <a:extLst>
              <a:ext uri="{FF2B5EF4-FFF2-40B4-BE49-F238E27FC236}">
                <a16:creationId xmlns:a16="http://schemas.microsoft.com/office/drawing/2014/main" id="{F0BD9F62-97CD-45A4-B255-C2890AE09D80}"/>
              </a:ext>
            </a:extLst>
          </p:cNvPr>
          <p:cNvCxnSpPr>
            <a:cxnSpLocks/>
          </p:cNvCxnSpPr>
          <p:nvPr/>
        </p:nvCxnSpPr>
        <p:spPr>
          <a:xfrm>
            <a:off x="1568483" y="3277098"/>
            <a:ext cx="0" cy="333441"/>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40" name="Düz Bağlayıcı 8">
            <a:extLst>
              <a:ext uri="{FF2B5EF4-FFF2-40B4-BE49-F238E27FC236}">
                <a16:creationId xmlns:a16="http://schemas.microsoft.com/office/drawing/2014/main" id="{AAF021A3-3697-6452-DB3F-AA42F042A9B8}"/>
              </a:ext>
            </a:extLst>
          </p:cNvPr>
          <p:cNvCxnSpPr>
            <a:cxnSpLocks/>
          </p:cNvCxnSpPr>
          <p:nvPr/>
        </p:nvCxnSpPr>
        <p:spPr>
          <a:xfrm>
            <a:off x="1631634" y="4207862"/>
            <a:ext cx="0" cy="31523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59" name="Yuvarlatılmış Dikdörtgen 135">
            <a:extLst>
              <a:ext uri="{FF2B5EF4-FFF2-40B4-BE49-F238E27FC236}">
                <a16:creationId xmlns:a16="http://schemas.microsoft.com/office/drawing/2014/main" id="{E628D45F-D4C5-C65F-3080-C7D5CA93D3B2}"/>
              </a:ext>
            </a:extLst>
          </p:cNvPr>
          <p:cNvSpPr/>
          <p:nvPr/>
        </p:nvSpPr>
        <p:spPr>
          <a:xfrm>
            <a:off x="3808068" y="4523092"/>
            <a:ext cx="1338721" cy="515386"/>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51" b="1" kern="0" dirty="0">
                <a:solidFill>
                  <a:prstClr val="white"/>
                </a:solidFill>
                <a:cs typeface="Arial" panose="020B0604020202020204" pitchFamily="34" charset="0"/>
              </a:rPr>
              <a:t>HEMŞİRELİK PROGRAMI</a:t>
            </a:r>
          </a:p>
        </p:txBody>
      </p:sp>
      <p:cxnSp>
        <p:nvCxnSpPr>
          <p:cNvPr id="60" name="Düz Bağlayıcı 8">
            <a:extLst>
              <a:ext uri="{FF2B5EF4-FFF2-40B4-BE49-F238E27FC236}">
                <a16:creationId xmlns:a16="http://schemas.microsoft.com/office/drawing/2014/main" id="{362F4FA6-71FC-6115-3EF8-D781CED21B52}"/>
              </a:ext>
            </a:extLst>
          </p:cNvPr>
          <p:cNvCxnSpPr>
            <a:cxnSpLocks/>
          </p:cNvCxnSpPr>
          <p:nvPr/>
        </p:nvCxnSpPr>
        <p:spPr>
          <a:xfrm>
            <a:off x="4525816" y="4207862"/>
            <a:ext cx="0" cy="31523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61" name="Düz Bağlayıcı 8">
            <a:extLst>
              <a:ext uri="{FF2B5EF4-FFF2-40B4-BE49-F238E27FC236}">
                <a16:creationId xmlns:a16="http://schemas.microsoft.com/office/drawing/2014/main" id="{CA7BFD23-E544-3B10-89EB-E4D564FF6E2C}"/>
              </a:ext>
            </a:extLst>
          </p:cNvPr>
          <p:cNvCxnSpPr>
            <a:cxnSpLocks/>
            <a:stCxn id="34" idx="1"/>
          </p:cNvCxnSpPr>
          <p:nvPr/>
        </p:nvCxnSpPr>
        <p:spPr>
          <a:xfrm flipH="1">
            <a:off x="6341646" y="3827853"/>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64" name="Düz Bağlayıcı 8">
            <a:extLst>
              <a:ext uri="{FF2B5EF4-FFF2-40B4-BE49-F238E27FC236}">
                <a16:creationId xmlns:a16="http://schemas.microsoft.com/office/drawing/2014/main" id="{381EBA7E-302C-C0DF-F908-EF07F276595C}"/>
              </a:ext>
            </a:extLst>
          </p:cNvPr>
          <p:cNvCxnSpPr>
            <a:cxnSpLocks/>
          </p:cNvCxnSpPr>
          <p:nvPr/>
        </p:nvCxnSpPr>
        <p:spPr>
          <a:xfrm flipH="1">
            <a:off x="6350794" y="4707459"/>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65" name="Düz Bağlayıcı 71">
            <a:extLst>
              <a:ext uri="{FF2B5EF4-FFF2-40B4-BE49-F238E27FC236}">
                <a16:creationId xmlns:a16="http://schemas.microsoft.com/office/drawing/2014/main" id="{BED39660-502D-E2A0-D520-41E3E32BE9D3}"/>
              </a:ext>
            </a:extLst>
          </p:cNvPr>
          <p:cNvCxnSpPr>
            <a:cxnSpLocks/>
            <a:endCxn id="28" idx="0"/>
          </p:cNvCxnSpPr>
          <p:nvPr/>
        </p:nvCxnSpPr>
        <p:spPr>
          <a:xfrm flipH="1">
            <a:off x="7432360" y="2609132"/>
            <a:ext cx="11673" cy="296167"/>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67" name="Yuvarlatılmış Dikdörtgen 76">
            <a:extLst>
              <a:ext uri="{FF2B5EF4-FFF2-40B4-BE49-F238E27FC236}">
                <a16:creationId xmlns:a16="http://schemas.microsoft.com/office/drawing/2014/main" id="{2AFE44D7-B2B4-E41A-6BCA-99B012D47A58}"/>
              </a:ext>
            </a:extLst>
          </p:cNvPr>
          <p:cNvSpPr/>
          <p:nvPr/>
        </p:nvSpPr>
        <p:spPr>
          <a:xfrm>
            <a:off x="9232523" y="4462235"/>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TAHAKKUK BİRİMİ</a:t>
            </a:r>
          </a:p>
        </p:txBody>
      </p:sp>
      <p:sp>
        <p:nvSpPr>
          <p:cNvPr id="68" name="Yuvarlatılmış Dikdörtgen 76">
            <a:extLst>
              <a:ext uri="{FF2B5EF4-FFF2-40B4-BE49-F238E27FC236}">
                <a16:creationId xmlns:a16="http://schemas.microsoft.com/office/drawing/2014/main" id="{7FA89801-05AB-57EF-B692-E5A6C7F6CE24}"/>
              </a:ext>
            </a:extLst>
          </p:cNvPr>
          <p:cNvSpPr/>
          <p:nvPr/>
        </p:nvSpPr>
        <p:spPr>
          <a:xfrm>
            <a:off x="9241947" y="5223497"/>
            <a:ext cx="1483771" cy="60128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sysClr val="windowText" lastClr="000000"/>
                </a:solidFill>
                <a:cs typeface="Arial" panose="020B0604020202020204" pitchFamily="34" charset="0"/>
              </a:rPr>
              <a:t>BÖLÜM SEKRETERLİKLERİ</a:t>
            </a:r>
          </a:p>
        </p:txBody>
      </p:sp>
      <p:cxnSp>
        <p:nvCxnSpPr>
          <p:cNvPr id="69" name="Düz Bağlayıcı 8">
            <a:extLst>
              <a:ext uri="{FF2B5EF4-FFF2-40B4-BE49-F238E27FC236}">
                <a16:creationId xmlns:a16="http://schemas.microsoft.com/office/drawing/2014/main" id="{9C8B13F1-954B-C759-6519-702C463015A4}"/>
              </a:ext>
            </a:extLst>
          </p:cNvPr>
          <p:cNvCxnSpPr>
            <a:cxnSpLocks/>
          </p:cNvCxnSpPr>
          <p:nvPr/>
        </p:nvCxnSpPr>
        <p:spPr>
          <a:xfrm flipH="1">
            <a:off x="8934187" y="3246888"/>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74" name="Düz Bağlayıcı 8">
            <a:extLst>
              <a:ext uri="{FF2B5EF4-FFF2-40B4-BE49-F238E27FC236}">
                <a16:creationId xmlns:a16="http://schemas.microsoft.com/office/drawing/2014/main" id="{A473BE08-4A33-0FD0-310C-BABB9CDE4B31}"/>
              </a:ext>
            </a:extLst>
          </p:cNvPr>
          <p:cNvCxnSpPr>
            <a:cxnSpLocks/>
          </p:cNvCxnSpPr>
          <p:nvPr/>
        </p:nvCxnSpPr>
        <p:spPr>
          <a:xfrm flipH="1">
            <a:off x="8944976" y="4001613"/>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75" name="Düz Bağlayıcı 8">
            <a:extLst>
              <a:ext uri="{FF2B5EF4-FFF2-40B4-BE49-F238E27FC236}">
                <a16:creationId xmlns:a16="http://schemas.microsoft.com/office/drawing/2014/main" id="{CD0432B4-850D-3291-5A5F-F70B74E30052}"/>
              </a:ext>
            </a:extLst>
          </p:cNvPr>
          <p:cNvCxnSpPr>
            <a:cxnSpLocks/>
          </p:cNvCxnSpPr>
          <p:nvPr/>
        </p:nvCxnSpPr>
        <p:spPr>
          <a:xfrm flipH="1">
            <a:off x="8944976" y="4763519"/>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cxnSp>
        <p:nvCxnSpPr>
          <p:cNvPr id="76" name="Düz Bağlayıcı 8">
            <a:extLst>
              <a:ext uri="{FF2B5EF4-FFF2-40B4-BE49-F238E27FC236}">
                <a16:creationId xmlns:a16="http://schemas.microsoft.com/office/drawing/2014/main" id="{D173CEE4-E475-2CF3-A333-596A098EA896}"/>
              </a:ext>
            </a:extLst>
          </p:cNvPr>
          <p:cNvCxnSpPr>
            <a:cxnSpLocks/>
          </p:cNvCxnSpPr>
          <p:nvPr/>
        </p:nvCxnSpPr>
        <p:spPr>
          <a:xfrm flipH="1">
            <a:off x="8954399" y="5524783"/>
            <a:ext cx="287548" cy="0"/>
          </a:xfrm>
          <a:prstGeom prst="line">
            <a:avLst/>
          </a:prstGeom>
          <a:noFill/>
          <a:ln w="41275" cap="flat" cmpd="sng" algn="ctr">
            <a:solidFill>
              <a:srgbClr val="002060"/>
            </a:solidFill>
            <a:prstDash val="solid"/>
          </a:ln>
          <a:effectLst>
            <a:outerShdw blurRad="40000" dist="23000" dir="5400000" rotWithShape="0">
              <a:srgbClr val="000000">
                <a:alpha val="35000"/>
              </a:srgbClr>
            </a:outerShdw>
          </a:effectLst>
        </p:spPr>
      </p:cxnSp>
      <p:sp>
        <p:nvSpPr>
          <p:cNvPr id="79" name="Yuvarlatılmış Dikdörtgen 31">
            <a:extLst>
              <a:ext uri="{FF2B5EF4-FFF2-40B4-BE49-F238E27FC236}">
                <a16:creationId xmlns:a16="http://schemas.microsoft.com/office/drawing/2014/main" id="{505A20FA-DECC-3C0F-4229-C55BEAD7DC70}"/>
              </a:ext>
            </a:extLst>
          </p:cNvPr>
          <p:cNvSpPr/>
          <p:nvPr/>
        </p:nvSpPr>
        <p:spPr>
          <a:xfrm>
            <a:off x="7680363" y="1499726"/>
            <a:ext cx="1606642" cy="371482"/>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1000" b="1" kern="0" dirty="0">
                <a:solidFill>
                  <a:prstClr val="white"/>
                </a:solidFill>
                <a:cs typeface="Arial" panose="020B0604020202020204" pitchFamily="34" charset="0"/>
              </a:rPr>
              <a:t>DEKAN YARDIMCILARI</a:t>
            </a:r>
          </a:p>
        </p:txBody>
      </p:sp>
    </p:spTree>
    <p:extLst>
      <p:ext uri="{BB962C8B-B14F-4D97-AF65-F5344CB8AC3E}">
        <p14:creationId xmlns:p14="http://schemas.microsoft.com/office/powerpoint/2010/main" val="1503269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6C9EF2D2-4F31-3A3A-6039-E0F2EC1248AC}"/>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BÖLÜMLER</a:t>
            </a:r>
          </a:p>
        </p:txBody>
      </p:sp>
      <p:sp>
        <p:nvSpPr>
          <p:cNvPr id="3" name="Yuvarlatılmış Dikdörtgen 135">
            <a:extLst>
              <a:ext uri="{FF2B5EF4-FFF2-40B4-BE49-F238E27FC236}">
                <a16:creationId xmlns:a16="http://schemas.microsoft.com/office/drawing/2014/main" id="{86CB2E05-59D9-A29E-95F0-2FAD3240AB78}"/>
              </a:ext>
            </a:extLst>
          </p:cNvPr>
          <p:cNvSpPr/>
          <p:nvPr/>
        </p:nvSpPr>
        <p:spPr>
          <a:xfrm>
            <a:off x="456165" y="520194"/>
            <a:ext cx="11558923" cy="381417"/>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2000" b="1" kern="0" dirty="0">
                <a:solidFill>
                  <a:prstClr val="white"/>
                </a:solidFill>
                <a:cs typeface="Arial" panose="020B0604020202020204" pitchFamily="34" charset="0"/>
              </a:rPr>
              <a:t>EBELİK BÖLÜMÜ</a:t>
            </a:r>
          </a:p>
        </p:txBody>
      </p:sp>
      <p:sp>
        <p:nvSpPr>
          <p:cNvPr id="8" name="Metin kutusu 7">
            <a:extLst>
              <a:ext uri="{FF2B5EF4-FFF2-40B4-BE49-F238E27FC236}">
                <a16:creationId xmlns:a16="http://schemas.microsoft.com/office/drawing/2014/main" id="{891BD4AE-8A6C-51F6-B3E5-5B12F1F03B5B}"/>
              </a:ext>
            </a:extLst>
          </p:cNvPr>
          <p:cNvSpPr txBox="1"/>
          <p:nvPr/>
        </p:nvSpPr>
        <p:spPr>
          <a:xfrm>
            <a:off x="456165" y="1079011"/>
            <a:ext cx="5476802" cy="4770537"/>
          </a:xfrm>
          <a:prstGeom prst="rect">
            <a:avLst/>
          </a:prstGeom>
          <a:noFill/>
        </p:spPr>
        <p:txBody>
          <a:bodyPr wrap="square" rtlCol="0">
            <a:spAutoFit/>
          </a:bodyPr>
          <a:lstStyle/>
          <a:p>
            <a:pPr algn="ctr"/>
            <a:r>
              <a:rPr lang="tr-TR" sz="1600" b="1" dirty="0"/>
              <a:t>Misyon</a:t>
            </a:r>
          </a:p>
          <a:p>
            <a:pPr algn="just"/>
            <a:r>
              <a:rPr lang="tr-TR" sz="1600" dirty="0"/>
              <a:t>Adıyaman Üniversitesi Sağlık Bilimleri Fakültesi Ebelik Bölümü olarak misyonumuz, ebelik mesleği ile ilgili bilgi, beceri ve donanımları yüksek, evrensel ve kültürel değerleri gelişmiş, toplum sağlığını koruma ve geliştirmeye yönelik çaba sarf edebilen, kriz anı yönetebilen, araştırmacı, girişimci ve gelişime açık ebeler yetiştirebilmektir.</a:t>
            </a:r>
          </a:p>
          <a:p>
            <a:pPr algn="just"/>
            <a:endParaRPr lang="tr-TR" sz="1600" dirty="0"/>
          </a:p>
          <a:p>
            <a:pPr algn="ctr"/>
            <a:r>
              <a:rPr lang="tr-TR" sz="1600" b="1" dirty="0"/>
              <a:t>Vizyon</a:t>
            </a:r>
          </a:p>
          <a:p>
            <a:pPr algn="just"/>
            <a:r>
              <a:rPr lang="tr-TR" sz="1600" dirty="0"/>
              <a:t>Adıyaman Üniversitesi Sağlık Bilimleri Fakültesi Ebelik Bölümü olarak vizyonumuz, ulusal ve uluslararası düzeyde tercih sebebi olabilen, sağlık alanındaki teknolojileri kullanarak eğitim ve araştırma yapabilen, hedef kitlesine hitap edebilen, bilimsel kalitesi ispatlanmış öncü bir bölüm olabilmek.</a:t>
            </a:r>
          </a:p>
          <a:p>
            <a:pPr algn="just"/>
            <a:endParaRPr lang="tr-TR" sz="1600" dirty="0"/>
          </a:p>
          <a:p>
            <a:pPr algn="just"/>
            <a:r>
              <a:rPr lang="tr-TR" sz="1600" dirty="0"/>
              <a:t>Alanı ile ilgili bilgiyi üreten ve paylaşan, çalışanlar ve öğrenciler tarafından ulusal düzeyde tercih edilen, toplum sağlığı ile ilgili plan ve politikalar oluşturulmasında danışılan, engelsiz, çevre dostu ve değer yaratan bir fakülte olmak.</a:t>
            </a:r>
          </a:p>
        </p:txBody>
      </p:sp>
      <p:sp>
        <p:nvSpPr>
          <p:cNvPr id="9" name="Metin kutusu 8">
            <a:extLst>
              <a:ext uri="{FF2B5EF4-FFF2-40B4-BE49-F238E27FC236}">
                <a16:creationId xmlns:a16="http://schemas.microsoft.com/office/drawing/2014/main" id="{0CC61FC2-838D-56B2-2F17-3B0D769906AB}"/>
              </a:ext>
            </a:extLst>
          </p:cNvPr>
          <p:cNvSpPr txBox="1"/>
          <p:nvPr/>
        </p:nvSpPr>
        <p:spPr>
          <a:xfrm>
            <a:off x="6145619" y="1079011"/>
            <a:ext cx="5869469" cy="4770537"/>
          </a:xfrm>
          <a:prstGeom prst="rect">
            <a:avLst/>
          </a:prstGeom>
          <a:noFill/>
        </p:spPr>
        <p:txBody>
          <a:bodyPr wrap="square" rtlCol="0">
            <a:spAutoFit/>
          </a:bodyPr>
          <a:lstStyle/>
          <a:p>
            <a:pPr algn="ctr"/>
            <a:r>
              <a:rPr lang="tr-TR" sz="1600" b="1" dirty="0"/>
              <a:t>Ebelik Bölümünün Önemi</a:t>
            </a:r>
          </a:p>
          <a:p>
            <a:pPr algn="just"/>
            <a:r>
              <a:rPr lang="tr-TR" sz="1600" dirty="0"/>
              <a:t>İnsana bütüncül bakış acısı ile yaklaşan ebelik, anne, bebek ve aile sağlığını yükselten önemli sağlık profesyonelleridir. Özellikle gebelik, doğum ve doğum sonrası dönemde anne ve yeni doğanın sağlığını koruyarak anne- yeni doğan ölümlerini azaltması bakımından ayrıca hayati bir rol almaktadırlar. </a:t>
            </a:r>
          </a:p>
          <a:p>
            <a:pPr algn="just"/>
            <a:endParaRPr lang="tr-TR" sz="1600" dirty="0"/>
          </a:p>
          <a:p>
            <a:pPr algn="ctr"/>
            <a:r>
              <a:rPr lang="tr-TR" sz="1600" b="1" dirty="0"/>
              <a:t>Neden Ebelik Bölümü ?</a:t>
            </a:r>
          </a:p>
          <a:p>
            <a:pPr algn="just"/>
            <a:r>
              <a:rPr lang="tr-TR" sz="1600" dirty="0"/>
              <a:t>Ebelik bölümü mezunları, eğitim aldıkları alanda iş bulma imkanları ve çalışma koşulları açısından diğer bölümler ile kıyaslandığında daha avantajlı konumdadır. </a:t>
            </a:r>
            <a:r>
              <a:rPr lang="tr-TR" sz="1600" b="1" dirty="0" smtClean="0"/>
              <a:t>Sağlık hizmetlerinde; doğurganlık oranlarının artırılmasına yönelik teşvik, gebeye ebeler tarafından birebir danışmanlık sağlanması ve tıp merkezlerinde gebelik okulları açılma zorunluluğu vb. güncel sağlık politikalarının bulunması.</a:t>
            </a:r>
            <a:endParaRPr lang="tr-TR" sz="1600" b="1" dirty="0"/>
          </a:p>
          <a:p>
            <a:pPr algn="just"/>
            <a:endParaRPr lang="tr-TR" sz="1600" dirty="0"/>
          </a:p>
          <a:p>
            <a:pPr algn="ctr"/>
            <a:r>
              <a:rPr lang="tr-TR" sz="1600" b="1" dirty="0"/>
              <a:t>Mezunlarımızın İş İmkânları</a:t>
            </a:r>
          </a:p>
          <a:p>
            <a:pPr algn="just"/>
            <a:r>
              <a:rPr lang="tr-TR" sz="1600" dirty="0"/>
              <a:t>Ebelik mezunu olan kişiler, Sağlık Bakanlığına bağlı hastanelerde, üniversite hastanelerinde, özel hastanelerde, devlet hastanelerinde, aile ve toplum sağlığı merkezlerinde görev yapar.</a:t>
            </a:r>
          </a:p>
        </p:txBody>
      </p:sp>
    </p:spTree>
    <p:extLst>
      <p:ext uri="{BB962C8B-B14F-4D97-AF65-F5344CB8AC3E}">
        <p14:creationId xmlns:p14="http://schemas.microsoft.com/office/powerpoint/2010/main" val="1815178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081130F-F20C-2600-36CE-02BFE3F0D567}"/>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BÖLÜMLER</a:t>
            </a:r>
          </a:p>
        </p:txBody>
      </p:sp>
      <p:sp>
        <p:nvSpPr>
          <p:cNvPr id="4" name="Yuvarlatılmış Dikdörtgen 135">
            <a:extLst>
              <a:ext uri="{FF2B5EF4-FFF2-40B4-BE49-F238E27FC236}">
                <a16:creationId xmlns:a16="http://schemas.microsoft.com/office/drawing/2014/main" id="{82D41D79-0E24-8104-6EF3-DEA677CD7FCA}"/>
              </a:ext>
            </a:extLst>
          </p:cNvPr>
          <p:cNvSpPr/>
          <p:nvPr/>
        </p:nvSpPr>
        <p:spPr>
          <a:xfrm>
            <a:off x="456165" y="520194"/>
            <a:ext cx="11558923" cy="381417"/>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914377">
              <a:defRPr/>
            </a:pPr>
            <a:r>
              <a:rPr lang="tr-TR" sz="2000" b="1" kern="0" dirty="0">
                <a:solidFill>
                  <a:prstClr val="white"/>
                </a:solidFill>
                <a:cs typeface="Arial" panose="020B0604020202020204" pitchFamily="34" charset="0"/>
              </a:rPr>
              <a:t>HEMŞİRELİK BÖLÜMÜ</a:t>
            </a:r>
          </a:p>
        </p:txBody>
      </p:sp>
      <p:sp>
        <p:nvSpPr>
          <p:cNvPr id="5" name="Metin kutusu 4">
            <a:extLst>
              <a:ext uri="{FF2B5EF4-FFF2-40B4-BE49-F238E27FC236}">
                <a16:creationId xmlns:a16="http://schemas.microsoft.com/office/drawing/2014/main" id="{400EF429-86F5-71E5-BD1E-84A722E7A019}"/>
              </a:ext>
            </a:extLst>
          </p:cNvPr>
          <p:cNvSpPr txBox="1"/>
          <p:nvPr/>
        </p:nvSpPr>
        <p:spPr>
          <a:xfrm>
            <a:off x="456165" y="960293"/>
            <a:ext cx="5632401" cy="5632311"/>
          </a:xfrm>
          <a:prstGeom prst="rect">
            <a:avLst/>
          </a:prstGeom>
          <a:noFill/>
        </p:spPr>
        <p:txBody>
          <a:bodyPr wrap="square" rtlCol="0">
            <a:spAutoFit/>
          </a:bodyPr>
          <a:lstStyle/>
          <a:p>
            <a:pPr algn="ctr"/>
            <a:r>
              <a:rPr lang="tr-TR" b="1" dirty="0"/>
              <a:t>Misyon</a:t>
            </a:r>
          </a:p>
          <a:p>
            <a:pPr algn="just"/>
            <a:r>
              <a:rPr lang="tr-TR" dirty="0"/>
              <a:t>Adıyaman Üniversitesi Sağlık Bilimleri Fakültesi Hemşirelik Bölümü olarak misyonumuz, hemşirelik mesleği ile ilgili bilgi, beceri ve donanımları yüksek, evrensel ve kültürel değerleri gelişmiş, toplum sağlığını koruma ve geliştirmeye yönelik çaba sarf edebilen, kriz anı yönetebilen, araştırmacı, girişimci ve gelişime açık hemşireler yetiştirebilmektir.</a:t>
            </a:r>
          </a:p>
          <a:p>
            <a:pPr algn="ctr"/>
            <a:r>
              <a:rPr lang="tr-TR" b="1" dirty="0"/>
              <a:t>Vizyon</a:t>
            </a:r>
          </a:p>
          <a:p>
            <a:pPr algn="just"/>
            <a:r>
              <a:rPr lang="tr-TR" dirty="0"/>
              <a:t>Adıyaman Üniversitesi Sağlık Bilimleri Fakültesi Hemşirelik Bölümü olarak vizyonumuz, ulusal ve uluslararası düzeyde tercih sebebi olabilen, sağlık alanındaki teknolojileri kullanarak eğitim ve araştırma yapabilen, hedef kitlesine hitap edebilen, bilimsel kalitesi ispatlanmış öncü bir bölüm olabilmek.</a:t>
            </a:r>
          </a:p>
          <a:p>
            <a:pPr algn="just"/>
            <a:endParaRPr lang="tr-TR" dirty="0"/>
          </a:p>
          <a:p>
            <a:pPr algn="ctr"/>
            <a:r>
              <a:rPr lang="tr-TR" b="1" dirty="0"/>
              <a:t>Neden Hemşirelik Bölümü ?</a:t>
            </a:r>
          </a:p>
          <a:p>
            <a:pPr algn="just"/>
            <a:r>
              <a:rPr lang="tr-TR" dirty="0"/>
              <a:t>Hemşirelik çalışma alanı oldukça geniş olan bir meslektir. Başta hastaneler olmak üzere Aile sağlığı merkezleri, dispanserler, toplum sağlığı merkezi gibi birçok alanda görev alabilmektedirler. </a:t>
            </a:r>
          </a:p>
        </p:txBody>
      </p:sp>
      <p:sp>
        <p:nvSpPr>
          <p:cNvPr id="6" name="Metin kutusu 5">
            <a:extLst>
              <a:ext uri="{FF2B5EF4-FFF2-40B4-BE49-F238E27FC236}">
                <a16:creationId xmlns:a16="http://schemas.microsoft.com/office/drawing/2014/main" id="{B58E3A3C-83FB-A290-09D7-15E43FAF1DA4}"/>
              </a:ext>
            </a:extLst>
          </p:cNvPr>
          <p:cNvSpPr txBox="1"/>
          <p:nvPr/>
        </p:nvSpPr>
        <p:spPr>
          <a:xfrm>
            <a:off x="6501161" y="960293"/>
            <a:ext cx="5531486" cy="5601533"/>
          </a:xfrm>
          <a:prstGeom prst="rect">
            <a:avLst/>
          </a:prstGeom>
          <a:noFill/>
        </p:spPr>
        <p:txBody>
          <a:bodyPr wrap="square" rtlCol="0">
            <a:spAutoFit/>
          </a:bodyPr>
          <a:lstStyle/>
          <a:p>
            <a:pPr algn="ctr"/>
            <a:r>
              <a:rPr lang="tr-TR" b="1" dirty="0"/>
              <a:t>Hemşirelik Bölümünün Önemi</a:t>
            </a:r>
          </a:p>
          <a:p>
            <a:pPr algn="just"/>
            <a:r>
              <a:rPr lang="tr-TR" dirty="0"/>
              <a:t>Hemşire, kronik ya da akut fiziksel ve zihinsel hastalıktan </a:t>
            </a:r>
            <a:r>
              <a:rPr lang="tr-TR" dirty="0" err="1"/>
              <a:t>muzdarip</a:t>
            </a:r>
            <a:r>
              <a:rPr lang="tr-TR" dirty="0"/>
              <a:t> hastalar için sağlık kuruluşlarında veya evde tıbbi bakım sağlar. Hastane, özel klinik, okul, sağlık merkezleri, cezaevi gibi kurumlarda görev alır. Hemşireler, akut veya kronik olarak hasta veya yaralı kişilerin tedavisi, güvenliği ve iyileşmesi, sağlıklı kişilerin sağlığının korunması ve geniş bir yelpazede yaşamı tehdit eden acil durumların tedavisinden diğer sağlık uzmanlarıyla birlikte sorumludur.</a:t>
            </a:r>
          </a:p>
          <a:p>
            <a:pPr algn="just"/>
            <a:r>
              <a:rPr lang="tr-TR" dirty="0"/>
              <a:t> </a:t>
            </a:r>
          </a:p>
          <a:p>
            <a:pPr algn="ctr"/>
            <a:r>
              <a:rPr lang="tr-TR" b="1" dirty="0"/>
              <a:t>Mezunlarımızın İş İmkânları</a:t>
            </a:r>
          </a:p>
          <a:p>
            <a:pPr algn="just"/>
            <a:r>
              <a:rPr lang="tr-TR" sz="1600" dirty="0"/>
              <a:t>Hastaneler (özel, devlet), Sağlık Bakanlığı, Aile Sağlığı Merkezleri, İl Sağlık Müdürlükleri, Çağrı Merkezi Hizmetleri, Çocuk Yuvaları, Danışmanlık Merkezleri (kadın, gençlik, çocuk), Evde Bakım Hizmetleri, Huzur Evleri, Rehabilitasyon Merkezleri, Toplum Sağlığı Merkezleri, Yaşlı Bakım Merkezleri, Adli tıp hizmet </a:t>
            </a:r>
            <a:r>
              <a:rPr lang="tr-TR" sz="1600" dirty="0" smtClean="0"/>
              <a:t>alanları</a:t>
            </a:r>
            <a:r>
              <a:rPr lang="tr-TR" sz="1600" dirty="0"/>
              <a:t>, Çevre, turizm sağlığı </a:t>
            </a:r>
            <a:r>
              <a:rPr lang="tr-TR" sz="1600" dirty="0" smtClean="0"/>
              <a:t>alanları</a:t>
            </a:r>
            <a:r>
              <a:rPr lang="tr-TR" sz="1600" dirty="0"/>
              <a:t>, Hemşirelik Fakülteleri, İ ş yerleri (Fabrikalar, Okullar) Diğer sektörler (Gıda, Halkla İlişkiler, Hızlı Tüketim Malları, </a:t>
            </a:r>
            <a:r>
              <a:rPr lang="tr-TR" sz="1600" dirty="0" smtClean="0"/>
              <a:t>İlaç </a:t>
            </a:r>
            <a:r>
              <a:rPr lang="tr-TR" sz="1600" dirty="0"/>
              <a:t>Sanayi, İnsan Kaynakları, Medikal Ürünler, Sigortacılık, Tıbbi Cihaz ve Malzemeler ve tedavi hizmeti veren kurumlar)</a:t>
            </a:r>
          </a:p>
        </p:txBody>
      </p:sp>
    </p:spTree>
    <p:extLst>
      <p:ext uri="{BB962C8B-B14F-4D97-AF65-F5344CB8AC3E}">
        <p14:creationId xmlns:p14="http://schemas.microsoft.com/office/powerpoint/2010/main" val="931874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1">
            <a:extLst>
              <a:ext uri="{FF2B5EF4-FFF2-40B4-BE49-F238E27FC236}">
                <a16:creationId xmlns:a16="http://schemas.microsoft.com/office/drawing/2014/main" id="{117CADF9-75EF-F126-B0F7-6E638E753F68}"/>
              </a:ext>
            </a:extLst>
          </p:cNvPr>
          <p:cNvSpPr>
            <a:spLocks noGrp="1"/>
          </p:cNvSpPr>
          <p:nvPr>
            <p:ph type="title"/>
          </p:nvPr>
        </p:nvSpPr>
        <p:spPr>
          <a:xfrm>
            <a:off x="681555" y="4153915"/>
            <a:ext cx="10825841" cy="45719"/>
          </a:xfrm>
        </p:spPr>
        <p:txBody>
          <a:bodyPr/>
          <a:lstStyle/>
          <a:p>
            <a:pPr algn="l">
              <a:lnSpc>
                <a:spcPct val="100000"/>
              </a:lnSpc>
            </a:pPr>
            <a:r>
              <a:rPr lang="tr-TR" sz="4400" dirty="0">
                <a:latin typeface="+mn-lt"/>
              </a:rPr>
              <a:t>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r>
              <a:rPr lang="tr-TR" sz="4400" dirty="0">
                <a:latin typeface="+mn-lt"/>
              </a:rPr>
              <a:t>                </a:t>
            </a:r>
            <a:r>
              <a:rPr lang="tr-TR" sz="4400" b="1" dirty="0">
                <a:solidFill>
                  <a:srgbClr val="0772B5"/>
                </a:solidFill>
                <a:latin typeface="+mn-lt"/>
              </a:rPr>
              <a:t>B.MEVCUT DURUM</a:t>
            </a:r>
            <a:r>
              <a:rPr lang="tr-TR" sz="4400" dirty="0">
                <a:latin typeface="+mn-lt"/>
              </a:rPr>
              <a:t/>
            </a:r>
            <a:br>
              <a:rPr lang="tr-TR" sz="4400" dirty="0">
                <a:latin typeface="+mn-lt"/>
              </a:rPr>
            </a:br>
            <a:r>
              <a:rPr lang="tr-TR" sz="4400" dirty="0">
                <a:latin typeface="+mn-lt"/>
              </a:rPr>
              <a:t>          </a:t>
            </a:r>
            <a:br>
              <a:rPr lang="tr-TR" sz="4400" dirty="0">
                <a:latin typeface="+mn-lt"/>
              </a:rPr>
            </a:br>
            <a:r>
              <a:rPr lang="tr-TR" sz="4400" dirty="0">
                <a:latin typeface="+mn-lt"/>
              </a:rPr>
              <a:t/>
            </a:r>
            <a:br>
              <a:rPr lang="tr-TR" sz="4400" dirty="0">
                <a:latin typeface="+mn-lt"/>
              </a:rPr>
            </a:br>
            <a:r>
              <a:rPr lang="tr-TR" sz="4400" dirty="0">
                <a:latin typeface="+mn-lt"/>
              </a:rPr>
              <a:t/>
            </a:r>
            <a:br>
              <a:rPr lang="tr-TR" sz="4400" dirty="0">
                <a:latin typeface="+mn-lt"/>
              </a:rPr>
            </a:br>
            <a:endParaRPr lang="tr-TR" sz="4400" dirty="0">
              <a:latin typeface="+mn-lt"/>
            </a:endParaRPr>
          </a:p>
        </p:txBody>
      </p:sp>
      <p:pic>
        <p:nvPicPr>
          <p:cNvPr id="4" name="Resim Yer Tutucusu 3"/>
          <p:cNvPicPr>
            <a:picLocks noGrp="1" noChangeAspect="1"/>
          </p:cNvPicPr>
          <p:nvPr>
            <p:ph type="pic" idx="1"/>
          </p:nvPr>
        </p:nvPicPr>
        <p:blipFill>
          <a:blip r:embed="rId2">
            <a:extLst>
              <a:ext uri="{28A0092B-C50C-407E-A947-70E740481C1C}">
                <a14:useLocalDpi xmlns:a14="http://schemas.microsoft.com/office/drawing/2010/main" val="0"/>
              </a:ext>
            </a:extLst>
          </a:blip>
          <a:srcRect t="18656" b="18656"/>
          <a:stretch>
            <a:fillRect/>
          </a:stretch>
        </p:blipFill>
        <p:spPr>
          <a:xfrm>
            <a:off x="0" y="-1"/>
            <a:ext cx="12188952" cy="3643087"/>
          </a:xfrm>
        </p:spPr>
      </p:pic>
      <p:sp>
        <p:nvSpPr>
          <p:cNvPr id="2" name="Metin kutusu 1"/>
          <p:cNvSpPr txBox="1"/>
          <p:nvPr/>
        </p:nvSpPr>
        <p:spPr>
          <a:xfrm>
            <a:off x="2803161" y="4710463"/>
            <a:ext cx="6520721" cy="1569660"/>
          </a:xfrm>
          <a:prstGeom prst="rect">
            <a:avLst/>
          </a:prstGeom>
          <a:noFill/>
        </p:spPr>
        <p:txBody>
          <a:bodyPr wrap="square" rtlCol="0">
            <a:spAutoFit/>
          </a:bodyPr>
          <a:lstStyle/>
          <a:p>
            <a:pPr marL="271463" indent="-271463">
              <a:buFont typeface="+mj-lt"/>
              <a:buAutoNum type="arabicPeriod"/>
            </a:pPr>
            <a:r>
              <a:rPr lang="tr-TR" sz="2400" b="1" dirty="0">
                <a:ln w="0"/>
                <a:effectLst>
                  <a:outerShdw blurRad="38100" dist="19050" dir="2700000" algn="tl" rotWithShape="0">
                    <a:schemeClr val="dk1">
                      <a:alpha val="40000"/>
                    </a:schemeClr>
                  </a:outerShdw>
                </a:effectLst>
                <a:cs typeface="Times New Roman"/>
              </a:rPr>
              <a:t>Mevcut Fiziksel Durum</a:t>
            </a:r>
          </a:p>
          <a:p>
            <a:pPr marL="271463" indent="-271463">
              <a:buFont typeface="+mj-lt"/>
              <a:buAutoNum type="arabicPeriod"/>
            </a:pPr>
            <a:r>
              <a:rPr lang="tr-TR" sz="2400" b="1" dirty="0">
                <a:ln w="0"/>
                <a:effectLst>
                  <a:outerShdw blurRad="38100" dist="19050" dir="2700000" algn="tl" rotWithShape="0">
                    <a:schemeClr val="dk1">
                      <a:alpha val="40000"/>
                    </a:schemeClr>
                  </a:outerShdw>
                </a:effectLst>
                <a:cs typeface="Times New Roman"/>
              </a:rPr>
              <a:t>Akademik Personel İle İlgili Genel Bilgiler</a:t>
            </a:r>
          </a:p>
          <a:p>
            <a:pPr marL="271463" indent="-271463">
              <a:buFont typeface="+mj-lt"/>
              <a:buAutoNum type="arabicPeriod"/>
            </a:pPr>
            <a:r>
              <a:rPr lang="tr-TR" sz="2400" b="1" dirty="0">
                <a:ln w="0"/>
                <a:effectLst>
                  <a:outerShdw blurRad="38100" dist="19050" dir="2700000" algn="tl" rotWithShape="0">
                    <a:schemeClr val="dk1">
                      <a:alpha val="40000"/>
                    </a:schemeClr>
                  </a:outerShdw>
                </a:effectLst>
                <a:cs typeface="Times New Roman"/>
              </a:rPr>
              <a:t>İdari Personel İle İlgili Genel Bilgiler</a:t>
            </a:r>
          </a:p>
          <a:p>
            <a:pPr marL="271463" indent="-271463">
              <a:buFont typeface="+mj-lt"/>
              <a:buAutoNum type="arabicPeriod"/>
            </a:pPr>
            <a:r>
              <a:rPr lang="tr-TR" sz="2400" b="1" dirty="0">
                <a:ln w="0"/>
                <a:effectLst>
                  <a:outerShdw blurRad="38100" dist="19050" dir="2700000" algn="tl" rotWithShape="0">
                    <a:schemeClr val="dk1">
                      <a:alpha val="40000"/>
                    </a:schemeClr>
                  </a:outerShdw>
                </a:effectLst>
                <a:cs typeface="Times New Roman"/>
              </a:rPr>
              <a:t>Öğrenciler İle İlgili Genel Bilgiler</a:t>
            </a:r>
          </a:p>
        </p:txBody>
      </p:sp>
    </p:spTree>
    <p:extLst>
      <p:ext uri="{BB962C8B-B14F-4D97-AF65-F5344CB8AC3E}">
        <p14:creationId xmlns:p14="http://schemas.microsoft.com/office/powerpoint/2010/main" val="946429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30B78-B301-7030-F078-31EB9223E3BC}"/>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C383B988-C70A-1289-A9BB-4DCA11CA1C7E}"/>
              </a:ext>
            </a:extLst>
          </p:cNvPr>
          <p:cNvSpPr txBox="1"/>
          <p:nvPr/>
        </p:nvSpPr>
        <p:spPr>
          <a:xfrm>
            <a:off x="527322" y="-61708"/>
            <a:ext cx="11715166" cy="523220"/>
          </a:xfrm>
          <a:prstGeom prst="rect">
            <a:avLst/>
          </a:prstGeom>
          <a:noFill/>
        </p:spPr>
        <p:txBody>
          <a:bodyPr wrap="square" rtlCol="0">
            <a:spAutoFit/>
          </a:bodyPr>
          <a:lstStyle/>
          <a:p>
            <a:pPr algn="ctr"/>
            <a:r>
              <a:rPr lang="tr-TR" sz="2800" dirty="0">
                <a:solidFill>
                  <a:schemeClr val="bg1"/>
                </a:solidFill>
              </a:rPr>
              <a:t>MEVCUT FİZİKSEL DURUM</a:t>
            </a:r>
          </a:p>
        </p:txBody>
      </p:sp>
      <p:sp>
        <p:nvSpPr>
          <p:cNvPr id="5" name="Başlık 1">
            <a:extLst>
              <a:ext uri="{FF2B5EF4-FFF2-40B4-BE49-F238E27FC236}">
                <a16:creationId xmlns:a16="http://schemas.microsoft.com/office/drawing/2014/main" id="{1F72F1EC-6368-5350-DF5D-61F59634DA22}"/>
              </a:ext>
            </a:extLst>
          </p:cNvPr>
          <p:cNvSpPr txBox="1">
            <a:spLocks/>
          </p:cNvSpPr>
          <p:nvPr/>
        </p:nvSpPr>
        <p:spPr>
          <a:xfrm>
            <a:off x="838200" y="672999"/>
            <a:ext cx="10515600" cy="52322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err="1">
                <a:latin typeface="Arial" panose="020B0604020202020204" pitchFamily="34" charset="0"/>
                <a:ea typeface="Times New Roman" panose="02020603050405020304" pitchFamily="18" charset="0"/>
                <a:cs typeface="Arial" panose="020B0604020202020204" pitchFamily="34" charset="0"/>
              </a:rPr>
              <a:t>Eğitim</a:t>
            </a:r>
            <a:r>
              <a:rPr lang="en-GB" sz="2400" b="1" dirty="0">
                <a:latin typeface="Arial" panose="020B0604020202020204" pitchFamily="34" charset="0"/>
                <a:ea typeface="Times New Roman" panose="02020603050405020304" pitchFamily="18" charset="0"/>
                <a:cs typeface="Arial" panose="020B0604020202020204" pitchFamily="34" charset="0"/>
              </a:rPr>
              <a:t> </a:t>
            </a:r>
            <a:r>
              <a:rPr lang="en-GB" sz="2400" b="1" dirty="0" err="1">
                <a:latin typeface="Arial" panose="020B0604020202020204" pitchFamily="34" charset="0"/>
                <a:ea typeface="Times New Roman" panose="02020603050405020304" pitchFamily="18" charset="0"/>
                <a:cs typeface="Arial" panose="020B0604020202020204" pitchFamily="34" charset="0"/>
              </a:rPr>
              <a:t>Alanı</a:t>
            </a:r>
            <a:r>
              <a:rPr lang="en-GB" sz="2400" b="1" dirty="0">
                <a:latin typeface="Arial" panose="020B0604020202020204" pitchFamily="34" charset="0"/>
                <a:ea typeface="Times New Roman" panose="02020603050405020304" pitchFamily="18" charset="0"/>
                <a:cs typeface="Arial" panose="020B0604020202020204" pitchFamily="34" charset="0"/>
              </a:rPr>
              <a:t> </a:t>
            </a:r>
            <a:r>
              <a:rPr lang="en-GB" sz="2400" b="1" dirty="0" err="1">
                <a:latin typeface="Arial" panose="020B0604020202020204" pitchFamily="34" charset="0"/>
                <a:ea typeface="Times New Roman" panose="02020603050405020304" pitchFamily="18" charset="0"/>
                <a:cs typeface="Arial" panose="020B0604020202020204" pitchFamily="34" charset="0"/>
              </a:rPr>
              <a:t>ve</a:t>
            </a:r>
            <a:r>
              <a:rPr lang="en-GB" sz="2400" b="1" dirty="0">
                <a:latin typeface="Arial" panose="020B0604020202020204" pitchFamily="34" charset="0"/>
                <a:ea typeface="Times New Roman" panose="02020603050405020304" pitchFamily="18" charset="0"/>
                <a:cs typeface="Arial" panose="020B0604020202020204" pitchFamily="34" charset="0"/>
              </a:rPr>
              <a:t> </a:t>
            </a:r>
            <a:r>
              <a:rPr lang="en-GB" sz="2400" b="1" dirty="0" err="1">
                <a:latin typeface="Arial" panose="020B0604020202020204" pitchFamily="34" charset="0"/>
                <a:ea typeface="Times New Roman" panose="02020603050405020304" pitchFamily="18" charset="0"/>
                <a:cs typeface="Arial" panose="020B0604020202020204" pitchFamily="34" charset="0"/>
              </a:rPr>
              <a:t>Derslikler</a:t>
            </a:r>
            <a:r>
              <a:rPr lang="tr-TR" sz="1800" b="1" dirty="0">
                <a:latin typeface="Arial" panose="020B0604020202020204" pitchFamily="34" charset="0"/>
                <a:ea typeface="Times New Roman" panose="02020603050405020304" pitchFamily="18" charset="0"/>
                <a:cs typeface="Arial" panose="020B0604020202020204" pitchFamily="34" charset="0"/>
              </a:rPr>
              <a:t/>
            </a:r>
            <a:br>
              <a:rPr lang="tr-TR" sz="1800" b="1" dirty="0">
                <a:latin typeface="Arial" panose="020B0604020202020204" pitchFamily="34" charset="0"/>
                <a:ea typeface="Times New Roman" panose="02020603050405020304" pitchFamily="18"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graphicFrame>
        <p:nvGraphicFramePr>
          <p:cNvPr id="6" name="Tablo 5">
            <a:extLst>
              <a:ext uri="{FF2B5EF4-FFF2-40B4-BE49-F238E27FC236}">
                <a16:creationId xmlns:a16="http://schemas.microsoft.com/office/drawing/2014/main" id="{8E6B32F0-401C-88E9-A485-B20688038463}"/>
              </a:ext>
            </a:extLst>
          </p:cNvPr>
          <p:cNvGraphicFramePr>
            <a:graphicFrameLocks noGrp="1"/>
          </p:cNvGraphicFramePr>
          <p:nvPr>
            <p:extLst>
              <p:ext uri="{D42A27DB-BD31-4B8C-83A1-F6EECF244321}">
                <p14:modId xmlns:p14="http://schemas.microsoft.com/office/powerpoint/2010/main" val="2357769351"/>
              </p:ext>
            </p:extLst>
          </p:nvPr>
        </p:nvGraphicFramePr>
        <p:xfrm>
          <a:off x="699248" y="1374757"/>
          <a:ext cx="11026588" cy="3996165"/>
        </p:xfrm>
        <a:graphic>
          <a:graphicData uri="http://schemas.openxmlformats.org/drawingml/2006/table">
            <a:tbl>
              <a:tblPr firstRow="1" firstCol="1" lastRow="1" lastCol="1" bandRow="1" bandCol="1">
                <a:tableStyleId>{17292A2E-F333-43FB-9621-5CBBE7FDCDCB}</a:tableStyleId>
              </a:tblPr>
              <a:tblGrid>
                <a:gridCol w="2980309">
                  <a:extLst>
                    <a:ext uri="{9D8B030D-6E8A-4147-A177-3AD203B41FA5}">
                      <a16:colId xmlns:a16="http://schemas.microsoft.com/office/drawing/2014/main" val="1841956745"/>
                    </a:ext>
                  </a:extLst>
                </a:gridCol>
                <a:gridCol w="1241887">
                  <a:extLst>
                    <a:ext uri="{9D8B030D-6E8A-4147-A177-3AD203B41FA5}">
                      <a16:colId xmlns:a16="http://schemas.microsoft.com/office/drawing/2014/main" val="4060804721"/>
                    </a:ext>
                  </a:extLst>
                </a:gridCol>
                <a:gridCol w="1241887">
                  <a:extLst>
                    <a:ext uri="{9D8B030D-6E8A-4147-A177-3AD203B41FA5}">
                      <a16:colId xmlns:a16="http://schemas.microsoft.com/office/drawing/2014/main" val="678149039"/>
                    </a:ext>
                  </a:extLst>
                </a:gridCol>
                <a:gridCol w="1241887">
                  <a:extLst>
                    <a:ext uri="{9D8B030D-6E8A-4147-A177-3AD203B41FA5}">
                      <a16:colId xmlns:a16="http://schemas.microsoft.com/office/drawing/2014/main" val="86470534"/>
                    </a:ext>
                  </a:extLst>
                </a:gridCol>
                <a:gridCol w="1241887">
                  <a:extLst>
                    <a:ext uri="{9D8B030D-6E8A-4147-A177-3AD203B41FA5}">
                      <a16:colId xmlns:a16="http://schemas.microsoft.com/office/drawing/2014/main" val="2352289065"/>
                    </a:ext>
                  </a:extLst>
                </a:gridCol>
                <a:gridCol w="1241887">
                  <a:extLst>
                    <a:ext uri="{9D8B030D-6E8A-4147-A177-3AD203B41FA5}">
                      <a16:colId xmlns:a16="http://schemas.microsoft.com/office/drawing/2014/main" val="1935019737"/>
                    </a:ext>
                  </a:extLst>
                </a:gridCol>
                <a:gridCol w="1836844">
                  <a:extLst>
                    <a:ext uri="{9D8B030D-6E8A-4147-A177-3AD203B41FA5}">
                      <a16:colId xmlns:a16="http://schemas.microsoft.com/office/drawing/2014/main" val="2483238448"/>
                    </a:ext>
                  </a:extLst>
                </a:gridCol>
              </a:tblGrid>
              <a:tr h="657550">
                <a:tc>
                  <a:txBody>
                    <a:bodyPr/>
                    <a:lstStyle/>
                    <a:p>
                      <a:pPr algn="ctr">
                        <a:lnSpc>
                          <a:spcPct val="150000"/>
                        </a:lnSpc>
                        <a:spcBef>
                          <a:spcPts val="600"/>
                        </a:spcBef>
                      </a:pPr>
                      <a:r>
                        <a:rPr lang="tr-TR" sz="1800" dirty="0">
                          <a:effectLst/>
                        </a:rPr>
                        <a:t>EĞİTİM ALANI</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effectLst/>
                        </a:rPr>
                        <a:t>Kapasite</a:t>
                      </a:r>
                    </a:p>
                    <a:p>
                      <a:pPr algn="ctr">
                        <a:lnSpc>
                          <a:spcPct val="150000"/>
                        </a:lnSpc>
                        <a:spcBef>
                          <a:spcPts val="600"/>
                        </a:spcBef>
                      </a:pPr>
                      <a:r>
                        <a:rPr lang="tr-TR" sz="1800">
                          <a:effectLst/>
                        </a:rPr>
                        <a:t>0–50</a:t>
                      </a:r>
                      <a:endParaRPr lang="tr-TR"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dirty="0">
                          <a:effectLst/>
                        </a:rPr>
                        <a:t>Kapasite</a:t>
                      </a:r>
                    </a:p>
                    <a:p>
                      <a:pPr algn="ctr">
                        <a:lnSpc>
                          <a:spcPct val="150000"/>
                        </a:lnSpc>
                        <a:spcBef>
                          <a:spcPts val="600"/>
                        </a:spcBef>
                      </a:pPr>
                      <a:r>
                        <a:rPr lang="tr-TR" sz="1800" dirty="0">
                          <a:effectLst/>
                        </a:rPr>
                        <a:t>51–75</a:t>
                      </a:r>
                      <a:endParaRPr lang="tr-T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effectLst/>
                        </a:rPr>
                        <a:t>Kapasite</a:t>
                      </a:r>
                    </a:p>
                    <a:p>
                      <a:pPr algn="ctr">
                        <a:lnSpc>
                          <a:spcPct val="150000"/>
                        </a:lnSpc>
                        <a:spcBef>
                          <a:spcPts val="600"/>
                        </a:spcBef>
                      </a:pPr>
                      <a:r>
                        <a:rPr lang="tr-TR" sz="1800">
                          <a:effectLst/>
                        </a:rPr>
                        <a:t>76–100</a:t>
                      </a:r>
                      <a:endParaRPr lang="tr-TR"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effectLst/>
                        </a:rPr>
                        <a:t>Kapasite</a:t>
                      </a:r>
                    </a:p>
                    <a:p>
                      <a:pPr algn="ctr">
                        <a:lnSpc>
                          <a:spcPct val="150000"/>
                        </a:lnSpc>
                        <a:spcBef>
                          <a:spcPts val="600"/>
                        </a:spcBef>
                      </a:pPr>
                      <a:r>
                        <a:rPr lang="tr-TR" sz="1800">
                          <a:effectLst/>
                        </a:rPr>
                        <a:t>101–150</a:t>
                      </a:r>
                      <a:endParaRPr lang="tr-TR"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effectLst/>
                        </a:rPr>
                        <a:t>Kapasite</a:t>
                      </a:r>
                    </a:p>
                    <a:p>
                      <a:pPr algn="ctr">
                        <a:lnSpc>
                          <a:spcPct val="150000"/>
                        </a:lnSpc>
                        <a:spcBef>
                          <a:spcPts val="600"/>
                        </a:spcBef>
                      </a:pPr>
                      <a:r>
                        <a:rPr lang="tr-TR" sz="1800">
                          <a:effectLst/>
                        </a:rPr>
                        <a:t>151–250</a:t>
                      </a:r>
                      <a:endParaRPr lang="tr-TR"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50000"/>
                        </a:lnSpc>
                        <a:spcBef>
                          <a:spcPts val="600"/>
                        </a:spcBef>
                      </a:pPr>
                      <a:r>
                        <a:rPr lang="tr-TR" sz="1800">
                          <a:effectLst/>
                        </a:rPr>
                        <a:t>Kapasite</a:t>
                      </a:r>
                    </a:p>
                    <a:p>
                      <a:pPr algn="ctr">
                        <a:lnSpc>
                          <a:spcPct val="150000"/>
                        </a:lnSpc>
                        <a:spcBef>
                          <a:spcPts val="600"/>
                        </a:spcBef>
                      </a:pPr>
                      <a:r>
                        <a:rPr lang="tr-TR" sz="1800">
                          <a:effectLst/>
                        </a:rPr>
                        <a:t>251-Üzeri</a:t>
                      </a:r>
                      <a:endParaRPr lang="tr-TR" sz="1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15586053"/>
                  </a:ext>
                </a:extLst>
              </a:tr>
              <a:tr h="360599">
                <a:tc>
                  <a:txBody>
                    <a:bodyPr/>
                    <a:lstStyle/>
                    <a:p>
                      <a:pPr>
                        <a:lnSpc>
                          <a:spcPct val="150000"/>
                        </a:lnSpc>
                        <a:spcBef>
                          <a:spcPts val="600"/>
                        </a:spcBef>
                      </a:pPr>
                      <a:r>
                        <a:rPr lang="tr-TR" sz="1800" dirty="0">
                          <a:effectLst/>
                        </a:rPr>
                        <a:t>Amfi</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7597752"/>
                  </a:ext>
                </a:extLst>
              </a:tr>
              <a:tr h="938749">
                <a:tc>
                  <a:txBody>
                    <a:bodyPr/>
                    <a:lstStyle/>
                    <a:p>
                      <a:pPr marL="0" marR="0" indent="0" algn="l" defTabSz="914400" rtl="0" eaLnBrk="1" fontAlgn="auto" latinLnBrk="0" hangingPunct="1">
                        <a:lnSpc>
                          <a:spcPct val="150000"/>
                        </a:lnSpc>
                        <a:spcBef>
                          <a:spcPts val="600"/>
                        </a:spcBef>
                        <a:spcAft>
                          <a:spcPts val="0"/>
                        </a:spcAft>
                        <a:buClrTx/>
                        <a:buSzTx/>
                        <a:buFontTx/>
                        <a:buNone/>
                        <a:tabLst/>
                        <a:defRPr/>
                      </a:pPr>
                      <a:r>
                        <a:rPr lang="tr-TR" sz="1600" dirty="0" smtClean="0">
                          <a:effectLst/>
                          <a:latin typeface="Times New Roman" panose="02020603050405020304" pitchFamily="18" charset="0"/>
                          <a:ea typeface="Times New Roman" panose="02020603050405020304" pitchFamily="18" charset="0"/>
                        </a:rPr>
                        <a:t>Simülasyon </a:t>
                      </a:r>
                      <a:r>
                        <a:rPr lang="tr-TR" sz="1600" dirty="0" err="1" smtClean="0">
                          <a:effectLst/>
                          <a:latin typeface="Times New Roman" panose="02020603050405020304" pitchFamily="18" charset="0"/>
                          <a:ea typeface="Times New Roman" panose="02020603050405020304" pitchFamily="18" charset="0"/>
                        </a:rPr>
                        <a:t>Lab</a:t>
                      </a:r>
                      <a:r>
                        <a:rPr lang="tr-TR" sz="1600" dirty="0" smtClean="0">
                          <a:effectLst/>
                          <a:latin typeface="Times New Roman" panose="02020603050405020304" pitchFamily="18" charset="0"/>
                          <a:ea typeface="Times New Roman" panose="02020603050405020304" pitchFamily="18" charset="0"/>
                        </a:rPr>
                        <a:t>.</a:t>
                      </a:r>
                      <a:endParaRPr lang="tr-TR" sz="1600" dirty="0">
                        <a:effectLst/>
                        <a:latin typeface="Times New Roman" panose="02020603050405020304" pitchFamily="18" charset="0"/>
                        <a:ea typeface="Times New Roman" panose="02020603050405020304" pitchFamily="18" charset="0"/>
                      </a:endParaRPr>
                    </a:p>
                    <a:p>
                      <a:pPr marL="0" marR="0" indent="0" algn="l" defTabSz="914400" rtl="0" eaLnBrk="1" fontAlgn="auto" latinLnBrk="0" hangingPunct="1">
                        <a:lnSpc>
                          <a:spcPct val="150000"/>
                        </a:lnSpc>
                        <a:spcBef>
                          <a:spcPts val="600"/>
                        </a:spcBef>
                        <a:spcAft>
                          <a:spcPts val="0"/>
                        </a:spcAft>
                        <a:buClrTx/>
                        <a:buSzTx/>
                        <a:buFontTx/>
                        <a:buNone/>
                        <a:tabLst/>
                        <a:defRPr/>
                      </a:pPr>
                      <a:r>
                        <a:rPr lang="tr-TR" sz="1600" dirty="0" smtClean="0">
                          <a:effectLst/>
                          <a:latin typeface="Times New Roman" panose="02020603050405020304" pitchFamily="18" charset="0"/>
                          <a:ea typeface="Times New Roman" panose="02020603050405020304" pitchFamily="18" charset="0"/>
                        </a:rPr>
                        <a:t>Beceri </a:t>
                      </a:r>
                      <a:r>
                        <a:rPr lang="tr-TR" sz="1600" dirty="0" err="1" smtClean="0">
                          <a:effectLst/>
                          <a:latin typeface="Times New Roman" panose="02020603050405020304" pitchFamily="18" charset="0"/>
                          <a:ea typeface="Times New Roman" panose="02020603050405020304" pitchFamily="18" charset="0"/>
                        </a:rPr>
                        <a:t>Lab</a:t>
                      </a:r>
                      <a:endParaRPr lang="tr-TR" sz="1600" dirty="0" smtClean="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smtClean="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smtClean="0">
                          <a:effectLst/>
                          <a:latin typeface="Times New Roman" panose="02020603050405020304" pitchFamily="18" charset="0"/>
                          <a:ea typeface="Times New Roman" panose="02020603050405020304" pitchFamily="18" charset="0"/>
                        </a:rPr>
                        <a:t>1</a:t>
                      </a:r>
                    </a:p>
                    <a:p>
                      <a:pPr algn="ctr">
                        <a:lnSpc>
                          <a:spcPct val="150000"/>
                        </a:lnSpc>
                        <a:spcBef>
                          <a:spcPts val="600"/>
                        </a:spcBef>
                      </a:pPr>
                      <a:r>
                        <a:rPr lang="tr-TR" sz="1800" dirty="0" smtClean="0">
                          <a:effectLst/>
                          <a:latin typeface="Times New Roman" panose="02020603050405020304" pitchFamily="18" charset="0"/>
                          <a:ea typeface="Times New Roman" panose="02020603050405020304" pitchFamily="18" charset="0"/>
                        </a:rPr>
                        <a:t>2</a:t>
                      </a: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71073197"/>
                  </a:ext>
                </a:extLst>
              </a:tr>
              <a:tr h="417182">
                <a:tc>
                  <a:txBody>
                    <a:bodyPr/>
                    <a:lstStyle/>
                    <a:p>
                      <a:pPr>
                        <a:lnSpc>
                          <a:spcPct val="150000"/>
                        </a:lnSpc>
                        <a:spcBef>
                          <a:spcPts val="600"/>
                        </a:spcBef>
                      </a:pPr>
                      <a:r>
                        <a:rPr lang="tr-TR" sz="1800" dirty="0">
                          <a:effectLst/>
                        </a:rPr>
                        <a:t>Sınıf</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 2</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 6</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3 </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38837125"/>
                  </a:ext>
                </a:extLst>
              </a:tr>
              <a:tr h="417182">
                <a:tc>
                  <a:txBody>
                    <a:bodyPr/>
                    <a:lstStyle/>
                    <a:p>
                      <a:pPr>
                        <a:lnSpc>
                          <a:spcPct val="150000"/>
                        </a:lnSpc>
                        <a:spcBef>
                          <a:spcPts val="600"/>
                        </a:spcBef>
                      </a:pPr>
                      <a:r>
                        <a:rPr lang="tr-TR" sz="1800" dirty="0">
                          <a:effectLst/>
                        </a:rPr>
                        <a:t>Seminer/Konferans Odası</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1 </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13173901"/>
                  </a:ext>
                </a:extLst>
              </a:tr>
              <a:tr h="417182">
                <a:tc>
                  <a:txBody>
                    <a:bodyPr/>
                    <a:lstStyle/>
                    <a:p>
                      <a:pPr>
                        <a:lnSpc>
                          <a:spcPct val="150000"/>
                        </a:lnSpc>
                        <a:spcBef>
                          <a:spcPts val="600"/>
                        </a:spcBef>
                      </a:pPr>
                      <a:r>
                        <a:rPr lang="tr-TR" sz="1800" dirty="0">
                          <a:effectLst/>
                        </a:rPr>
                        <a:t>Okuma Salonu</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latin typeface="Times New Roman" panose="02020603050405020304" pitchFamily="18" charset="0"/>
                          <a:ea typeface="Times New Roman" panose="02020603050405020304" pitchFamily="18" charset="0"/>
                        </a:rPr>
                        <a:t>1</a:t>
                      </a: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09555575"/>
                  </a:ext>
                </a:extLst>
              </a:tr>
              <a:tr h="495230">
                <a:tc>
                  <a:txBody>
                    <a:bodyPr/>
                    <a:lstStyle/>
                    <a:p>
                      <a:pPr algn="r">
                        <a:lnSpc>
                          <a:spcPct val="150000"/>
                        </a:lnSpc>
                        <a:spcBef>
                          <a:spcPts val="600"/>
                        </a:spcBef>
                      </a:pPr>
                      <a:r>
                        <a:rPr lang="tr-TR" sz="1800" dirty="0">
                          <a:effectLst/>
                        </a:rPr>
                        <a:t>TOPLAM</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latin typeface="Times New Roman" panose="02020603050405020304" pitchFamily="18" charset="0"/>
                          <a:ea typeface="Times New Roman" panose="02020603050405020304" pitchFamily="18" charset="0"/>
                        </a:rPr>
                        <a:t>2</a:t>
                      </a:r>
                    </a:p>
                  </a:txBody>
                  <a:tcPr marL="68580" marR="68580" marT="0" marB="0"/>
                </a:tc>
                <a:tc>
                  <a:txBody>
                    <a:bodyPr/>
                    <a:lstStyle/>
                    <a:p>
                      <a:pPr algn="ctr">
                        <a:lnSpc>
                          <a:spcPct val="150000"/>
                        </a:lnSpc>
                        <a:spcBef>
                          <a:spcPts val="600"/>
                        </a:spcBef>
                      </a:pPr>
                      <a:r>
                        <a:rPr lang="tr-TR" sz="1800" dirty="0" smtClean="0">
                          <a:effectLst/>
                          <a:latin typeface="Times New Roman" panose="02020603050405020304" pitchFamily="18" charset="0"/>
                          <a:ea typeface="Times New Roman" panose="02020603050405020304" pitchFamily="18" charset="0"/>
                        </a:rPr>
                        <a:t>11</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dirty="0">
                          <a:effectLst/>
                          <a:latin typeface="Times New Roman" panose="02020603050405020304" pitchFamily="18" charset="0"/>
                          <a:ea typeface="Times New Roman" panose="02020603050405020304" pitchFamily="18" charset="0"/>
                        </a:rPr>
                        <a:t>3</a:t>
                      </a: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r>
                        <a:rPr lang="tr-TR" sz="1800">
                          <a:effectLst/>
                        </a:rPr>
                        <a:t> </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600"/>
                        </a:spcBef>
                      </a:pP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22163147"/>
                  </a:ext>
                </a:extLst>
              </a:tr>
            </a:tbl>
          </a:graphicData>
        </a:graphic>
      </p:graphicFrame>
    </p:spTree>
    <p:extLst>
      <p:ext uri="{BB962C8B-B14F-4D97-AF65-F5344CB8AC3E}">
        <p14:creationId xmlns:p14="http://schemas.microsoft.com/office/powerpoint/2010/main" val="41578759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Ü TEMA 2">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ADYÜ TEMA 2" id="{174C63BA-5A0F-9D41-8507-5913D85F18EB}" vid="{27BC4C01-091C-B14C-AB7E-EC8F3094D4C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2199</TotalTime>
  <Words>2790</Words>
  <Application>Microsoft Office PowerPoint</Application>
  <PresentationFormat>Geniş ekran</PresentationFormat>
  <Paragraphs>929</Paragraphs>
  <Slides>42</Slides>
  <Notes>10</Notes>
  <HiddenSlides>0</HiddenSlides>
  <MMClips>0</MMClips>
  <ScaleCrop>false</ScaleCrop>
  <HeadingPairs>
    <vt:vector size="6" baseType="variant">
      <vt:variant>
        <vt:lpstr>Kullanılan Yazı Tipleri</vt:lpstr>
      </vt:variant>
      <vt:variant>
        <vt:i4>15</vt:i4>
      </vt:variant>
      <vt:variant>
        <vt:lpstr>Tema</vt:lpstr>
      </vt:variant>
      <vt:variant>
        <vt:i4>1</vt:i4>
      </vt:variant>
      <vt:variant>
        <vt:lpstr>Slayt Başlıkları</vt:lpstr>
      </vt:variant>
      <vt:variant>
        <vt:i4>42</vt:i4>
      </vt:variant>
    </vt:vector>
  </HeadingPairs>
  <TitlesOfParts>
    <vt:vector size="58" baseType="lpstr">
      <vt:lpstr>Aptos</vt:lpstr>
      <vt:lpstr>Arabic Typesetting</vt:lpstr>
      <vt:lpstr>Arial</vt:lpstr>
      <vt:lpstr>Berlin Sans FB</vt:lpstr>
      <vt:lpstr>Calibri</vt:lpstr>
      <vt:lpstr>Calibri Light</vt:lpstr>
      <vt:lpstr>Century Gothic</vt:lpstr>
      <vt:lpstr>Open Sans</vt:lpstr>
      <vt:lpstr>Poppins</vt:lpstr>
      <vt:lpstr>Tahoma</vt:lpstr>
      <vt:lpstr>Times New Roman</vt:lpstr>
      <vt:lpstr>Tw Cen MT</vt:lpstr>
      <vt:lpstr>Tw Cen MT Condensed</vt:lpstr>
      <vt:lpstr>Wingdings</vt:lpstr>
      <vt:lpstr>Wingdings 3</vt:lpstr>
      <vt:lpstr>ADYÜ TEMA 2</vt:lpstr>
      <vt:lpstr>SAĞLIK BİLİMLERİ FAKÜLTESİ GENEL TANITIM</vt:lpstr>
      <vt:lpstr>PowerPoint Sunusu</vt:lpstr>
      <vt:lpstr>                   A.TARİHSEL GELİŞİM                     </vt:lpstr>
      <vt:lpstr>PowerPoint Sunusu</vt:lpstr>
      <vt:lpstr>PowerPoint Sunusu</vt:lpstr>
      <vt:lpstr>PowerPoint Sunusu</vt:lpstr>
      <vt:lpstr>PowerPoint Sunusu</vt:lpstr>
      <vt:lpstr>                                       B.MEVCUT DURUM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B.YAPILAN ÇALIŞMALAR              </vt:lpstr>
      <vt:lpstr>PowerPoint Sunusu</vt:lpstr>
      <vt:lpstr>PowerPoint Sunusu</vt:lpstr>
      <vt:lpstr>PowerPoint Sunusu</vt:lpstr>
      <vt:lpstr>PowerPoint Sunusu</vt:lpstr>
      <vt:lpstr>PowerPoint Sunusu</vt:lpstr>
      <vt:lpstr>PowerPoint Sunusu</vt:lpstr>
      <vt:lpstr>PowerPoint Sunusu</vt:lpstr>
      <vt:lpstr>PowerPoint Sunusu</vt:lpstr>
      <vt:lpstr>Sağlık bilimleri fakültesi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FAKÜLTESİ GENEL TANITIM</dc:title>
  <dc:creator>tansualan1402@gmail.com</dc:creator>
  <cp:lastModifiedBy>HP</cp:lastModifiedBy>
  <cp:revision>185</cp:revision>
  <cp:lastPrinted>2024-12-17T08:35:47Z</cp:lastPrinted>
  <dcterms:created xsi:type="dcterms:W3CDTF">2024-03-13T05:56:30Z</dcterms:created>
  <dcterms:modified xsi:type="dcterms:W3CDTF">2026-06-24T13:44:49Z</dcterms:modified>
</cp:coreProperties>
</file>