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257" r:id="rId2"/>
    <p:sldId id="377" r:id="rId3"/>
    <p:sldId id="455" r:id="rId4"/>
    <p:sldId id="456" r:id="rId5"/>
    <p:sldId id="381" r:id="rId6"/>
    <p:sldId id="457" r:id="rId7"/>
    <p:sldId id="382" r:id="rId8"/>
    <p:sldId id="383" r:id="rId9"/>
    <p:sldId id="384" r:id="rId10"/>
    <p:sldId id="386" r:id="rId11"/>
    <p:sldId id="389" r:id="rId12"/>
    <p:sldId id="392" r:id="rId13"/>
    <p:sldId id="393" r:id="rId14"/>
    <p:sldId id="395" r:id="rId15"/>
    <p:sldId id="397" r:id="rId16"/>
    <p:sldId id="458" r:id="rId17"/>
    <p:sldId id="398" r:id="rId18"/>
    <p:sldId id="459" r:id="rId19"/>
    <p:sldId id="399" r:id="rId20"/>
    <p:sldId id="460" r:id="rId21"/>
    <p:sldId id="402" r:id="rId22"/>
    <p:sldId id="461" r:id="rId23"/>
    <p:sldId id="403" r:id="rId24"/>
    <p:sldId id="462" r:id="rId25"/>
    <p:sldId id="404" r:id="rId26"/>
    <p:sldId id="463" r:id="rId27"/>
    <p:sldId id="407" r:id="rId28"/>
    <p:sldId id="408" r:id="rId29"/>
    <p:sldId id="413" r:id="rId30"/>
    <p:sldId id="414" r:id="rId31"/>
    <p:sldId id="467" r:id="rId32"/>
    <p:sldId id="466" r:id="rId33"/>
    <p:sldId id="415" r:id="rId34"/>
    <p:sldId id="469" r:id="rId35"/>
    <p:sldId id="468" r:id="rId36"/>
    <p:sldId id="416" r:id="rId37"/>
    <p:sldId id="470" r:id="rId38"/>
    <p:sldId id="417" r:id="rId39"/>
    <p:sldId id="472" r:id="rId40"/>
    <p:sldId id="471" r:id="rId41"/>
    <p:sldId id="474" r:id="rId42"/>
    <p:sldId id="418" r:id="rId43"/>
    <p:sldId id="473" r:id="rId44"/>
    <p:sldId id="419" r:id="rId45"/>
    <p:sldId id="475" r:id="rId46"/>
    <p:sldId id="421" r:id="rId47"/>
    <p:sldId id="476" r:id="rId48"/>
    <p:sldId id="477" r:id="rId49"/>
    <p:sldId id="422" r:id="rId50"/>
    <p:sldId id="479" r:id="rId51"/>
    <p:sldId id="478" r:id="rId52"/>
    <p:sldId id="423" r:id="rId53"/>
    <p:sldId id="481" r:id="rId54"/>
    <p:sldId id="480" r:id="rId55"/>
    <p:sldId id="424" r:id="rId56"/>
    <p:sldId id="483" r:id="rId57"/>
    <p:sldId id="482" r:id="rId58"/>
    <p:sldId id="427" r:id="rId59"/>
    <p:sldId id="488" r:id="rId60"/>
    <p:sldId id="487" r:id="rId61"/>
    <p:sldId id="428" r:id="rId62"/>
    <p:sldId id="490" r:id="rId63"/>
    <p:sldId id="489" r:id="rId64"/>
    <p:sldId id="429" r:id="rId65"/>
    <p:sldId id="492" r:id="rId66"/>
    <p:sldId id="491" r:id="rId67"/>
    <p:sldId id="430" r:id="rId68"/>
    <p:sldId id="493" r:id="rId69"/>
    <p:sldId id="431" r:id="rId70"/>
    <p:sldId id="494" r:id="rId71"/>
    <p:sldId id="433" r:id="rId72"/>
    <p:sldId id="495" r:id="rId73"/>
    <p:sldId id="434" r:id="rId74"/>
    <p:sldId id="496" r:id="rId75"/>
    <p:sldId id="435" r:id="rId76"/>
    <p:sldId id="497" r:id="rId77"/>
    <p:sldId id="437" r:id="rId78"/>
    <p:sldId id="498" r:id="rId79"/>
    <p:sldId id="438" r:id="rId80"/>
    <p:sldId id="499" r:id="rId81"/>
    <p:sldId id="439" r:id="rId82"/>
    <p:sldId id="441" r:id="rId83"/>
    <p:sldId id="500" r:id="rId84"/>
    <p:sldId id="442" r:id="rId85"/>
    <p:sldId id="444" r:id="rId86"/>
    <p:sldId id="445" r:id="rId87"/>
    <p:sldId id="539" r:id="rId88"/>
    <p:sldId id="446" r:id="rId89"/>
    <p:sldId id="502" r:id="rId90"/>
    <p:sldId id="501" r:id="rId91"/>
    <p:sldId id="447" r:id="rId92"/>
    <p:sldId id="448" r:id="rId93"/>
    <p:sldId id="449" r:id="rId94"/>
    <p:sldId id="451" r:id="rId95"/>
    <p:sldId id="506" r:id="rId96"/>
    <p:sldId id="505" r:id="rId97"/>
    <p:sldId id="504" r:id="rId98"/>
    <p:sldId id="503" r:id="rId99"/>
    <p:sldId id="508" r:id="rId100"/>
    <p:sldId id="509" r:id="rId101"/>
    <p:sldId id="511" r:id="rId102"/>
    <p:sldId id="510" r:id="rId103"/>
    <p:sldId id="507" r:id="rId104"/>
    <p:sldId id="512" r:id="rId105"/>
    <p:sldId id="513" r:id="rId106"/>
    <p:sldId id="518" r:id="rId107"/>
    <p:sldId id="517" r:id="rId108"/>
    <p:sldId id="516" r:id="rId109"/>
    <p:sldId id="519" r:id="rId110"/>
    <p:sldId id="515" r:id="rId111"/>
    <p:sldId id="521" r:id="rId112"/>
    <p:sldId id="514" r:id="rId113"/>
    <p:sldId id="520" r:id="rId114"/>
    <p:sldId id="523" r:id="rId115"/>
    <p:sldId id="452" r:id="rId116"/>
    <p:sldId id="531" r:id="rId117"/>
    <p:sldId id="530" r:id="rId118"/>
    <p:sldId id="524" r:id="rId119"/>
    <p:sldId id="534" r:id="rId120"/>
    <p:sldId id="453" r:id="rId121"/>
    <p:sldId id="537" r:id="rId122"/>
    <p:sldId id="536" r:id="rId123"/>
    <p:sldId id="538" r:id="rId124"/>
    <p:sldId id="454" r:id="rId125"/>
    <p:sldId id="321" r:id="rId1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5bbd4ccfd39a84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26" autoAdjust="0"/>
  </p:normalViewPr>
  <p:slideViewPr>
    <p:cSldViewPr snapToGrid="0">
      <p:cViewPr varScale="1">
        <p:scale>
          <a:sx n="104" d="100"/>
          <a:sy n="104" d="100"/>
        </p:scale>
        <p:origin x="870" y="102"/>
      </p:cViewPr>
      <p:guideLst/>
    </p:cSldViewPr>
  </p:slideViewPr>
  <p:notesTextViewPr>
    <p:cViewPr>
      <p:scale>
        <a:sx n="3" d="2"/>
        <a:sy n="3" d="2"/>
      </p:scale>
      <p:origin x="0" y="0"/>
    </p:cViewPr>
  </p:notesTextViewPr>
  <p:notesViewPr>
    <p:cSldViewPr snapToGrid="0">
      <p:cViewPr varScale="1">
        <p:scale>
          <a:sx n="53" d="100"/>
          <a:sy n="53" d="100"/>
        </p:scale>
        <p:origin x="2838"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5437A-DBE2-48AE-9D0E-AE38BB05CD9C}" type="datetimeFigureOut">
              <a:rPr lang="tr-TR" smtClean="0"/>
              <a:t>29.10.2025</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2AFA7-80DB-456A-BFA2-3F20030903D3}" type="slidenum">
              <a:rPr lang="tr-TR" smtClean="0"/>
              <a:t>‹#›</a:t>
            </a:fld>
            <a:endParaRPr lang="tr-TR"/>
          </a:p>
        </p:txBody>
      </p:sp>
    </p:spTree>
    <p:extLst>
      <p:ext uri="{BB962C8B-B14F-4D97-AF65-F5344CB8AC3E}">
        <p14:creationId xmlns:p14="http://schemas.microsoft.com/office/powerpoint/2010/main" val="21107556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4CAF-A8F8-4C23-8CF3-DC2754702049}" type="datetimeFigureOut">
              <a:rPr lang="tr-TR" smtClean="0"/>
              <a:t>29.10.2025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FC2D7-6DCE-4890-A61A-1C1BFA8D61BB}" type="slidenum">
              <a:rPr lang="tr-TR" smtClean="0"/>
              <a:t>‹#›</a:t>
            </a:fld>
            <a:endParaRPr lang="tr-TR"/>
          </a:p>
        </p:txBody>
      </p:sp>
    </p:spTree>
    <p:extLst>
      <p:ext uri="{BB962C8B-B14F-4D97-AF65-F5344CB8AC3E}">
        <p14:creationId xmlns:p14="http://schemas.microsoft.com/office/powerpoint/2010/main" val="22010818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14622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352849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309663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B2DCCAF-7C09-ACE5-241F-A957D5BC0E94}"/>
              </a:ext>
            </a:extLst>
          </p:cNvPr>
          <p:cNvPicPr>
            <a:picLocks noChangeAspect="1"/>
          </p:cNvPicPr>
          <p:nvPr userDrawn="1"/>
        </p:nvPicPr>
        <p:blipFill>
          <a:blip r:embed="rId2"/>
          <a:stretch>
            <a:fillRect/>
          </a:stretch>
        </p:blipFill>
        <p:spPr>
          <a:xfrm>
            <a:off x="0" y="4180"/>
            <a:ext cx="12192000" cy="6853820"/>
          </a:xfrm>
          <a:prstGeom prst="rect">
            <a:avLst/>
          </a:prstGeom>
        </p:spPr>
      </p:pic>
      <p:pic>
        <p:nvPicPr>
          <p:cNvPr id="2" name="Resim 1">
            <a:extLst>
              <a:ext uri="{FF2B5EF4-FFF2-40B4-BE49-F238E27FC236}">
                <a16:creationId xmlns:a16="http://schemas.microsoft.com/office/drawing/2014/main" id="{3E2E28A6-0416-1B78-7018-274B76DD0DB8}"/>
              </a:ext>
            </a:extLst>
          </p:cNvPr>
          <p:cNvPicPr>
            <a:picLocks noChangeAspect="1"/>
          </p:cNvPicPr>
          <p:nvPr userDrawn="1"/>
        </p:nvPicPr>
        <p:blipFill rotWithShape="1">
          <a:blip r:embed="rId3" cstate="print"/>
          <a:srcRect b="30190"/>
          <a:stretch/>
        </p:blipFill>
        <p:spPr>
          <a:xfrm>
            <a:off x="0" y="2001858"/>
            <a:ext cx="12192000" cy="4338981"/>
          </a:xfrm>
          <a:prstGeom prst="rect">
            <a:avLst/>
          </a:prstGeom>
        </p:spPr>
      </p:pic>
      <p:sp>
        <p:nvSpPr>
          <p:cNvPr id="8" name="Aynı Kenardaki Köşeleri Yuvarlatılmış Dikdörtgen 26">
            <a:extLst>
              <a:ext uri="{FF2B5EF4-FFF2-40B4-BE49-F238E27FC236}">
                <a16:creationId xmlns:a16="http://schemas.microsoft.com/office/drawing/2014/main" id="{999880F3-7167-4079-4CE2-B8448D20DEE9}"/>
              </a:ext>
            </a:extLst>
          </p:cNvPr>
          <p:cNvSpPr/>
          <p:nvPr userDrawn="1"/>
        </p:nvSpPr>
        <p:spPr>
          <a:xfrm rot="5400000" flipH="1" flipV="1">
            <a:off x="5457875" y="-4526500"/>
            <a:ext cx="1276245" cy="12192000"/>
          </a:xfrm>
          <a:prstGeom prst="round2SameRect">
            <a:avLst/>
          </a:prstGeom>
          <a:solidFill>
            <a:srgbClr val="07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pic>
        <p:nvPicPr>
          <p:cNvPr id="15" name="Resim 14">
            <a:extLst>
              <a:ext uri="{FF2B5EF4-FFF2-40B4-BE49-F238E27FC236}">
                <a16:creationId xmlns:a16="http://schemas.microsoft.com/office/drawing/2014/main" id="{9420A992-00BE-FF68-181F-721FA47DA719}"/>
              </a:ext>
            </a:extLst>
          </p:cNvPr>
          <p:cNvPicPr>
            <a:picLocks noChangeAspect="1"/>
          </p:cNvPicPr>
          <p:nvPr userDrawn="1"/>
        </p:nvPicPr>
        <p:blipFill>
          <a:blip r:embed="rId4"/>
          <a:stretch>
            <a:fillRect/>
          </a:stretch>
        </p:blipFill>
        <p:spPr>
          <a:xfrm>
            <a:off x="1149038" y="411122"/>
            <a:ext cx="2305985" cy="2305985"/>
          </a:xfrm>
          <a:prstGeom prst="rect">
            <a:avLst/>
          </a:prstGeom>
        </p:spPr>
      </p:pic>
      <p:sp>
        <p:nvSpPr>
          <p:cNvPr id="18" name="Akış Çizelgesi: Bağlayıcı 17">
            <a:extLst>
              <a:ext uri="{FF2B5EF4-FFF2-40B4-BE49-F238E27FC236}">
                <a16:creationId xmlns:a16="http://schemas.microsoft.com/office/drawing/2014/main" id="{0F0FF818-85A0-DBE9-1C88-5B4CE1C58EAC}"/>
              </a:ext>
            </a:extLst>
          </p:cNvPr>
          <p:cNvSpPr/>
          <p:nvPr userDrawn="1"/>
        </p:nvSpPr>
        <p:spPr>
          <a:xfrm>
            <a:off x="1149040" y="411123"/>
            <a:ext cx="2305985" cy="2305985"/>
          </a:xfrm>
          <a:prstGeom prst="flowChartConnector">
            <a:avLst/>
          </a:prstGeom>
          <a:noFill/>
          <a:ln>
            <a:solidFill>
              <a:srgbClr val="077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Title 1"/>
          <p:cNvSpPr>
            <a:spLocks noGrp="1"/>
          </p:cNvSpPr>
          <p:nvPr>
            <p:ph type="ctrTitle" hasCustomPrompt="1"/>
          </p:nvPr>
        </p:nvSpPr>
        <p:spPr>
          <a:xfrm>
            <a:off x="3570823" y="623230"/>
            <a:ext cx="7837714" cy="1881767"/>
          </a:xfrm>
          <a:prstGeom prst="rect">
            <a:avLst/>
          </a:prstGeom>
        </p:spPr>
        <p:txBody>
          <a:bodyPr anchor="ctr">
            <a:noAutofit/>
          </a:bodyPr>
          <a:lstStyle>
            <a:lvl1pPr algn="ctr">
              <a:defRPr sz="4000" spc="200" baseline="0">
                <a:solidFill>
                  <a:schemeClr val="bg1"/>
                </a:solidFill>
                <a:latin typeface="Century Gothic" panose="020B0502020202020204" pitchFamily="34" charset="0"/>
              </a:defRPr>
            </a:lvl1pPr>
          </a:lstStyle>
          <a:p>
            <a:r>
              <a:rPr lang="tr-TR" dirty="0"/>
              <a:t>ADIYAMAN ÜNİVERSİTESİ</a:t>
            </a:r>
            <a:endParaRPr lang="en-US" dirty="0"/>
          </a:p>
        </p:txBody>
      </p:sp>
      <p:sp>
        <p:nvSpPr>
          <p:cNvPr id="12" name="Aynı Kenardaki Köşeleri Yuvarlatılmış Dikdörtgen 26">
            <a:extLst>
              <a:ext uri="{FF2B5EF4-FFF2-40B4-BE49-F238E27FC236}">
                <a16:creationId xmlns:a16="http://schemas.microsoft.com/office/drawing/2014/main" id="{3B87110B-3B24-6A6F-7F04-CC672A162C1C}"/>
              </a:ext>
            </a:extLst>
          </p:cNvPr>
          <p:cNvSpPr/>
          <p:nvPr userDrawn="1"/>
        </p:nvSpPr>
        <p:spPr>
          <a:xfrm rot="5400000" flipH="1">
            <a:off x="5786473" y="448293"/>
            <a:ext cx="619050" cy="12192003"/>
          </a:xfrm>
          <a:prstGeom prst="round2SameRect">
            <a:avLst/>
          </a:prstGeom>
          <a:solidFill>
            <a:srgbClr val="07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pic>
        <p:nvPicPr>
          <p:cNvPr id="17" name="Resim 16">
            <a:extLst>
              <a:ext uri="{FF2B5EF4-FFF2-40B4-BE49-F238E27FC236}">
                <a16:creationId xmlns:a16="http://schemas.microsoft.com/office/drawing/2014/main" id="{8A44D188-C485-9675-6D82-D97320B3299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1404"/>
          <a:stretch/>
        </p:blipFill>
        <p:spPr>
          <a:xfrm>
            <a:off x="1383126" y="6260569"/>
            <a:ext cx="566177" cy="501609"/>
          </a:xfrm>
          <a:prstGeom prst="rect">
            <a:avLst/>
          </a:prstGeom>
        </p:spPr>
      </p:pic>
      <p:pic>
        <p:nvPicPr>
          <p:cNvPr id="23" name="Resim 22">
            <a:extLst>
              <a:ext uri="{FF2B5EF4-FFF2-40B4-BE49-F238E27FC236}">
                <a16:creationId xmlns:a16="http://schemas.microsoft.com/office/drawing/2014/main" id="{A86759BA-275A-10FC-875F-797C1E71F2D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84716" y="6260569"/>
            <a:ext cx="552987" cy="552987"/>
          </a:xfrm>
          <a:prstGeom prst="rect">
            <a:avLst/>
          </a:prstGeom>
        </p:spPr>
      </p:pic>
      <p:pic>
        <p:nvPicPr>
          <p:cNvPr id="29" name="Resim 28">
            <a:extLst>
              <a:ext uri="{FF2B5EF4-FFF2-40B4-BE49-F238E27FC236}">
                <a16:creationId xmlns:a16="http://schemas.microsoft.com/office/drawing/2014/main" id="{94EC053E-7720-D1A5-9B93-550EF1FAB28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155" t="29190" r="56867" b="26349"/>
          <a:stretch/>
        </p:blipFill>
        <p:spPr>
          <a:xfrm>
            <a:off x="721124" y="6265356"/>
            <a:ext cx="552987" cy="553189"/>
          </a:xfrm>
          <a:prstGeom prst="rect">
            <a:avLst/>
          </a:prstGeom>
        </p:spPr>
      </p:pic>
      <p:pic>
        <p:nvPicPr>
          <p:cNvPr id="31" name="Resim 30">
            <a:extLst>
              <a:ext uri="{FF2B5EF4-FFF2-40B4-BE49-F238E27FC236}">
                <a16:creationId xmlns:a16="http://schemas.microsoft.com/office/drawing/2014/main" id="{2535952F-7307-15BC-64C6-26A8E5E94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05" y="6285202"/>
            <a:ext cx="473114" cy="473114"/>
          </a:xfrm>
          <a:prstGeom prst="rect">
            <a:avLst/>
          </a:prstGeom>
        </p:spPr>
      </p:pic>
      <p:sp>
        <p:nvSpPr>
          <p:cNvPr id="32" name="Metin kutusu 31">
            <a:extLst>
              <a:ext uri="{FF2B5EF4-FFF2-40B4-BE49-F238E27FC236}">
                <a16:creationId xmlns:a16="http://schemas.microsoft.com/office/drawing/2014/main" id="{11370B0A-DC99-CF76-941D-C82AEB56BE8E}"/>
              </a:ext>
            </a:extLst>
          </p:cNvPr>
          <p:cNvSpPr txBox="1"/>
          <p:nvPr userDrawn="1"/>
        </p:nvSpPr>
        <p:spPr>
          <a:xfrm>
            <a:off x="2788115" y="6347477"/>
            <a:ext cx="1306961" cy="400110"/>
          </a:xfrm>
          <a:prstGeom prst="rect">
            <a:avLst/>
          </a:prstGeom>
          <a:noFill/>
        </p:spPr>
        <p:txBody>
          <a:bodyPr wrap="none" rtlCol="0">
            <a:spAutoFit/>
          </a:bodyPr>
          <a:lstStyle/>
          <a:p>
            <a:r>
              <a:rPr lang="tr-TR" sz="2000" dirty="0">
                <a:solidFill>
                  <a:schemeClr val="bg1"/>
                </a:solidFill>
              </a:rPr>
              <a:t>/adyu2006</a:t>
            </a:r>
          </a:p>
        </p:txBody>
      </p:sp>
      <p:sp>
        <p:nvSpPr>
          <p:cNvPr id="33" name="Metin kutusu 32">
            <a:extLst>
              <a:ext uri="{FF2B5EF4-FFF2-40B4-BE49-F238E27FC236}">
                <a16:creationId xmlns:a16="http://schemas.microsoft.com/office/drawing/2014/main" id="{86C260EB-9ACC-3ADD-C89F-EA29A98D200B}"/>
              </a:ext>
            </a:extLst>
          </p:cNvPr>
          <p:cNvSpPr txBox="1"/>
          <p:nvPr userDrawn="1"/>
        </p:nvSpPr>
        <p:spPr>
          <a:xfrm>
            <a:off x="9573145" y="6332088"/>
            <a:ext cx="2494850" cy="400110"/>
          </a:xfrm>
          <a:prstGeom prst="rect">
            <a:avLst/>
          </a:prstGeom>
          <a:noFill/>
        </p:spPr>
        <p:txBody>
          <a:bodyPr wrap="none" rtlCol="0">
            <a:spAutoFit/>
          </a:bodyPr>
          <a:lstStyle/>
          <a:p>
            <a:r>
              <a:rPr lang="tr-TR" sz="2000" dirty="0">
                <a:solidFill>
                  <a:schemeClr val="bg1"/>
                </a:solidFill>
              </a:rPr>
              <a:t>www.adiyaman.edu.tr</a:t>
            </a:r>
          </a:p>
        </p:txBody>
      </p:sp>
    </p:spTree>
    <p:extLst>
      <p:ext uri="{BB962C8B-B14F-4D97-AF65-F5344CB8AC3E}">
        <p14:creationId xmlns:p14="http://schemas.microsoft.com/office/powerpoint/2010/main" val="339309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4_Başlık ve İçerik">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251910B5-ED81-25C7-77EC-D5FBDBE4AE9F}"/>
              </a:ext>
            </a:extLst>
          </p:cNvPr>
          <p:cNvPicPr>
            <a:picLocks noChangeAspect="1"/>
          </p:cNvPicPr>
          <p:nvPr/>
        </p:nvPicPr>
        <p:blipFill>
          <a:blip r:embed="rId2">
            <a:alphaModFix amt="5000"/>
          </a:blip>
          <a:stretch>
            <a:fillRect/>
          </a:stretch>
        </p:blipFill>
        <p:spPr>
          <a:xfrm>
            <a:off x="3841440" y="2237368"/>
            <a:ext cx="4509120" cy="4509120"/>
          </a:xfrm>
          <a:prstGeom prst="rect">
            <a:avLst/>
          </a:prstGeom>
        </p:spPr>
      </p:pic>
      <p:sp>
        <p:nvSpPr>
          <p:cNvPr id="5" name="Aynı Kenardaki Köşeleri Yuvarlatılmış Dikdörtgen 26">
            <a:extLst>
              <a:ext uri="{FF2B5EF4-FFF2-40B4-BE49-F238E27FC236}">
                <a16:creationId xmlns:a16="http://schemas.microsoft.com/office/drawing/2014/main" id="{27F6BF24-7819-07AC-9ED6-C00DDC4688A9}"/>
              </a:ext>
            </a:extLst>
          </p:cNvPr>
          <p:cNvSpPr/>
          <p:nvPr/>
        </p:nvSpPr>
        <p:spPr>
          <a:xfrm rot="5400000" flipH="1">
            <a:off x="5486397" y="1123405"/>
            <a:ext cx="248200" cy="11220994"/>
          </a:xfrm>
          <a:prstGeom prst="round2SameRect">
            <a:avLst/>
          </a:prstGeom>
          <a:solidFill>
            <a:srgbClr val="0772B5"/>
          </a:solidFill>
          <a:ln>
            <a:solidFill>
              <a:srgbClr val="077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no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BDB48773-1C85-A4FB-AD86-232D512E1E5B}"/>
              </a:ext>
            </a:extLst>
          </p:cNvPr>
          <p:cNvPicPr>
            <a:picLocks noChangeAspect="1"/>
          </p:cNvPicPr>
          <p:nvPr/>
        </p:nvPicPr>
        <p:blipFill>
          <a:blip r:embed="rId3"/>
          <a:stretch>
            <a:fillRect/>
          </a:stretch>
        </p:blipFill>
        <p:spPr>
          <a:xfrm>
            <a:off x="46333" y="450269"/>
            <a:ext cx="313509" cy="6146833"/>
          </a:xfrm>
          <a:prstGeom prst="rect">
            <a:avLst/>
          </a:prstGeom>
        </p:spPr>
      </p:pic>
      <p:sp>
        <p:nvSpPr>
          <p:cNvPr id="7" name="Aynı Kenardaki Köşeleri Yuvarlatılmış Dikdörtgen 26">
            <a:extLst>
              <a:ext uri="{FF2B5EF4-FFF2-40B4-BE49-F238E27FC236}">
                <a16:creationId xmlns:a16="http://schemas.microsoft.com/office/drawing/2014/main" id="{9DD0B28A-63EF-F3FF-8506-81179019F6E8}"/>
              </a:ext>
            </a:extLst>
          </p:cNvPr>
          <p:cNvSpPr/>
          <p:nvPr/>
        </p:nvSpPr>
        <p:spPr>
          <a:xfrm rot="5400000" flipH="1" flipV="1">
            <a:off x="11594827" y="6260826"/>
            <a:ext cx="260898" cy="933450"/>
          </a:xfrm>
          <a:prstGeom prst="round2SameRect">
            <a:avLst/>
          </a:prstGeom>
          <a:solidFill>
            <a:srgbClr val="07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noFill/>
              <a:effectLst/>
              <a:uLnTx/>
              <a:uFillTx/>
              <a:latin typeface="Calibri" panose="020F0502020204030204"/>
              <a:ea typeface="+mn-ea"/>
              <a:cs typeface="+mn-cs"/>
            </a:endParaRPr>
          </a:p>
        </p:txBody>
      </p:sp>
      <p:sp>
        <p:nvSpPr>
          <p:cNvPr id="13" name="Aynı Kenardaki Köşeleri Yuvarlatılmış Dikdörtgen 26">
            <a:extLst>
              <a:ext uri="{FF2B5EF4-FFF2-40B4-BE49-F238E27FC236}">
                <a16:creationId xmlns:a16="http://schemas.microsoft.com/office/drawing/2014/main" id="{39BAF9FE-8A96-8FFC-6008-6A670CFE429E}"/>
              </a:ext>
            </a:extLst>
          </p:cNvPr>
          <p:cNvSpPr/>
          <p:nvPr/>
        </p:nvSpPr>
        <p:spPr>
          <a:xfrm rot="5400000" flipH="1" flipV="1">
            <a:off x="5890054" y="-5889990"/>
            <a:ext cx="419100" cy="12199077"/>
          </a:xfrm>
          <a:prstGeom prst="round2SameRect">
            <a:avLst/>
          </a:prstGeom>
          <a:solidFill>
            <a:srgbClr val="07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noFill/>
              <a:effectLst/>
              <a:uLnTx/>
              <a:uFillTx/>
              <a:latin typeface="Calibri" panose="020F0502020204030204"/>
              <a:ea typeface="+mn-ea"/>
              <a:cs typeface="+mn-cs"/>
            </a:endParaRPr>
          </a:p>
        </p:txBody>
      </p:sp>
      <p:pic>
        <p:nvPicPr>
          <p:cNvPr id="14" name="Resim 13">
            <a:extLst>
              <a:ext uri="{FF2B5EF4-FFF2-40B4-BE49-F238E27FC236}">
                <a16:creationId xmlns:a16="http://schemas.microsoft.com/office/drawing/2014/main" id="{8DAD56CF-C9D2-AD8E-18B2-138AF0BC2EB5}"/>
              </a:ext>
            </a:extLst>
          </p:cNvPr>
          <p:cNvPicPr>
            <a:picLocks noChangeAspect="1"/>
          </p:cNvPicPr>
          <p:nvPr/>
        </p:nvPicPr>
        <p:blipFill>
          <a:blip r:embed="rId2"/>
          <a:stretch>
            <a:fillRect/>
          </a:stretch>
        </p:blipFill>
        <p:spPr>
          <a:xfrm>
            <a:off x="4827" y="4762"/>
            <a:ext cx="407194" cy="407194"/>
          </a:xfrm>
          <a:prstGeom prst="rect">
            <a:avLst/>
          </a:prstGeom>
        </p:spPr>
      </p:pic>
      <p:sp>
        <p:nvSpPr>
          <p:cNvPr id="16" name="Metin kutusu 15">
            <a:extLst>
              <a:ext uri="{FF2B5EF4-FFF2-40B4-BE49-F238E27FC236}">
                <a16:creationId xmlns:a16="http://schemas.microsoft.com/office/drawing/2014/main" id="{DA5CE713-6EF6-56A8-1785-A549BA18B6C3}"/>
              </a:ext>
            </a:extLst>
          </p:cNvPr>
          <p:cNvSpPr txBox="1"/>
          <p:nvPr/>
        </p:nvSpPr>
        <p:spPr>
          <a:xfrm>
            <a:off x="11239772" y="6558274"/>
            <a:ext cx="9710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4ACD40-813E-4CD7-BAA0-FA146C4C113D}" type="slidenum">
              <a:rPr kumimoji="0" lang="tr-TR"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/158</a:t>
            </a:r>
          </a:p>
        </p:txBody>
      </p:sp>
    </p:spTree>
    <p:extLst>
      <p:ext uri="{BB962C8B-B14F-4D97-AF65-F5344CB8AC3E}">
        <p14:creationId xmlns:p14="http://schemas.microsoft.com/office/powerpoint/2010/main" val="361215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43897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76361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05844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241036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71817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142299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395551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9B106A4-EC6D-4215-94D6-8CF66F50C971}" type="slidenum">
              <a:rPr lang="tr-TR" smtClean="0"/>
              <a:t>‹#›</a:t>
            </a:fld>
            <a:endParaRPr lang="tr-TR"/>
          </a:p>
        </p:txBody>
      </p:sp>
    </p:spTree>
    <p:extLst>
      <p:ext uri="{BB962C8B-B14F-4D97-AF65-F5344CB8AC3E}">
        <p14:creationId xmlns:p14="http://schemas.microsoft.com/office/powerpoint/2010/main" val="295973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106A4-EC6D-4215-94D6-8CF66F50C971}" type="slidenum">
              <a:rPr lang="tr-TR" smtClean="0"/>
              <a:t>‹#›</a:t>
            </a:fld>
            <a:endParaRPr lang="tr-TR"/>
          </a:p>
        </p:txBody>
      </p:sp>
      <p:sp>
        <p:nvSpPr>
          <p:cNvPr id="8" name="Metin kutusu 7"/>
          <p:cNvSpPr txBox="1"/>
          <p:nvPr userDrawn="1"/>
        </p:nvSpPr>
        <p:spPr>
          <a:xfrm>
            <a:off x="8610600" y="6356350"/>
            <a:ext cx="2743200" cy="369332"/>
          </a:xfrm>
          <a:prstGeom prst="rect">
            <a:avLst/>
          </a:prstGeom>
          <a:noFill/>
        </p:spPr>
        <p:txBody>
          <a:bodyPr wrap="square" rtlCol="0">
            <a:spAutoFit/>
          </a:bodyPr>
          <a:lstStyle/>
          <a:p>
            <a:fld id="{0008D4FF-0D56-49E3-9C00-620CC200177D}" type="slidenum">
              <a:rPr lang="tr-TR" smtClean="0"/>
              <a:t>‹#›</a:t>
            </a:fld>
            <a:r>
              <a:rPr lang="tr-TR" dirty="0"/>
              <a:t>/(#)</a:t>
            </a:r>
          </a:p>
        </p:txBody>
      </p:sp>
    </p:spTree>
    <p:extLst>
      <p:ext uri="{BB962C8B-B14F-4D97-AF65-F5344CB8AC3E}">
        <p14:creationId xmlns:p14="http://schemas.microsoft.com/office/powerpoint/2010/main" val="43490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F46293-E673-A67B-B7A8-9778019AFC41}"/>
              </a:ext>
            </a:extLst>
          </p:cNvPr>
          <p:cNvSpPr txBox="1">
            <a:spLocks/>
          </p:cNvSpPr>
          <p:nvPr/>
        </p:nvSpPr>
        <p:spPr>
          <a:xfrm>
            <a:off x="3570823" y="623230"/>
            <a:ext cx="7837714" cy="1881767"/>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kern="1200" cap="all" spc="200" baseline="0">
                <a:solidFill>
                  <a:schemeClr val="bg1"/>
                </a:solidFill>
                <a:latin typeface="Century Gothic" panose="020B0502020202020204" pitchFamily="34" charset="0"/>
                <a:ea typeface="+mj-ea"/>
                <a:cs typeface="+mj-cs"/>
              </a:defRPr>
            </a:lvl1pPr>
          </a:lstStyle>
          <a:p>
            <a:r>
              <a:rPr lang="tr-TR" dirty="0"/>
              <a:t>ADIYAMAN ÜNİVERSİTESİ</a:t>
            </a:r>
            <a:endParaRPr lang="en-US" dirty="0"/>
          </a:p>
        </p:txBody>
      </p:sp>
      <p:sp>
        <p:nvSpPr>
          <p:cNvPr id="5" name="Başlık 4">
            <a:extLst>
              <a:ext uri="{FF2B5EF4-FFF2-40B4-BE49-F238E27FC236}">
                <a16:creationId xmlns:a16="http://schemas.microsoft.com/office/drawing/2014/main" id="{94DB7BD0-44A6-294E-9085-0E3F928BE330}"/>
              </a:ext>
            </a:extLst>
          </p:cNvPr>
          <p:cNvSpPr>
            <a:spLocks noGrp="1"/>
          </p:cNvSpPr>
          <p:nvPr>
            <p:ph type="ctrTitle"/>
          </p:nvPr>
        </p:nvSpPr>
        <p:spPr/>
        <p:txBody>
          <a:bodyPr/>
          <a:lstStyle/>
          <a:p>
            <a:endParaRPr lang="tr-TR" dirty="0"/>
          </a:p>
        </p:txBody>
      </p:sp>
      <p:sp>
        <p:nvSpPr>
          <p:cNvPr id="6" name="Dikdörtgen 5">
            <a:extLst>
              <a:ext uri="{FF2B5EF4-FFF2-40B4-BE49-F238E27FC236}">
                <a16:creationId xmlns:a16="http://schemas.microsoft.com/office/drawing/2014/main" id="{A0030C5A-AC15-EA56-81F8-B69CB0BBACC0}"/>
              </a:ext>
            </a:extLst>
          </p:cNvPr>
          <p:cNvSpPr/>
          <p:nvPr/>
        </p:nvSpPr>
        <p:spPr>
          <a:xfrm>
            <a:off x="6237823" y="1853626"/>
            <a:ext cx="6807200" cy="461665"/>
          </a:xfrm>
          <a:prstGeom prst="rect">
            <a:avLst/>
          </a:prstGeom>
          <a:noFill/>
          <a:ln>
            <a:noFill/>
          </a:ln>
          <a:effectLst>
            <a:innerShdw blurRad="63500" dist="50800" dir="16200000">
              <a:prstClr val="black">
                <a:alpha val="50000"/>
              </a:prstClr>
            </a:innerShdw>
          </a:effectLst>
        </p:spPr>
        <p:txBody>
          <a:bodyPr wrap="square" lIns="91440" tIns="45720" rIns="91440" bIns="45720">
            <a:spAutoFit/>
          </a:bodyPr>
          <a:lstStyle/>
          <a:p>
            <a:pPr algn="ctr"/>
            <a:r>
              <a:rPr lang="tr-TR" sz="2400" dirty="0">
                <a:ln w="0"/>
                <a:solidFill>
                  <a:schemeClr val="bg1"/>
                </a:solidFill>
                <a:effectLst>
                  <a:outerShdw blurRad="38100" dist="19050" dir="2700000" algn="tl" rotWithShape="0">
                    <a:schemeClr val="dk1">
                      <a:alpha val="40000"/>
                    </a:schemeClr>
                  </a:outerShdw>
                </a:effectLst>
              </a:rPr>
              <a:t>Bilimle Yüksel, Geleceğe Yön Ver</a:t>
            </a:r>
          </a:p>
        </p:txBody>
      </p:sp>
      <p:sp>
        <p:nvSpPr>
          <p:cNvPr id="2" name="Dikdörtgen 1"/>
          <p:cNvSpPr/>
          <p:nvPr/>
        </p:nvSpPr>
        <p:spPr>
          <a:xfrm>
            <a:off x="8100290" y="5184020"/>
            <a:ext cx="4023405" cy="1015663"/>
          </a:xfrm>
          <a:prstGeom prst="rect">
            <a:avLst/>
          </a:prstGeom>
          <a:solidFill>
            <a:schemeClr val="accent2">
              <a:lumMod val="60000"/>
              <a:lumOff val="40000"/>
            </a:schemeClr>
          </a:solidFill>
        </p:spPr>
        <p:txBody>
          <a:bodyPr wrap="square">
            <a:spAutoFit/>
          </a:bodyPr>
          <a:lstStyle/>
          <a:p>
            <a:pPr algn="ctr"/>
            <a:r>
              <a:rPr lang="tr-TR" sz="2000" dirty="0">
                <a:ln w="0"/>
                <a:solidFill>
                  <a:schemeClr val="tx1">
                    <a:lumMod val="95000"/>
                    <a:lumOff val="5000"/>
                  </a:schemeClr>
                </a:solidFill>
                <a:effectLst>
                  <a:outerShdw blurRad="38100" dist="19050" dir="2700000" algn="tl" rotWithShape="0">
                    <a:schemeClr val="dk1">
                      <a:alpha val="40000"/>
                    </a:schemeClr>
                  </a:outerShdw>
                </a:effectLst>
                <a:latin typeface="Tw Cen MT" panose="020B0602020104020603" pitchFamily="34" charset="0"/>
              </a:rPr>
              <a:t>ADIYAMAN ÜNİVERSİTESİ</a:t>
            </a:r>
            <a:br>
              <a:rPr lang="tr-TR" sz="2000" dirty="0">
                <a:ln w="0"/>
                <a:solidFill>
                  <a:schemeClr val="tx1">
                    <a:lumMod val="95000"/>
                    <a:lumOff val="5000"/>
                  </a:schemeClr>
                </a:solidFill>
                <a:effectLst>
                  <a:outerShdw blurRad="38100" dist="19050" dir="2700000" algn="tl" rotWithShape="0">
                    <a:schemeClr val="dk1">
                      <a:alpha val="40000"/>
                    </a:schemeClr>
                  </a:outerShdw>
                </a:effectLst>
                <a:latin typeface="Tw Cen MT" panose="020B0602020104020603" pitchFamily="34" charset="0"/>
              </a:rPr>
            </a:br>
            <a:r>
              <a:rPr lang="tr-TR" sz="2000" dirty="0">
                <a:ln w="0"/>
                <a:solidFill>
                  <a:schemeClr val="tx1">
                    <a:lumMod val="95000"/>
                    <a:lumOff val="5000"/>
                  </a:schemeClr>
                </a:solidFill>
                <a:effectLst>
                  <a:outerShdw blurRad="38100" dist="19050" dir="2700000" algn="tl" rotWithShape="0">
                    <a:schemeClr val="dk1">
                      <a:alpha val="40000"/>
                    </a:schemeClr>
                  </a:outerShdw>
                </a:effectLst>
                <a:latin typeface="Tw Cen MT" panose="020B0602020104020603" pitchFamily="34" charset="0"/>
              </a:rPr>
              <a:t>YÖKAK DEĞERLENDİRME SÜRECİ SUNUM YÖNERGESİ</a:t>
            </a:r>
          </a:p>
        </p:txBody>
      </p:sp>
    </p:spTree>
    <p:extLst>
      <p:ext uri="{BB962C8B-B14F-4D97-AF65-F5344CB8AC3E}">
        <p14:creationId xmlns:p14="http://schemas.microsoft.com/office/powerpoint/2010/main" val="191392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508105"/>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A.1.1. Yönetim modeli ve idari yapı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A.1.2. Liderlik</a:t>
            </a:r>
          </a:p>
          <a:p>
            <a:r>
              <a:rPr lang="nn-NO"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A.1.3. Kurumsal dönüşüm kapasitesi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A.1.4. İç kalite güvencesi mekanizmaları</a:t>
            </a:r>
          </a:p>
          <a:p>
            <a:r>
              <a:rPr lang="tr-TR" sz="1600" b="1" dirty="0">
                <a:latin typeface="Tw Cen MT" panose="020B0602020104020603" pitchFamily="34" charset="0"/>
                <a:ea typeface="Verdana" panose="020B0604030504040204" pitchFamily="34" charset="0"/>
                <a:cs typeface="Tahoma" panose="020B0604030504040204" pitchFamily="34" charset="0"/>
              </a:rPr>
              <a:t>A.1.5. Kamuoyunu bilgilendirme ve hesap verebilirlik</a:t>
            </a:r>
          </a:p>
        </p:txBody>
      </p:sp>
      <p:sp>
        <p:nvSpPr>
          <p:cNvPr id="3" name="Dikdörtgen 2"/>
          <p:cNvSpPr/>
          <p:nvPr/>
        </p:nvSpPr>
        <p:spPr>
          <a:xfrm>
            <a:off x="1666240" y="1849120"/>
            <a:ext cx="9931861" cy="4154984"/>
          </a:xfrm>
          <a:prstGeom prst="rect">
            <a:avLst/>
          </a:prstGeom>
        </p:spPr>
        <p:txBody>
          <a:bodyPr wrap="square">
            <a:spAutoFit/>
          </a:bodyPr>
          <a:lstStyle/>
          <a:p>
            <a:pPr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Fakültemiz, tüm </a:t>
            </a:r>
            <a:r>
              <a:rPr lang="tr-TR" sz="2400" b="1" dirty="0">
                <a:latin typeface="Times New Roman" panose="02020603050405020304" pitchFamily="18" charset="0"/>
                <a:cs typeface="Times New Roman" panose="02020603050405020304" pitchFamily="18" charset="0"/>
              </a:rPr>
              <a:t>eğitim, araştırma ve idari süreçlerini</a:t>
            </a:r>
            <a:r>
              <a:rPr lang="tr-TR" sz="2400" dirty="0">
                <a:latin typeface="Times New Roman" panose="02020603050405020304" pitchFamily="18" charset="0"/>
                <a:cs typeface="Times New Roman" panose="02020603050405020304" pitchFamily="18" charset="0"/>
              </a:rPr>
              <a:t> mali sorumluluk ve </a:t>
            </a:r>
            <a:r>
              <a:rPr lang="tr-TR" sz="2400" b="1" dirty="0">
                <a:latin typeface="Times New Roman" panose="02020603050405020304" pitchFamily="18" charset="0"/>
                <a:cs typeface="Times New Roman" panose="02020603050405020304" pitchFamily="18" charset="0"/>
              </a:rPr>
              <a:t>hesap verebilirlik ilkeleri</a:t>
            </a:r>
            <a:r>
              <a:rPr lang="tr-TR" sz="2400" dirty="0">
                <a:latin typeface="Times New Roman" panose="02020603050405020304" pitchFamily="18" charset="0"/>
                <a:cs typeface="Times New Roman" panose="02020603050405020304" pitchFamily="18" charset="0"/>
              </a:rPr>
              <a:t> çerçevesinde </a:t>
            </a:r>
            <a:r>
              <a:rPr lang="tr-TR" sz="2400" b="1" dirty="0">
                <a:latin typeface="Times New Roman" panose="02020603050405020304" pitchFamily="18" charset="0"/>
                <a:cs typeface="Times New Roman" panose="02020603050405020304" pitchFamily="18" charset="0"/>
              </a:rPr>
              <a:t>şeffaf biçimde</a:t>
            </a:r>
            <a:r>
              <a:rPr lang="tr-TR" sz="2400" dirty="0">
                <a:latin typeface="Times New Roman" panose="02020603050405020304" pitchFamily="18" charset="0"/>
                <a:cs typeface="Times New Roman" panose="02020603050405020304" pitchFamily="18" charset="0"/>
              </a:rPr>
              <a:t> yürütmektedir.</a:t>
            </a:r>
          </a:p>
          <a:p>
            <a:pPr algn="just">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Faaliyet raporları, stratejik planlar ve iç değerlendirme raporları</a:t>
            </a:r>
            <a:r>
              <a:rPr lang="tr-TR" sz="2400" dirty="0">
                <a:latin typeface="Times New Roman" panose="02020603050405020304" pitchFamily="18" charset="0"/>
                <a:cs typeface="Times New Roman" panose="02020603050405020304" pitchFamily="18" charset="0"/>
              </a:rPr>
              <a:t>, fakülte web sayfasında </a:t>
            </a:r>
            <a:r>
              <a:rPr lang="tr-TR" sz="2400" b="1" dirty="0">
                <a:latin typeface="Times New Roman" panose="02020603050405020304" pitchFamily="18" charset="0"/>
                <a:cs typeface="Times New Roman" panose="02020603050405020304" pitchFamily="18" charset="0"/>
              </a:rPr>
              <a:t>güncel ve erişilebilir formatta</a:t>
            </a:r>
            <a:r>
              <a:rPr lang="tr-TR" sz="2400" dirty="0">
                <a:latin typeface="Times New Roman" panose="02020603050405020304" pitchFamily="18" charset="0"/>
                <a:cs typeface="Times New Roman" panose="02020603050405020304" pitchFamily="18" charset="0"/>
              </a:rPr>
              <a:t> yayımlanmaktadır.</a:t>
            </a:r>
          </a:p>
          <a:p>
            <a:pPr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Fakültemiz, </a:t>
            </a:r>
            <a:r>
              <a:rPr lang="tr-TR" sz="2400" b="1" dirty="0">
                <a:latin typeface="Times New Roman" panose="02020603050405020304" pitchFamily="18" charset="0"/>
                <a:cs typeface="Times New Roman" panose="02020603050405020304" pitchFamily="18" charset="0"/>
              </a:rPr>
              <a:t>kamuoyu algısını düzenli izlemekte</a:t>
            </a:r>
            <a:r>
              <a:rPr lang="tr-TR" sz="2400" dirty="0">
                <a:latin typeface="Times New Roman" panose="02020603050405020304" pitchFamily="18" charset="0"/>
                <a:cs typeface="Times New Roman" panose="02020603050405020304" pitchFamily="18" charset="0"/>
              </a:rPr>
              <a:t>, saygınlığını ve görünürlüğünü artırmaya yönelik </a:t>
            </a:r>
            <a:r>
              <a:rPr lang="tr-TR" sz="2400" b="1" dirty="0">
                <a:latin typeface="Times New Roman" panose="02020603050405020304" pitchFamily="18" charset="0"/>
                <a:cs typeface="Times New Roman" panose="02020603050405020304" pitchFamily="18" charset="0"/>
              </a:rPr>
              <a:t>stratejik tanıtım faaliyetleri</a:t>
            </a:r>
            <a:r>
              <a:rPr lang="tr-TR" sz="2400" dirty="0">
                <a:latin typeface="Times New Roman" panose="02020603050405020304" pitchFamily="18" charset="0"/>
                <a:cs typeface="Times New Roman" panose="02020603050405020304" pitchFamily="18" charset="0"/>
              </a:rPr>
              <a:t> yürütmektedir.</a:t>
            </a:r>
          </a:p>
          <a:p>
            <a:pPr algn="just">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Basın, web ve sosyal medya kanalları</a:t>
            </a:r>
            <a:r>
              <a:rPr lang="tr-TR" sz="2400" dirty="0">
                <a:latin typeface="Times New Roman" panose="02020603050405020304" pitchFamily="18" charset="0"/>
                <a:cs typeface="Times New Roman" panose="02020603050405020304" pitchFamily="18" charset="0"/>
              </a:rPr>
              <a:t> aracılığıyla yapılan etkinlik duyuruları, </a:t>
            </a:r>
            <a:r>
              <a:rPr lang="tr-TR" sz="2400" b="1" dirty="0">
                <a:latin typeface="Times New Roman" panose="02020603050405020304" pitchFamily="18" charset="0"/>
                <a:cs typeface="Times New Roman" panose="02020603050405020304" pitchFamily="18" charset="0"/>
              </a:rPr>
              <a:t>etik habercilik ilkelerine</a:t>
            </a:r>
            <a:r>
              <a:rPr lang="tr-TR" sz="2400" dirty="0">
                <a:latin typeface="Times New Roman" panose="02020603050405020304" pitchFamily="18" charset="0"/>
                <a:cs typeface="Times New Roman" panose="02020603050405020304" pitchFamily="18" charset="0"/>
              </a:rPr>
              <a:t> uygun biçimde paylaşılmaktadır.</a:t>
            </a:r>
          </a:p>
          <a:p>
            <a:pPr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Fakülte kararları ve önemli duyurular, </a:t>
            </a:r>
            <a:r>
              <a:rPr lang="tr-TR" sz="2400" b="1" dirty="0">
                <a:latin typeface="Times New Roman" panose="02020603050405020304" pitchFamily="18" charset="0"/>
                <a:cs typeface="Times New Roman" panose="02020603050405020304" pitchFamily="18" charset="0"/>
              </a:rPr>
              <a:t>çalışanlar, öğrenciler ve dış paydaşlarla</a:t>
            </a:r>
            <a:r>
              <a:rPr lang="tr-TR" sz="2400" dirty="0">
                <a:latin typeface="Times New Roman" panose="02020603050405020304" pitchFamily="18" charset="0"/>
                <a:cs typeface="Times New Roman" panose="02020603050405020304" pitchFamily="18" charset="0"/>
              </a:rPr>
              <a:t> kurumsal e-posta ve web üzerinden </a:t>
            </a:r>
            <a:r>
              <a:rPr lang="tr-TR" sz="2400" b="1" dirty="0">
                <a:latin typeface="Times New Roman" panose="02020603050405020304" pitchFamily="18" charset="0"/>
                <a:cs typeface="Times New Roman" panose="02020603050405020304" pitchFamily="18" charset="0"/>
              </a:rPr>
              <a:t>düzenli olarak paylaşılmaktadır.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4066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1032186" y="796973"/>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6" name="Dikdörtgen 5"/>
          <p:cNvSpPr/>
          <p:nvPr/>
        </p:nvSpPr>
        <p:spPr>
          <a:xfrm>
            <a:off x="752650" y="1210092"/>
            <a:ext cx="11328400" cy="5478423"/>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Kalite Komisyonu’nun süreçlerin uygulanmasını düzenli olarak izlemesi, yıl sonunda KİDR hazırlaması, sürekli geri bildirim ve iyileştirme kültürünün kurumsallaştığını göstermektedir.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İyileştirme ihtiyaçlarının iç ve dış paydaş toplantılarında belirlenmesi ve sonraki döneme ait hedeflere entegre edilmesi, katılımcı bir kalite anlayışının yerleştiğini göstermektedir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Tüm süreçlerin kalite yönetim sistemi aracılığıyla dijital ortamda raporlanması ve arşivlenmesi, izlenebilirlik, şeffaflık ve veri güvenilirliği açısından güçlü bir uygulamadır.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Fakültede PUKO döngüsü, paydaş katılımı, performans göstergeleri ve kalite raporlamasıyla sürekli gelişmeyi esas alan bir yönetim kültürü oluşturulmuştur.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İnsan kaynakları yönetiminin; şeffaflık, liyakat, adalet, performans izleme ve çalışan memnuniyeti esaslarına dayandırılması.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Akademik ve idari insan kaynağı planlamasının üniversitenin stratejik hedefleri doğrultusunda yapılması.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Akademik personel alım süreçlerinde 2547 sayılı YÖK Kanunu, 657 sayılı DMK ve ilgili üniversite yönergelerine uygun şekilde hareket edilmesi.</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Personel alımlarının Resmî Gazete ve üniversite web sayfasında ilan edilerek şeffaf biçimde yürütülmesi.</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996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1022026" y="794796"/>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660400" y="1461792"/>
            <a:ext cx="10891520" cy="5732338"/>
          </a:xfrm>
          <a:prstGeom prst="rect">
            <a:avLst/>
          </a:prstGeom>
        </p:spPr>
        <p:txBody>
          <a:bodyPr wrap="square">
            <a:spAutoFit/>
          </a:bodyPr>
          <a:lstStyle/>
          <a:p>
            <a:pPr marL="457200" lvl="0" indent="-4572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Hizmet içi eğitimler, bilimsel araştırma teşvikleri, proje destekleri ve danışmanlık gibi mesleki gelişimi destekleyen mekanizmaların aktif olarak sunulması.</a:t>
            </a:r>
          </a:p>
          <a:p>
            <a:pPr marL="457200" lvl="0" indent="-4572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Öğretim elemanlarının performans değerlendirmelerinin belirli aralıklarla “Ders ve Çalışma Yükü Bildirim Formu” üzerinden yapılması.</a:t>
            </a:r>
          </a:p>
          <a:p>
            <a:pPr marL="457200" lvl="0" indent="-4572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Akademik faaliyetlerin yıllık Birim Faaliyet Raporları ile izlenmesi.</a:t>
            </a:r>
          </a:p>
          <a:p>
            <a:pPr marL="457200" lvl="0" indent="-4572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İnsan kaynakları süreçlerinin düzenli olarak izlenmesi, değerlendirilmesi ve elde edilen verilere göre iyileştirilmesi.</a:t>
            </a:r>
          </a:p>
          <a:p>
            <a:pPr marL="457200" lvl="0" indent="-4572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Eğitim kalitesini artırmak amacıyla öğrenci görüş ve önerilerinin düzenli olarak elektronik geri bildirim sistemleri üzerinden toplanması.</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Akademik danışmanlar aracılığıyla yapılan öğrenci görüşmelerinin öğrencilerin eğitim sürecine aktif katılımını desteklemesi. Her süreç için performans göstergeleri, izleme yöntemleri ve düzeltici faaliyet formları tanımlanmış olup, kalite süreçlerinin ölçülebilir ve değerlendirilebilir şekilde yönetilmesi sağlanmaktadır.</a:t>
            </a:r>
          </a:p>
          <a:p>
            <a:pPr marL="457200" lvl="0" indent="-457200" algn="just">
              <a:spcBef>
                <a:spcPts val="600"/>
              </a:spcBef>
              <a:spcAft>
                <a:spcPts val="600"/>
              </a:spcAft>
              <a:buFont typeface="Wingdings" panose="05000000000000000000" pitchFamily="2" charset="2"/>
              <a:buChar char="ü"/>
            </a:pPr>
            <a:endPar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endParaRPr lang="tr-TR" sz="1100"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8600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879786" y="794796"/>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976170" y="1229163"/>
            <a:ext cx="10535920" cy="5478423"/>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Danışman görüşmeleri sırasında geri bildirimin kayıt altına alınması amacıyla “Akademik Danışman Öğrenci Görüşme Kayıt Formu”nun kullanılması.</a:t>
            </a:r>
          </a:p>
          <a:p>
            <a:pPr marL="342900" lvl="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Olgunluk düzeyi 4: Öğrenci geri bildirimlerinin sistematik olarak izlenmesi, değerlendirilmesi ve iyileştirme süreçlerine dönüştürülmesi.</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Fakültede katılımcı, şeffaf ve hesap verebilir bir yönetim anlayışının benimsenmiş olması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İç ve dış paydaşların kapsamlı şekilde tanımlanmış olması ve paydaş listesinin web sayfasında şeffaflık ilkesiyle yayımlanmış olması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Öğrenci temsilcilerinin kalite güvencesi süreçlerinde aktif olarak yer alması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Dijital anket ve odak grup görüşmesi yöntemleriyle paydaş görüşlerinin sistematik şekilde toplanmasının planlanmış olması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Paydaş katılımının eğitim-öğretim, klinik uygulama ve toplumsal katkı süreçlerine doğrudan yansıtılması hedefinin benimsenmiş olması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Kalite süreçlerinin PUKÖ döngüsü doğrultusunda yapılandırılması ve kurumsal kültüre entegre edilme yönünde adımların atılması</a:t>
            </a:r>
          </a:p>
        </p:txBody>
      </p:sp>
    </p:spTree>
    <p:extLst>
      <p:ext uri="{BB962C8B-B14F-4D97-AF65-F5344CB8AC3E}">
        <p14:creationId xmlns:p14="http://schemas.microsoft.com/office/powerpoint/2010/main" val="5925621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869626" y="59306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605330" y="922862"/>
            <a:ext cx="11277600" cy="640175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Mezun Bilgi ve Kariyer Takip Sistemi’nin kurulmuş olması ve dijital ortamda veri tabanı oluşturulmuş bulunması</a:t>
            </a:r>
          </a:p>
          <a:p>
            <a:pPr marL="34290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Mezunların iletişim ve istihdam bilgilerinin kayıt altına alınarak kurumsal ölçekte izlenmesinin sağlanması</a:t>
            </a:r>
          </a:p>
          <a:p>
            <a:pPr marL="34290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Mezun temsilcisinin Fakülte Kalite Komisyonu'na dahil edilmesinin planlanması ve paydaş yapısına entegre edilmesi</a:t>
            </a:r>
          </a:p>
          <a:p>
            <a:pPr marL="34290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Mezun görüşlerinin eğitim müfredatı, klinik uygulama alanları ve stratejik planlama süreçlerine yansıtılması yönünde mekanizmaların tanımlanmış olması</a:t>
            </a:r>
          </a:p>
          <a:p>
            <a:pPr marL="34290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Mezun aidiyet duygusunu güçlendirmeye yönelik faaliyetlerin (mezun buluşmaları, kariyer etkinlikleri) planlanması</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Merkezi koordinasyon yapısı: Uluslararası değişim programlarının (Erasmus, Mevlana) Adıyaman Üniversitesi Uluslararası İlişkiler Genel Koordinatörlüğü tarafından yürütülmesi, süreçlerin merkezi ve tutarlı yönetilmesini sağlaması.</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Bef>
                <a:spcPts val="600"/>
              </a:spcBef>
              <a:spcAft>
                <a:spcPts val="600"/>
              </a:spcAft>
              <a:buFont typeface="Wingdings" panose="05000000000000000000" pitchFamily="2" charset="2"/>
              <a:buChar char="ü"/>
            </a:pP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Fakültenin yıllık stratejik hedeflerinin, faaliyet planlarının ve performans göstergelerinin kalite yönetim sistemi üzerinden raporlanması, kurumsal stratejik plan ile kalite güvence sisteminin bütünleşik biçimde çalıştığını göstermektedir.</a:t>
            </a:r>
          </a:p>
          <a:p>
            <a:pPr marL="342900" indent="-342900" algn="just">
              <a:spcBef>
                <a:spcPts val="600"/>
              </a:spcBef>
              <a:spcAft>
                <a:spcPts val="600"/>
              </a:spcAft>
              <a:buFont typeface="Wingdings" panose="05000000000000000000" pitchFamily="2" charset="2"/>
              <a:buChar char="ü"/>
            </a:pPr>
            <a:endParaRPr lang="tr-TR" sz="2000" kern="1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6873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930586" y="911481"/>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619760" y="1491962"/>
            <a:ext cx="11054079" cy="4555093"/>
          </a:xfrm>
          <a:prstGeom prst="rect">
            <a:avLst/>
          </a:prstGeom>
        </p:spPr>
        <p:txBody>
          <a:bodyPr wrap="square">
            <a:spAutoFit/>
          </a:bodyPr>
          <a:lstStyle/>
          <a:p>
            <a:pPr marL="342900" lvl="0" indent="-342900" algn="just">
              <a:spcBef>
                <a:spcPts val="600"/>
              </a:spcBef>
              <a:spcAft>
                <a:spcPts val="600"/>
              </a:spcAft>
              <a:buFont typeface="Symbol" panose="05050102010706020507" pitchFamily="18" charset="2"/>
              <a:buChar char=""/>
            </a:pPr>
            <a:r>
              <a:rPr lang="tr-TR" sz="2000" b="1"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Fakülte düzeyinde temsil</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Fakülte ve bölümlerde komisyon ve temsilcilerin bulunması; karar alma, uygulama ve iletişimde yerel sahiplenmeyi güçlendirmesi.</a:t>
            </a:r>
          </a:p>
          <a:p>
            <a:pPr marL="342900" lvl="0" indent="-342900" algn="just">
              <a:spcBef>
                <a:spcPts val="600"/>
              </a:spcBef>
              <a:spcAft>
                <a:spcPts val="600"/>
              </a:spcAft>
              <a:buFont typeface="Symbol" panose="05050102010706020507" pitchFamily="18" charset="2"/>
              <a:buChar char=""/>
            </a:pPr>
            <a:r>
              <a:rPr lang="tr-TR" sz="2000" b="1"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bağlılık</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Fakülte stratejik planlarında uluslararasılaşmanın yer alması, kurumsal öncelik ve sürdürülebilir taahhüt göstermesi.</a:t>
            </a:r>
          </a:p>
          <a:p>
            <a:pPr marL="342900" lvl="0" indent="-342900" algn="just">
              <a:spcBef>
                <a:spcPts val="600"/>
              </a:spcBef>
              <a:spcAft>
                <a:spcPts val="600"/>
              </a:spcAft>
              <a:buFont typeface="Symbol" panose="05050102010706020507" pitchFamily="18" charset="2"/>
              <a:buChar char=""/>
            </a:pPr>
            <a:r>
              <a:rPr lang="tr-TR" sz="2000" b="1"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Başarılı proje elde etme</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KA171 projesi kabulü gibi somut proje çıktıları; hem öğrenci hem akademik personel değişimini mümkün kılarak uluslararası deneyimi artırması.</a:t>
            </a:r>
          </a:p>
          <a:p>
            <a:pPr marL="342900" lvl="0" indent="-342900" algn="just">
              <a:spcBef>
                <a:spcPts val="600"/>
              </a:spcBef>
              <a:spcAft>
                <a:spcPts val="600"/>
              </a:spcAft>
              <a:buFont typeface="Symbol" panose="05050102010706020507" pitchFamily="18" charset="2"/>
              <a:buChar char=""/>
            </a:pPr>
            <a:r>
              <a:rPr lang="tr-TR" sz="2000" b="1"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İkili anlaşmalar</a:t>
            </a:r>
            <a:r>
              <a:rPr lang="tr-TR" sz="2000" kern="1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Hemşirelik ve ebelik bölümlerinde mevcut ikili anlaşmalar, öğrenci ve öğretim üyesi hareketliliği için altyapı sunması.</a:t>
            </a:r>
          </a:p>
          <a:p>
            <a:pPr marL="342900" lvl="0" indent="-342900" algn="just">
              <a:spcBef>
                <a:spcPts val="600"/>
              </a:spcBef>
              <a:spcAft>
                <a:spcPts val="600"/>
              </a:spcAft>
              <a:buFont typeface="Symbol" panose="05050102010706020507" pitchFamily="18" charset="2"/>
              <a:buChar char=""/>
            </a:pPr>
            <a:r>
              <a:rPr lang="tr-TR" sz="2000" b="1" kern="100">
                <a:latin typeface="Times New Roman" panose="02020603050405020304" pitchFamily="18" charset="0"/>
                <a:ea typeface="Calibri" panose="020F0502020204030204" pitchFamily="34" charset="0"/>
                <a:cs typeface="Times New Roman" panose="02020603050405020304" pitchFamily="18" charset="0"/>
              </a:rPr>
              <a:t>Çeşitli kaynaklardan finansman: </a:t>
            </a:r>
            <a:r>
              <a:rPr lang="tr-TR" sz="2000" kern="100">
                <a:latin typeface="Times New Roman" panose="02020603050405020304" pitchFamily="18" charset="0"/>
                <a:ea typeface="Calibri" panose="020F0502020204030204" pitchFamily="34" charset="0"/>
                <a:cs typeface="Times New Roman" panose="02020603050405020304" pitchFamily="18" charset="0"/>
              </a:rPr>
              <a:t>Erasmus/Mevlana, akademik teşvik, BAP ve TÜBİTAK gibi iç ve dış kaynakların kullanılması finansal dayanıklılığı ve faaliyet çeşitliliğini desteklemesi</a:t>
            </a:r>
          </a:p>
          <a:p>
            <a:pPr marL="342900" lvl="0" indent="-342900" algn="just">
              <a:spcBef>
                <a:spcPts val="600"/>
              </a:spcBef>
              <a:spcAft>
                <a:spcPts val="600"/>
              </a:spcAft>
              <a:buFont typeface="Symbol" panose="05050102010706020507" pitchFamily="18" charset="2"/>
              <a:buChar char=""/>
            </a:pPr>
            <a:r>
              <a:rPr lang="tr-TR" sz="2000" b="1" kern="100">
                <a:latin typeface="Times New Roman" panose="02020603050405020304" pitchFamily="18" charset="0"/>
                <a:ea typeface="Calibri" panose="020F0502020204030204" pitchFamily="34" charset="0"/>
                <a:cs typeface="Times New Roman" panose="02020603050405020304" pitchFamily="18" charset="0"/>
              </a:rPr>
              <a:t>Performans takibi mekanizması</a:t>
            </a:r>
            <a:r>
              <a:rPr lang="tr-TR" sz="2000" kern="100">
                <a:latin typeface="Times New Roman" panose="02020603050405020304" pitchFamily="18" charset="0"/>
                <a:ea typeface="Calibri" panose="020F0502020204030204" pitchFamily="34" charset="0"/>
                <a:cs typeface="Times New Roman" panose="02020603050405020304" pitchFamily="18" charset="0"/>
              </a:rPr>
              <a:t>: 6 aylık ve yıllık performans ölçümleri ile izleme yapılması ve kalite birimiyle paylaşılması, hesap verebilirlik ve sürekli iyileşme için uygun bir temel sunması</a:t>
            </a:r>
            <a:r>
              <a:rPr lang="tr-TR" sz="1200" kern="100">
                <a:latin typeface="Times New Roman" panose="02020603050405020304" pitchFamily="18" charset="0"/>
                <a:ea typeface="Calibri" panose="020F0502020204030204" pitchFamily="34" charset="0"/>
                <a:cs typeface="Times New Roman" panose="02020603050405020304" pitchFamily="18" charset="0"/>
              </a:rPr>
              <a:t>.</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68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329852" y="796995"/>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9" name="Dikdörtgen 8"/>
          <p:cNvSpPr/>
          <p:nvPr/>
        </p:nvSpPr>
        <p:spPr>
          <a:xfrm>
            <a:off x="615490" y="1284280"/>
            <a:ext cx="11257279" cy="5478423"/>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Kurul ve komisyon kararlarının sayısal izlenebilirliği (performans göstergeleriyle ilişkilendirme) geliştirilebilir.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 içi dijital arşivleme ve belge yönetimi sisteminin güçlendirilmesi önerilmektedir.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İdari süreçlerin verimliliği için iş akışlarının görsel/dijital olarak tanımlanması ve paylaşılması faydalı olacaktır.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 kurullarında alınan kararların geri bildirim mekanizmaları (örneğin personel/öğrenci bilgilendirme döngüsü) daha sistematik hale getirilebilir.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Paydaş katılımı (özellikle dış paydaş ve mezun katkısı) yönetişim modeline daha etkin biçimde entegre edilebilir.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Kalite süreçlerine dış paydaş (mezun, sektör temsilcisi, sağlık kuruluşları) katılımı artırılabilir.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Öğrenci temsilcilerinin kalite komisyonlarındaki aktif katılımı güçlendirilebilir (örneğin düzenli geri bildirim toplantıları ile).</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Kalite kültürü farkındalığını artırıcı eğitimlerin (örneğin kalite, liderlik, stratejik yönetim) düzenli aralıklarla planlanması önerilmektedir.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1332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400972" y="722807"/>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883920" y="1261772"/>
            <a:ext cx="11115039" cy="4770537"/>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Veriye dayalı karar alma süreçlerinde göstergelerin sistematik biçimde izlenmesi ve raporlanması geliştirilebilir.</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Fakülte içi liderlik gelişim programları (akademik-idari personel için) yapılandırılabilir.</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"Yeni teknolojiler" ifadesinin somutlaştırılarak, kullanılan spesifik teknolojilere (örneğin; VR/AR, yapay zekâ destekli sistemler) yer verilerek kamuoyuna açıklanması.</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Simülasyon merkezlerinin sürekli geliştirilmesi sürecinde öğrenci geri bildirimlerinin etkin bir şekilde kullanılması.</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Simülasyon merkezlerinin sadece beceri eğitimine odaklanmasının ötesinde, disiplinler arası eğitime entegre edilmesi.</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Klinik yetkinlik artışının, simülasyon eğitimleri sonrasındaki öğrenci başarısı ve mezun performansı üzerindeki ölçülebilir etkilerinin raporlanması.</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Simülasyon merkezleri kapasitesinin uluslararası standartlar ve akreditasyonlar çerçevesinde kıyaslanarak belgelendirilmesi.</a:t>
            </a:r>
          </a:p>
          <a:p>
            <a:pPr marL="285750" lvl="0" indent="-28575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Klinik uygulama laboratuvarlarının daha geniş, malzemelerin daha kullanışlı ve öğrenciler için sayıca arttırılmaya çalışılması</a:t>
            </a:r>
            <a:endParaRPr lang="tr-TR"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94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383673" y="897022"/>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254000" y="1384307"/>
            <a:ext cx="11684000" cy="4862870"/>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Yönetim Sistemi Komisyonu üyelerinin yetki ve sorumluluklarının, diğer komisyon üyeleri için net bir şekilde tanımlanması ve belgelendirilmesi.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Komisyonu tarafından yürütülen çalışmaların sonuçlarının (iyileştirme kararları, eylem planları), fakülte yönetim kademelerine raporlanma sıklığının ve formatının standartlaştırılması.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Kurulan kalite komisyonu mekanizmasının, ulusal veya uluslararası kalite standartları (YÖKAK, EUR-ACE vb.) ile ne ölçüde uyumlu olduğunun belirlenmesi.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güvence sisteminin etkililiğini ölçmeye yarayan ana performans göstergelerinin (KPI'lar) tanımlanması ve düzenli olarak izlenmesi.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Yönetim Sistemi'nin sürekliliğini ve kurumsallaşmasını sağlamak amacıyla, görev devirlerinde bilgi ve deneyim aktarım süreçlerinin belgelendirilmesi.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Kamuoyunun izlenim ve algısını takip etmeye yönelik stratejik çalışmaların somut sonuçlarının ve çıktı raporlarının belgelendirilmesi.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Paydaşlardan (öğrenciler, çalışanlar, kamuoyu) alınan geri bildirimlerin, hesap verebilirlik süreçleri kapsamında nasıl değerlendirildiğine dair bir mekanizmanın şeffaflaştırılması.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Web sayfasında yayımlanan temel dokümanlara (Faaliyet Raporları, KİDR) dair erişim istatistiklerinin veya indirilme sayılarının takip edilmesi.</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38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14565" y="897022"/>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701850" y="1384307"/>
            <a:ext cx="11084560" cy="4862870"/>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Bilgi paylaşımında kurumsal e-posta veya web sitesi dışındaki, daha interaktif ve iki yönlü iletişimi sağlayan dijital platformların kullanımının artırılması.</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Bilgilerin "güncel" olma taahhüdünün, düzenli yayın aralıklarına veya güncellenme tarihlerine dair bir politikayla desteklenmesi.</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Misyon ve vizyonun belirlenmesi ve periyodik gözden geçirilmesi süreçlerine iç ve dış paydaşların aktif katılım süreçlerinin (anket, çalıştay vb.) daha net kayıt altına alınarak belgelendirilmesi.</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Stratejik hedeflere ulaşmayı sağlayacak faaliyetler için ayrılan spesifik bütçe kaynaklarının ve maliyet-etkinlik analizlerinin hedef kartlarıyla somut olarak ilişkilendirilmesinin güçlendirilmesi.</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Performans analizleri sonucunda belirlenen eksikliklere yönelik somut iyileştirme aksiyonlarının (eğitim, bütçe revizyonu vb.) ve bu aksiyonların stratejik hedeflere etkisinin izlenerek geri bildirim döngüsünün kanıtlarının güçlendirilmesi.</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EBYS, OBS, ABYS ve diğer bilgi sistemleri arasında veri akışı sağlanmakla birlikte, bu sistemlerin tam entegre biçimde eş zamanlı veri paylaşımı için altyapı güçlendirmelerine ihtiyaç vardır.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Bilgi yönetim sistemlerinin etkin kullanımını artırmak amacıyla kullanıcı odaklı eğitimlerin düzenli ve planlı şekilde yürütülmesi gerekmektedir.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Toplanan verilerin karar süreçlerinde daha etkili kullanılabilmesi için analitik raporlama araçlarının ve gösterge panellerinin geliştirilmesine ihtiyaç duyulmaktadır.</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4864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83852" y="809847"/>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467360" y="1122917"/>
            <a:ext cx="11084561" cy="5355312"/>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Bilgi İşlem Daire Başkanlığı’na iletilen iyileştirme talepleri değerlendirilmektedir; ancak geri bildirimlerin izlenmesi, sonuçlarının paylaşılması ve döngüsel iyileştirme sistematiğinin güçlendirilmesi önerilmektedir.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 birimlerinde bilgi giriş, izleme ve doğrulama süreçlerinin standart prosedürlerle yürütülmesi ve sorumluluk paylaşımının netleştirilmesi gerekmektedir.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Koordinatörlüğü Bilgi Yönetim Sistemi ile entegrasyon mevcuttur; ancak fakülte özelinde kalite göstergelerinin otomatik olarak raporlanmasını sağlayacak mekanizmaların geliştirilmesi önerilmektedir.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Dijital verilerin güvenliği ve sürdürülebilirliği açısından yedekleme, erişim yetkilendirmesi ve veri saklama politikalarının düzenli aralıklarla gözden geçirilmesi gerekmektedir.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Araştırma ve proje süreçlerinin dijital izlenebilirliği sağlanmaktadır; ancak Teknoloji Transfer Ofisi ve Bilimsel araştırma projeleri otomasyon sistemleri arasında proje yaşam döngüsü takibini kolaylaştıracak entegrasyon geliştirilmelidir.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Mali işlemler Strateji Geliştirme Daire Başkanlığı koordinasyonunda yürütülmekle birlikte, fakülte düzeyinde bütçe gerçekleşmeleri, harcama kalemleri ve performans göstergelerinin dijital ortamda izlenmesini sağlayacak modüllerin geliştirilmesi önerilmektedir.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5018 sayılı Kanun ve güncel mali mevzuat değişikliklerine uyumun artırılması amacıyla düzenli mali eğitim ve bilgilendirme toplantılarının yapılması faydalı olacaktır.</a:t>
            </a:r>
          </a:p>
          <a:p>
            <a:pPr marL="285750" lvl="0" indent="-28575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 ve alt birimler arasında bütçe kullanım etkinliği ve performans bazlı değerlendirmelerin periyodik ve analitik biçimde raporlanması gerekmektedir.</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24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 Misyon ve Stratejik Amaçlar</a:t>
            </a:r>
          </a:p>
          <a:p>
            <a:r>
              <a:rPr lang="tr-TR" sz="1600" b="1" dirty="0">
                <a:latin typeface="Tw Cen MT" panose="020B0602020104020603" pitchFamily="34" charset="0"/>
                <a:ea typeface="Verdana" panose="020B0604030504040204" pitchFamily="34" charset="0"/>
                <a:cs typeface="Tahoma" panose="020B0604030504040204" pitchFamily="34" charset="0"/>
              </a:rPr>
              <a:t>A.2.1. Misyon, vizyon ve politikalar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A.2.2. Stratejik amaç ve hedefler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A.2.3. Performans yönetimi</a:t>
            </a:r>
          </a:p>
        </p:txBody>
      </p:sp>
      <p:sp>
        <p:nvSpPr>
          <p:cNvPr id="3" name="Dikdörtgen 2"/>
          <p:cNvSpPr/>
          <p:nvPr/>
        </p:nvSpPr>
        <p:spPr>
          <a:xfrm>
            <a:off x="1209737" y="1329782"/>
            <a:ext cx="10504743" cy="4893647"/>
          </a:xfrm>
          <a:prstGeom prst="rect">
            <a:avLst/>
          </a:prstGeom>
        </p:spPr>
        <p:txBody>
          <a:bodyPr wrap="square">
            <a:spAutoFit/>
          </a:bodyPr>
          <a:lstStyle/>
          <a:p>
            <a:pPr lvl="0"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Fakültemizin </a:t>
            </a:r>
            <a:r>
              <a:rPr lang="tr-TR" altLang="tr-TR" sz="2400" b="1" dirty="0">
                <a:latin typeface="Times New Roman" panose="02020603050405020304" pitchFamily="18" charset="0"/>
                <a:cs typeface="Times New Roman" panose="02020603050405020304" pitchFamily="18" charset="0"/>
              </a:rPr>
              <a:t>Misyon, Vizyon ve Stratejik Amaçları</a:t>
            </a:r>
            <a:r>
              <a:rPr lang="tr-TR" altLang="tr-TR" sz="2400" dirty="0">
                <a:latin typeface="Times New Roman" panose="02020603050405020304" pitchFamily="18" charset="0"/>
                <a:cs typeface="Times New Roman" panose="02020603050405020304" pitchFamily="18" charset="0"/>
              </a:rPr>
              <a:t>, iç ve dış paydaşların erişimine açık şekilde </a:t>
            </a:r>
            <a:r>
              <a:rPr lang="tr-TR" altLang="tr-TR" sz="2400" b="1" dirty="0">
                <a:latin typeface="Times New Roman" panose="02020603050405020304" pitchFamily="18" charset="0"/>
                <a:cs typeface="Times New Roman" panose="02020603050405020304" pitchFamily="18" charset="0"/>
              </a:rPr>
              <a:t>resmî web sayfasında</a:t>
            </a:r>
            <a:r>
              <a:rPr lang="tr-TR" altLang="tr-TR" sz="2400" dirty="0">
                <a:latin typeface="Times New Roman" panose="02020603050405020304" pitchFamily="18" charset="0"/>
                <a:cs typeface="Times New Roman" panose="02020603050405020304" pitchFamily="18" charset="0"/>
              </a:rPr>
              <a:t> yayımlanmıştır.</a:t>
            </a:r>
          </a:p>
          <a:p>
            <a:pPr lvl="0"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Bu belgeler, </a:t>
            </a:r>
            <a:r>
              <a:rPr lang="tr-TR" altLang="tr-TR" sz="2400" b="1" dirty="0">
                <a:latin typeface="Times New Roman" panose="02020603050405020304" pitchFamily="18" charset="0"/>
                <a:cs typeface="Times New Roman" panose="02020603050405020304" pitchFamily="18" charset="0"/>
              </a:rPr>
              <a:t>Adıyaman Üniversitesi’nin Eğitim-Öğretim Politikası</a:t>
            </a:r>
            <a:r>
              <a:rPr lang="tr-TR" altLang="tr-TR" sz="2400" dirty="0">
                <a:latin typeface="Times New Roman" panose="02020603050405020304" pitchFamily="18" charset="0"/>
                <a:cs typeface="Times New Roman" panose="02020603050405020304" pitchFamily="18" charset="0"/>
              </a:rPr>
              <a:t> ile </a:t>
            </a:r>
            <a:r>
              <a:rPr lang="tr-TR" altLang="tr-TR" sz="2400" b="1" dirty="0">
                <a:latin typeface="Times New Roman" panose="02020603050405020304" pitchFamily="18" charset="0"/>
                <a:cs typeface="Times New Roman" panose="02020603050405020304" pitchFamily="18" charset="0"/>
              </a:rPr>
              <a:t>uyumlu ve bütünleşik</a:t>
            </a:r>
            <a:r>
              <a:rPr lang="tr-TR" altLang="tr-TR" sz="2400" dirty="0">
                <a:latin typeface="Times New Roman" panose="02020603050405020304" pitchFamily="18" charset="0"/>
                <a:cs typeface="Times New Roman" panose="02020603050405020304" pitchFamily="18" charset="0"/>
              </a:rPr>
              <a:t> biçimde yürütülmektedir.</a:t>
            </a:r>
          </a:p>
          <a:p>
            <a:pPr lvl="0" algn="just" eaLnBrk="0" fontAlgn="base" hangingPunct="0">
              <a:spcBef>
                <a:spcPct val="0"/>
              </a:spcBef>
              <a:spcAft>
                <a:spcPct val="0"/>
              </a:spcAft>
            </a:pPr>
            <a:r>
              <a:rPr lang="tr-TR" altLang="tr-TR" sz="2400" b="1" dirty="0">
                <a:latin typeface="Times New Roman" panose="02020603050405020304" pitchFamily="18" charset="0"/>
                <a:cs typeface="Times New Roman" panose="02020603050405020304" pitchFamily="18" charset="0"/>
              </a:rPr>
              <a:t>Misyonumuz</a:t>
            </a:r>
            <a:r>
              <a:rPr lang="tr-TR" altLang="tr-TR" sz="2400" dirty="0">
                <a:latin typeface="Times New Roman" panose="02020603050405020304" pitchFamily="18" charset="0"/>
                <a:cs typeface="Times New Roman" panose="02020603050405020304" pitchFamily="18" charset="0"/>
              </a:rPr>
              <a:t>, sadece sağlık profesyoneli yetiştirmeyi değil;</a:t>
            </a:r>
          </a:p>
          <a:p>
            <a:pPr lvl="1"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 </a:t>
            </a:r>
            <a:r>
              <a:rPr lang="tr-TR" altLang="tr-TR" sz="2400" i="1" dirty="0">
                <a:latin typeface="Times New Roman" panose="02020603050405020304" pitchFamily="18" charset="0"/>
                <a:cs typeface="Times New Roman" panose="02020603050405020304" pitchFamily="18" charset="0"/>
              </a:rPr>
              <a:t>etik değerlere bağlılık,</a:t>
            </a:r>
            <a:endParaRPr lang="tr-TR" altLang="tr-TR" sz="2400" dirty="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 </a:t>
            </a:r>
            <a:r>
              <a:rPr lang="tr-TR" altLang="tr-TR" sz="2400" i="1" dirty="0">
                <a:latin typeface="Times New Roman" panose="02020603050405020304" pitchFamily="18" charset="0"/>
                <a:cs typeface="Times New Roman" panose="02020603050405020304" pitchFamily="18" charset="0"/>
              </a:rPr>
              <a:t>disiplinler arası iş birliği,</a:t>
            </a:r>
            <a:endParaRPr lang="tr-TR" altLang="tr-TR" sz="2400" dirty="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 </a:t>
            </a:r>
            <a:r>
              <a:rPr lang="tr-TR" altLang="tr-TR" sz="2400" i="1" dirty="0">
                <a:latin typeface="Times New Roman" panose="02020603050405020304" pitchFamily="18" charset="0"/>
                <a:cs typeface="Times New Roman" panose="02020603050405020304" pitchFamily="18" charset="0"/>
              </a:rPr>
              <a:t>araştırma yetkinliği</a:t>
            </a:r>
            <a:r>
              <a:rPr lang="tr-TR" altLang="tr-TR" sz="2400" dirty="0">
                <a:latin typeface="Times New Roman" panose="02020603050405020304" pitchFamily="18" charset="0"/>
                <a:cs typeface="Times New Roman" panose="02020603050405020304" pitchFamily="18" charset="0"/>
              </a:rPr>
              <a:t> ve</a:t>
            </a:r>
          </a:p>
          <a:p>
            <a:pPr lvl="1"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 </a:t>
            </a:r>
            <a:r>
              <a:rPr lang="tr-TR" altLang="tr-TR" sz="2400" i="1" dirty="0">
                <a:latin typeface="Times New Roman" panose="02020603050405020304" pitchFamily="18" charset="0"/>
                <a:cs typeface="Times New Roman" panose="02020603050405020304" pitchFamily="18" charset="0"/>
              </a:rPr>
              <a:t>topluma hizmet bilincini</a:t>
            </a:r>
            <a:r>
              <a:rPr lang="tr-TR" altLang="tr-TR" sz="2400" dirty="0">
                <a:latin typeface="Times New Roman" panose="02020603050405020304" pitchFamily="18" charset="0"/>
                <a:cs typeface="Times New Roman" panose="02020603050405020304" pitchFamily="18" charset="0"/>
              </a:rPr>
              <a:t> kazandırmayı hedeflemektedir.</a:t>
            </a:r>
          </a:p>
          <a:p>
            <a:pPr lvl="0" algn="just" eaLnBrk="0" fontAlgn="base" hangingPunct="0">
              <a:spcBef>
                <a:spcPct val="0"/>
              </a:spcBef>
              <a:spcAft>
                <a:spcPct val="0"/>
              </a:spcAft>
            </a:pPr>
            <a:r>
              <a:rPr lang="tr-TR" altLang="tr-TR" sz="2400" b="1" dirty="0">
                <a:latin typeface="Times New Roman" panose="02020603050405020304" pitchFamily="18" charset="0"/>
                <a:cs typeface="Times New Roman" panose="02020603050405020304" pitchFamily="18" charset="0"/>
              </a:rPr>
              <a:t>Vizyonumuz</a:t>
            </a:r>
            <a:r>
              <a:rPr lang="tr-TR" altLang="tr-TR" sz="2400" dirty="0">
                <a:latin typeface="Times New Roman" panose="02020603050405020304" pitchFamily="18" charset="0"/>
                <a:cs typeface="Times New Roman" panose="02020603050405020304" pitchFamily="18" charset="0"/>
              </a:rPr>
              <a:t>, fakültemizi </a:t>
            </a:r>
            <a:r>
              <a:rPr lang="tr-TR" altLang="tr-TR" sz="2400" b="1" dirty="0">
                <a:latin typeface="Times New Roman" panose="02020603050405020304" pitchFamily="18" charset="0"/>
                <a:cs typeface="Times New Roman" panose="02020603050405020304" pitchFamily="18" charset="0"/>
              </a:rPr>
              <a:t>ulusal düzeyde tercih edilen</a:t>
            </a:r>
            <a:r>
              <a:rPr lang="tr-TR" altLang="tr-TR" sz="2400" dirty="0">
                <a:latin typeface="Times New Roman" panose="02020603050405020304" pitchFamily="18" charset="0"/>
                <a:cs typeface="Times New Roman" panose="02020603050405020304" pitchFamily="18" charset="0"/>
              </a:rPr>
              <a:t>, </a:t>
            </a:r>
            <a:r>
              <a:rPr lang="tr-TR" altLang="tr-TR" sz="2400" b="1" dirty="0">
                <a:latin typeface="Times New Roman" panose="02020603050405020304" pitchFamily="18" charset="0"/>
                <a:cs typeface="Times New Roman" panose="02020603050405020304" pitchFamily="18" charset="0"/>
              </a:rPr>
              <a:t>toplum sağlığı politikalarına yön veren</a:t>
            </a:r>
            <a:r>
              <a:rPr lang="tr-TR" altLang="tr-TR" sz="2400" dirty="0">
                <a:latin typeface="Times New Roman" panose="02020603050405020304" pitchFamily="18" charset="0"/>
                <a:cs typeface="Times New Roman" panose="02020603050405020304" pitchFamily="18" charset="0"/>
              </a:rPr>
              <a:t> bir kurum haline getirmeyi amaçlamaktadır.</a:t>
            </a:r>
          </a:p>
          <a:p>
            <a:pPr lvl="0" algn="just"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Tüm politika ve ilkeler, </a:t>
            </a:r>
            <a:r>
              <a:rPr lang="tr-TR" altLang="tr-TR" sz="2400" b="1" dirty="0">
                <a:latin typeface="Times New Roman" panose="02020603050405020304" pitchFamily="18" charset="0"/>
                <a:cs typeface="Times New Roman" panose="02020603050405020304" pitchFamily="18" charset="0"/>
              </a:rPr>
              <a:t>şeffaflık anlayışıyla üniversite web sayfasında</a:t>
            </a:r>
            <a:r>
              <a:rPr lang="tr-TR" altLang="tr-TR" sz="2400" dirty="0">
                <a:latin typeface="Times New Roman" panose="02020603050405020304" pitchFamily="18" charset="0"/>
                <a:cs typeface="Times New Roman" panose="02020603050405020304" pitchFamily="18" charset="0"/>
              </a:rPr>
              <a:t> kamuoyuna sunulmaktadır</a:t>
            </a:r>
            <a:r>
              <a:rPr lang="tr-TR" altLang="tr-TR" dirty="0">
                <a:latin typeface="Arial" panose="020B0604020202020204" pitchFamily="34" charset="0"/>
              </a:rPr>
              <a:t>.</a:t>
            </a:r>
          </a:p>
        </p:txBody>
      </p:sp>
    </p:spTree>
    <p:extLst>
      <p:ext uri="{BB962C8B-B14F-4D97-AF65-F5344CB8AC3E}">
        <p14:creationId xmlns:p14="http://schemas.microsoft.com/office/powerpoint/2010/main" val="3961803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14565" y="897022"/>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514565" y="1528922"/>
            <a:ext cx="11413275" cy="4616648"/>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Harcama yetkilileri ve gerçekleştirme görevlileri arasında iletişim sağlanmaktadır; ancak geri bildirim döngüsünün, harcama kararlarının etki analizini içerecek biçimde yapılandırılması önerilmektedir.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Mevcut gelir kalemleri kurumsal sürdürülebilirliği desteklemektedir; ancak proje gelirleri, bağış yönetimi ve dış fon kaynaklarının artırılması yönünde stratejik planlama yapılması önerilir.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Bütçe, tahakkuk ve muhasebe süreçlerinin daha etkin yönetimi için görsel raporlama panelleri, performans tabloları ve mali gösterge izleme sistemlerinin yaygınlaştırılması gerekmektedir.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İç kontrol uygulamaları kurum genelinde yürütülmektedir; ancak fakülte özelinde risk değerlendirme, kontrol faaliyetleri ve izleme süreçlerinin yazılı olarak belgelendirilmesi önerilmektedir.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Stratejik planla uyumlu olarak yapılan bütçeleme sürecinde, birim bazlı fayda-maliyet analizlerinin düzenli olarak güncellenmesi ve karar süreçlerine entegre edilmesi yararlı olacaktır.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PUKO döngüsü etkin biçimde işletilmekle birlikte, izleme sonuçlarının tüm paydaşlarla sistematik biçimde paylaşılması ve geri bildirimlerin dokümante edilerek sonraki planlama dönemlerine aktarılması süreci daha da güçlendirilebilir.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Mevcut performans göstergeleri ölçülebilir niteliktedir; ancak etki odaklı (nitel) göstergelerin artırılması, kalite hedeflerinin daha kapsamlı değerlendirilmesini sağlayacaktır.</a:t>
            </a:r>
          </a:p>
          <a:p>
            <a:pPr marL="342900" lvl="0" indent="-342900" algn="just">
              <a:spcBef>
                <a:spcPts val="600"/>
              </a:spcBef>
              <a:spcAft>
                <a:spcPts val="600"/>
              </a:spcAft>
              <a:buFont typeface="Wingdings" panose="05000000000000000000" pitchFamily="2" charset="2"/>
              <a:buChar char="v"/>
            </a:pPr>
            <a:r>
              <a:rPr lang="tr-TR" sz="1400" kern="100">
                <a:latin typeface="Times New Roman" panose="02020603050405020304" pitchFamily="18" charset="0"/>
                <a:ea typeface="Calibri" panose="020F0502020204030204" pitchFamily="34" charset="0"/>
                <a:cs typeface="Times New Roman" panose="02020603050405020304" pitchFamily="18" charset="0"/>
              </a:rPr>
              <a:t>Düzeltici faaliyet formları tanımlanmış olsa da, faaliyetlerin tamamlama oranlarının dijital olarak izlenmesi ve otomatik raporlanması kalite sisteminin etkililiğini artıracaktır.</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0715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482252" y="897022"/>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504912" y="1384307"/>
            <a:ext cx="11338560" cy="4785926"/>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Süreç yönetimi, kalite göstergeleri ve PUKO uygulamalarına ilişkin düzenli oryantasyon ve hizmet içi eğitimlerin sürdürülmesi gerekmektedir.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 toplantıları düzenlenmektedir; ancak mezunlar, dış paydaş kurumlar ve öğrencilerden alınan geri bildirimlerin sistematik olarak analiz edilip raporlanması kalite süreçlerine daha geniş katılım sağlayacaktır.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yönetimi sisteminde toplanan verilerin istatistiksel analiz, grafiksel sunum ve eğilim izleme biçiminde raporlanması önerilmektedir.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Süreç tanımları yapılmış olmakla birlikte, her süreç için yıllık gözden geçirme ve güncelleme takviminin belirlenmesi kalite sürekliliğini destekleyecektir.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KİDR raporları hazırlanmakta; ancak raporlarda belirlenen gelişim alanlarının bir sonraki dönem stratejik hedeflerine sistematik biçimde aktarılmasını sağlayan bir takip mekanizması oluşturulmalıdır.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Akademik ve idari personelin memnuniyet düzeyine ilişkin sistematik anket ve geribildirim mekanizmalarının daha düzenli ve ölçülebilir hale getirilmesi.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Akademik yükselme ve ödüllendirme süreçlerinde performans, yayın ve proje üretkenliğini daha teşvik edici modellerle destekleme gerekliliği.</a:t>
            </a:r>
          </a:p>
          <a:p>
            <a:pPr marL="171450" indent="-171450">
              <a:buFont typeface="Wingdings" panose="05000000000000000000" pitchFamily="2" charset="2"/>
              <a:buChar char="v"/>
            </a:pPr>
            <a:r>
              <a:rPr lang="tr-TR" sz="1600">
                <a:latin typeface="Times New Roman" panose="02020603050405020304" pitchFamily="18" charset="0"/>
                <a:ea typeface="Calibri" panose="020F0502020204030204" pitchFamily="34" charset="0"/>
                <a:cs typeface="Times New Roman" panose="02020603050405020304" pitchFamily="18" charset="0"/>
              </a:rPr>
              <a:t>İnsan kaynakları süreçlerine dijital otomasyon (örneğin: performans izleme, eğitim katılım takibi) entegrasyonunun artırılması</a:t>
            </a:r>
            <a:endParaRPr lang="tr-TR"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5583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14565" y="922862"/>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4" name="Dikdörtgen 3"/>
          <p:cNvSpPr/>
          <p:nvPr/>
        </p:nvSpPr>
        <p:spPr>
          <a:xfrm>
            <a:off x="514565" y="1501994"/>
            <a:ext cx="11230395" cy="4616648"/>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Personel sayısının bazı bölümlerde artan öğrenci sayısı ve ders yükü ile orantılı olarak daha dengeli dağılımının sağlanması.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Hizmet içi eğitimlerin sürekliliği sağlanmakla birlikte, eğitim içeriklerinin güncel teknolojik gelişmeler ve yeni öğretim yaklaşımlarıyla daha fazla çeşitlendirilmesi.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Öğrencilerin geri bildirim verme motivasyonlarını artırmak amacıyla anket katılım oranlarının yükseltilmesine yönelik teşvik edici stratejilerin geliştirilmesi.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Toplanan geri bildirimlerin sonuçlarının öğrencilere daha görünür ve düzenli şekilde geri bildirilmesi (geri bildirimlerin geri bildirimi).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Geri bildirim sistemlerinin dijital platformlarda daha kullanıcı dostu ve mobil uyumlu hale getirilmesi.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Öğrenci geri bildirimlerinin sadece akademik konularla sınırlı kalmayıp sosyal, psikolojik ve fiziki altyapı ihtiyaçlarını da kapsayacak şekilde genişletilmesi.</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Öğrenci geri bildirimlerine dayalı yapılan iyileştirme faaliyetlerinin izlenme sonuçlarının raporlanarak sürdürülebilirliğin görünür kılınması.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 katılım mekanizmalarının henüz uygulama aşamasına geçmemiş olması ve toplantıların 2025 yılı itibarıyla başlatılacak olması</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1812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14565" y="1122917"/>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1016000" y="1574707"/>
            <a:ext cx="10718800" cy="5109091"/>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 geri bildirimlerinin çıktı odaklı raporlama sistemiyle izlenebilmesi için ölçme-değerlendirme süreçlerinin güçlendirilmesine ihtiyaç duyulması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 temsilcilerinin karar alma süreçlerine katılımının sürekliliğini güvence altına alacak yazılı prosedürlerin ve yönergelerin tamamlanmamış olması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Paydaş görüşlerinin eğitim programı ve stratejik planlara entegrasyonuna ilişkin performans göstergelerinin henüz oluşturulmamış olması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Klinik uygulama alanlarında dış paydaş geri bildirimlerinin kalite iyileştirme süreçlerine somut katkısının artırılmasına ihtiyaç duyulması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Mezun bilgi sisteminin aktif kullanımının henüz başlangıç aşamasında olması ve düzenli geri bildirim alma süreçlerinin 2025 yılında başlatılacak olması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Mezun verilerinin analiz edilerek raporlanması ve kalite iyileştirme süreçlerine entegrasyonu için sürekli ölçme ve değerlendirme göstergelerine ihtiyaç duyulması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Mezun memnuniyet anketlerinin düzenli olarak uygulanması ve sonuçlara dayalı karar alma mekanizmalarının henüz operasyonelleşmemiş olması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Mezunlarla çevrim içi etkileşim, mentorluk programları ve istihdam destek faaliyetlerinin çeşitlendirilmesine ihtiyaç duyulması</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4988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7" name="Dikdörtgen 6"/>
          <p:cNvSpPr/>
          <p:nvPr/>
        </p:nvSpPr>
        <p:spPr>
          <a:xfrm>
            <a:off x="583852" y="1493218"/>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583852" y="1980503"/>
            <a:ext cx="11272868" cy="4062651"/>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Mezun geri bildirimlerinin somut iyileştirme sonuçlarına dönüştürülmesine yönelik dokümantasyon ve izleme sisteminin geliştirilmesine ihtiyaç duyulması</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Veri bütünlüğü ve erişilebilirlik: İzleme sonuçlarının kalite yönetim birimiyle paylaşıldığı belirtilmiş; bu verilerin fakülte, bölüm ve paydaşlar için düzenli, erişilebilir ve geri bildirim odaklı raporlar halinde sunulması geliştirilebilir.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Akademik personel katılımının yaygınlaştırılması: Mevcut destek mekanizmalarına (akademik teşvik vb.) rağmen akademik personelin uluslararası hareketliliğini ve proje üretimini artırmak için mentorluk, proje yazma eğitimleri ve teşviklerin etkinliğinin değerlendirilmesi faydalı olabilir.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Öğrenci düzeyinde görünürlük ve fayda: İkili anlaşmalar ve projeler olsa da öğrencilere bunların tanıtımı, katılım önündeki engellerin (dil, maliyet, kredilendirme) azaltılması ve katılım sonrası entegrasyon süreçleri güçlendirilebilir.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Kaynak planlamasının sürdürülebilirliği: Akademik teşvik ve proje bazlı kaynaklara bağımlılık azaltılarak uzun vadeli bütçe planlaması, hibelerin eşleşmesi ve dış fonların stratejik kullanımı geliştirilebilir.</a:t>
            </a:r>
          </a:p>
          <a:p>
            <a:pPr marL="342900" lvl="0" indent="-342900" algn="just">
              <a:spcBef>
                <a:spcPts val="600"/>
              </a:spcBef>
              <a:spcAft>
                <a:spcPts val="600"/>
              </a:spcAft>
              <a:buFont typeface="Wingdings" panose="05000000000000000000" pitchFamily="2" charset="2"/>
              <a:buChar char="v"/>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ve etki değerlendirmesi: Uluslararasılaşma faaliyetlerinin kalitesini ve uzun vadeli etkisini (mezun istihdamı, uluslararası yayın işbirlikleri, programların akreditasyonu vb.) ölçen kapsamlı değerlendirme mekanizmaları oluşturulabilir.</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0143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654894" cy="400110"/>
          </a:xfrm>
          <a:prstGeom prst="rect">
            <a:avLst/>
          </a:prstGeom>
        </p:spPr>
        <p:txBody>
          <a:bodyPr wrap="none">
            <a:spAutoFit/>
          </a:bodyPr>
          <a:lstStyle/>
          <a:p>
            <a:r>
              <a:rPr lang="tr-TR" sz="2000" b="1" dirty="0">
                <a:latin typeface="Tw Cen MT" panose="020B0602020104020603" pitchFamily="34" charset="0"/>
              </a:rPr>
              <a:t>B. EĞİTİM VE ÖĞRETİM</a:t>
            </a:r>
          </a:p>
        </p:txBody>
      </p:sp>
      <p:sp>
        <p:nvSpPr>
          <p:cNvPr id="3" name="Dikdörtgen 2"/>
          <p:cNvSpPr/>
          <p:nvPr/>
        </p:nvSpPr>
        <p:spPr>
          <a:xfrm>
            <a:off x="971226" y="867893"/>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7" name="Dikdörtgen 6"/>
          <p:cNvSpPr/>
          <p:nvPr/>
        </p:nvSpPr>
        <p:spPr>
          <a:xfrm>
            <a:off x="630730" y="921754"/>
            <a:ext cx="11226800" cy="5578450"/>
          </a:xfrm>
          <a:prstGeom prst="rect">
            <a:avLst/>
          </a:prstGeom>
        </p:spPr>
        <p:txBody>
          <a:bodyPr wrap="square">
            <a:spAutoFit/>
          </a:bodyPr>
          <a:lstStyle/>
          <a:p>
            <a:pPr algn="just">
              <a:lnSpc>
                <a:spcPct val="150000"/>
              </a:lnSpc>
              <a:spcBef>
                <a:spcPts val="600"/>
              </a:spcBef>
              <a:spcAft>
                <a:spcPts val="600"/>
              </a:spcAft>
            </a:pPr>
            <a:endParaRPr lang="tr-TR" sz="1100" kern="1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Programlar, YÖK Ulusal Çekirdek Eğitim Programlarına (Ebelik ve Hemşirelik) tam uyumlu olarak hazırlanmıştır.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Program çıktıları – ders kazanımları – TYYÇ yeterlilikleri arasında güçlü ve belgelenmiş bir uyum bulunmaktadır.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Bologna bilgi paketi etkin biçimde kullanılmakta, tüm derslerin öğrenme çıktıları ve AKTS bilgileri şeffaf biçimde erişime açıktır.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Simülasyon temelli eğitim ve ileri teknoloji laboratuvar altyapısı (2025’te hizmete giren yüksek gerçeklikli simülasyon laboratuvarı) öğrencilerin klinik karar verme becerilerini güçlendirmektedir.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AKTS hesaplamaları öğrenci iş yüküne dayalı olarak düzenli biçimde gözden geçirilmektedir.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İntörnlük programı, ebelik öğrencilerinin mesleki yeterlilikleri sahada uygulayabilmesine olanak tanımaktadır.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Eğitim süreçleri, yönetmelik ve yönergelerle standartlaştırılmıştır.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Ölçme-değerlendirme yöntemleri şeffaf, adil ve çok boyutludur (teorik, pratik, klinik performans vb.).</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283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654894" cy="400110"/>
          </a:xfrm>
          <a:prstGeom prst="rect">
            <a:avLst/>
          </a:prstGeom>
        </p:spPr>
        <p:txBody>
          <a:bodyPr wrap="none">
            <a:spAutoFit/>
          </a:bodyPr>
          <a:lstStyle/>
          <a:p>
            <a:r>
              <a:rPr lang="tr-TR" sz="2000" b="1" dirty="0">
                <a:latin typeface="Tw Cen MT" panose="020B0602020104020603" pitchFamily="34" charset="0"/>
              </a:rPr>
              <a:t>B. EĞİTİM VE ÖĞRETİM</a:t>
            </a:r>
          </a:p>
        </p:txBody>
      </p:sp>
      <p:sp>
        <p:nvSpPr>
          <p:cNvPr id="3" name="Dikdörtgen 2"/>
          <p:cNvSpPr/>
          <p:nvPr/>
        </p:nvSpPr>
        <p:spPr>
          <a:xfrm>
            <a:off x="1123626" y="120787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538480" y="1694054"/>
            <a:ext cx="11409680" cy="4524315"/>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Öğrenci memnuniyet ve ders değerlendirme anketleri sonuçları sürekli iyileştirme amacıyla kullanılmaktadır.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Bağıl değerlendirme sistemi etkin biçimde uygulanmaktadır.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Öğretim elemanları alanında uzman, deneyimli ve yetkin kişilerdir.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Eğiticilerin Eğitimi Programı ve TÜBİTAK 4005 projeleri gibi etkinliklerle öğretim elemanlarının pedagojik yetkinlikleri desteklenmektedir.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Akademik personel için teşvik ve ödüllendirme mekanizmaları (Akademik Teşvik, bilimsel etkinlik desteği, teşekkür uygulamaları) bulunmaktadır.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Akademik danışmanlık sistemi etkin biçimde uygulanmakta, her öğrenciye danışman atanmıştır.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Kariyer Geliştirme Merkezi ve Psikolojik Danışmanlık Birimi aktif destek sağlamaktadır.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Engelsiz ADYÜ Komisyonu dezavantajlı öğrencilerin erişimini desteklemektedir.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2354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654894" cy="400110"/>
          </a:xfrm>
          <a:prstGeom prst="rect">
            <a:avLst/>
          </a:prstGeom>
        </p:spPr>
        <p:txBody>
          <a:bodyPr wrap="none">
            <a:spAutoFit/>
          </a:bodyPr>
          <a:lstStyle/>
          <a:p>
            <a:r>
              <a:rPr lang="tr-TR" sz="2000" b="1" dirty="0">
                <a:latin typeface="Tw Cen MT" panose="020B0602020104020603" pitchFamily="34" charset="0"/>
              </a:rPr>
              <a:t>B. EĞİTİM VE ÖĞRETİM</a:t>
            </a:r>
          </a:p>
        </p:txBody>
      </p:sp>
      <p:sp>
        <p:nvSpPr>
          <p:cNvPr id="3" name="Dikdörtgen 2"/>
          <p:cNvSpPr/>
          <p:nvPr/>
        </p:nvSpPr>
        <p:spPr>
          <a:xfrm>
            <a:off x="1123626" y="120787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1123626" y="2152452"/>
            <a:ext cx="10367334" cy="1477328"/>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Kütüphane ve veri tabanları (UpToDate, ScienceDirect, SpringerLink vb.) sağlık bilimleri eğitimini destekleyen güçlü kaynaklara sahiptir.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Sosyal ve kültürel faaliyetler aktif biçimde sürdürülmekte; topluluklar ve sosyal sorumluluk projeleri yaygınlaştırılmaktadır.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2936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654894" cy="400110"/>
          </a:xfrm>
          <a:prstGeom prst="rect">
            <a:avLst/>
          </a:prstGeom>
        </p:spPr>
        <p:txBody>
          <a:bodyPr wrap="none">
            <a:spAutoFit/>
          </a:bodyPr>
          <a:lstStyle/>
          <a:p>
            <a:r>
              <a:rPr lang="tr-TR" sz="2000" b="1" dirty="0">
                <a:latin typeface="Tw Cen MT" panose="020B0602020104020603" pitchFamily="34" charset="0"/>
              </a:rPr>
              <a:t>B. EĞİTİM VE ÖĞRETİM</a:t>
            </a:r>
          </a:p>
        </p:txBody>
      </p:sp>
      <p:sp>
        <p:nvSpPr>
          <p:cNvPr id="4" name="Dikdörtgen 3"/>
          <p:cNvSpPr/>
          <p:nvPr/>
        </p:nvSpPr>
        <p:spPr>
          <a:xfrm>
            <a:off x="571776" y="721699"/>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7" name="Dikdörtgen 6"/>
          <p:cNvSpPr/>
          <p:nvPr/>
        </p:nvSpPr>
        <p:spPr>
          <a:xfrm>
            <a:off x="571776" y="1335693"/>
            <a:ext cx="10904754" cy="4770537"/>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Program güncelleme süreçlerine dış paydaş katılımı (mezunlar, klinik uygulama alanları, sektör temsilcileri) daha sistematik biçimde entegre edilebilir.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Seçmeli ders havuzunun genişletilmesi ve uluslararası perspektifli derslerin eklenmesi önerilmektedir.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Öğrenci geri bildirimlerinin, müfredat revizyonlarına doğrudan yansıtılma mekanizması daha yapılandırılmış hale getirilebilir.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Simülasyon laboratuvarı etkinliğinin izlenmesi ve senaryo çeşitliliğinin artırılmasıyla sürdürülebilirliği güçlendirilebilir.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Öğrenci merkezli ve aktif öğrenme yöntemlerinin (vaka analizi, ters yüz sınıf, proje temelli öğrenme vb.) kullanım oranı artırılabilir.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Ölçme-değerlendirme sisteminde beceri temelli rubriklerin ve standardize değerlendirme formlarının daha yaygın kullanımı sağlanabilir.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Öğrencilerin öz-değerlendirme ve akran değerlendirme uygulamalarına katılımı artırılabilir.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Yeni öğretim elemanları için oryantasyon ve mentorluk programları geliştirilebilir</a:t>
            </a:r>
            <a:r>
              <a:rPr lang="tr-TR" sz="1400" kern="100">
                <a:latin typeface="Times New Roman" panose="02020603050405020304" pitchFamily="18" charset="0"/>
                <a:ea typeface="Calibri" panose="020F0502020204030204" pitchFamily="34" charset="0"/>
                <a:cs typeface="Times New Roman" panose="02020603050405020304" pitchFamily="18" charset="0"/>
              </a:rPr>
              <a:t>.</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8897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654894" cy="400110"/>
          </a:xfrm>
          <a:prstGeom prst="rect">
            <a:avLst/>
          </a:prstGeom>
        </p:spPr>
        <p:txBody>
          <a:bodyPr wrap="none">
            <a:spAutoFit/>
          </a:bodyPr>
          <a:lstStyle/>
          <a:p>
            <a:r>
              <a:rPr lang="tr-TR" sz="2000" b="1" dirty="0">
                <a:latin typeface="Tw Cen MT" panose="020B0602020104020603" pitchFamily="34" charset="0"/>
              </a:rPr>
              <a:t>B. EĞİTİM VE ÖĞRETİM</a:t>
            </a:r>
          </a:p>
        </p:txBody>
      </p:sp>
      <p:sp>
        <p:nvSpPr>
          <p:cNvPr id="4" name="Dikdörtgen 3"/>
          <p:cNvSpPr/>
          <p:nvPr/>
        </p:nvSpPr>
        <p:spPr>
          <a:xfrm>
            <a:off x="602256" y="1320424"/>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843280" y="2056418"/>
            <a:ext cx="10495280" cy="2800767"/>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Uluslararası akademik değişim ve ortak ders verme fırsatlarının artırılması önerilmektedir.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Eğitimde yenilikçi uygulamalara yönelik ödüllendirme sistemi kurumsallaştırılabilir.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Fakülte içinde öğrenci çalışma ve dinlenme alanları genişletilebilir.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Klinik uygulama alanlarında öğrenci-öğretim elemanı oranı zaman zaman yoğunluk göstermektedir; planlama ile denge sağlanabilir.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Dezavantajlı öğrenciler için yürütülen desteklerin etki değerlendirmesi yapılmalı ve sonuçlar izlenmelidir.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Uluslararası öğrenciler için Türkçe destek ve kültürel uyum programları yaygınlaştırılabilir.</a:t>
            </a:r>
            <a:endParaRPr lang="tr-TR"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87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 Misyon ve Stratejik Amaçlar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A.2.1. Misyon, vizyon ve politikalar</a:t>
            </a:r>
          </a:p>
          <a:p>
            <a:r>
              <a:rPr lang="tr-TR" sz="1600" b="1" dirty="0">
                <a:latin typeface="Tw Cen MT" panose="020B0602020104020603" pitchFamily="34" charset="0"/>
                <a:ea typeface="Verdana" panose="020B0604030504040204" pitchFamily="34" charset="0"/>
                <a:cs typeface="Tahoma" panose="020B0604030504040204" pitchFamily="34" charset="0"/>
              </a:rPr>
              <a:t>A.2.2. Stratejik amaç ve hedefler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A.2.3. Performans yönetimi</a:t>
            </a:r>
          </a:p>
        </p:txBody>
      </p:sp>
      <p:sp>
        <p:nvSpPr>
          <p:cNvPr id="4" name="Rectangle 2"/>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a:t>
            </a:r>
          </a:p>
        </p:txBody>
      </p:sp>
      <p:sp>
        <p:nvSpPr>
          <p:cNvPr id="5" name="Dikdörtgen 4"/>
          <p:cNvSpPr/>
          <p:nvPr/>
        </p:nvSpPr>
        <p:spPr>
          <a:xfrm>
            <a:off x="1605280" y="1903998"/>
            <a:ext cx="9337040" cy="2246769"/>
          </a:xfrm>
          <a:prstGeom prst="rect">
            <a:avLst/>
          </a:prstGeom>
        </p:spPr>
        <p:txBody>
          <a:bodyPr wrap="square">
            <a:spAutoFit/>
          </a:bodyPr>
          <a:lstStyle/>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 </a:t>
            </a:r>
            <a:r>
              <a:rPr lang="tr-TR" altLang="tr-TR" sz="2000" b="1" dirty="0">
                <a:latin typeface="Times New Roman" panose="02020603050405020304" pitchFamily="18" charset="0"/>
                <a:cs typeface="Times New Roman" panose="02020603050405020304" pitchFamily="18" charset="0"/>
              </a:rPr>
              <a:t>2021–2026 Stratejik Planı</a:t>
            </a:r>
            <a:r>
              <a:rPr lang="tr-TR" altLang="tr-TR" sz="2000" dirty="0">
                <a:latin typeface="Times New Roman" panose="02020603050405020304" pitchFamily="18" charset="0"/>
                <a:cs typeface="Times New Roman" panose="02020603050405020304" pitchFamily="18" charset="0"/>
              </a:rPr>
              <a:t> kapsamında;</a:t>
            </a:r>
          </a:p>
          <a:p>
            <a:pPr lvl="1"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 </a:t>
            </a:r>
            <a:r>
              <a:rPr lang="tr-TR" altLang="tr-TR" sz="2000" b="1" dirty="0">
                <a:latin typeface="Times New Roman" panose="02020603050405020304" pitchFamily="18" charset="0"/>
                <a:cs typeface="Times New Roman" panose="02020603050405020304" pitchFamily="18" charset="0"/>
              </a:rPr>
              <a:t>8 Stratejik Amaç</a:t>
            </a:r>
            <a:endParaRPr lang="tr-TR" altLang="tr-TR" sz="2000" dirty="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 </a:t>
            </a:r>
            <a:r>
              <a:rPr lang="tr-TR" altLang="tr-TR" sz="2000" b="1" dirty="0">
                <a:latin typeface="Times New Roman" panose="02020603050405020304" pitchFamily="18" charset="0"/>
                <a:cs typeface="Times New Roman" panose="02020603050405020304" pitchFamily="18" charset="0"/>
              </a:rPr>
              <a:t>29 Stratejik Hedef</a:t>
            </a:r>
            <a:r>
              <a:rPr lang="tr-TR" altLang="tr-TR" sz="2000" dirty="0">
                <a:latin typeface="Times New Roman" panose="02020603050405020304" pitchFamily="18" charset="0"/>
                <a:cs typeface="Times New Roman" panose="02020603050405020304" pitchFamily="18" charset="0"/>
              </a:rPr>
              <a:t> belirlemiştir.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Bu amaç ve hedefler, </a:t>
            </a:r>
            <a:r>
              <a:rPr lang="tr-TR" altLang="tr-TR" sz="2000" b="1" dirty="0">
                <a:latin typeface="Times New Roman" panose="02020603050405020304" pitchFamily="18" charset="0"/>
                <a:cs typeface="Times New Roman" panose="02020603050405020304" pitchFamily="18" charset="0"/>
              </a:rPr>
              <a:t>Misyon ve Vizyonun gerçekleştirilmesine</a:t>
            </a:r>
            <a:r>
              <a:rPr lang="tr-TR" altLang="tr-TR" sz="2000" dirty="0">
                <a:latin typeface="Times New Roman" panose="02020603050405020304" pitchFamily="18" charset="0"/>
                <a:cs typeface="Times New Roman" panose="02020603050405020304" pitchFamily="18" charset="0"/>
              </a:rPr>
              <a:t> yönelik olarak tasarlanmıştır.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Fakültemizin stratejik hedefleri, </a:t>
            </a:r>
            <a:r>
              <a:rPr lang="tr-TR" altLang="tr-TR" sz="2000" b="1" dirty="0">
                <a:latin typeface="Times New Roman" panose="02020603050405020304" pitchFamily="18" charset="0"/>
                <a:cs typeface="Times New Roman" panose="02020603050405020304" pitchFamily="18" charset="0"/>
              </a:rPr>
              <a:t>üniversitenin genel stratejik planlama süreciyle entegre edilmiş</a:t>
            </a:r>
            <a:r>
              <a:rPr lang="tr-TR" altLang="tr-TR" sz="2000" dirty="0">
                <a:latin typeface="Times New Roman" panose="02020603050405020304" pitchFamily="18" charset="0"/>
                <a:cs typeface="Times New Roman" panose="02020603050405020304" pitchFamily="18" charset="0"/>
              </a:rPr>
              <a:t> ve </a:t>
            </a:r>
            <a:r>
              <a:rPr lang="tr-TR" altLang="tr-TR" sz="2000" b="1" dirty="0">
                <a:latin typeface="Times New Roman" panose="02020603050405020304" pitchFamily="18" charset="0"/>
                <a:cs typeface="Times New Roman" panose="02020603050405020304" pitchFamily="18" charset="0"/>
              </a:rPr>
              <a:t>hedef kartları</a:t>
            </a:r>
            <a:r>
              <a:rPr lang="tr-TR" altLang="tr-TR" sz="2000" dirty="0">
                <a:latin typeface="Times New Roman" panose="02020603050405020304" pitchFamily="18" charset="0"/>
                <a:cs typeface="Times New Roman" panose="02020603050405020304" pitchFamily="18" charset="0"/>
              </a:rPr>
              <a:t> üzerinden düzenli olarak izlenmektedir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336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3506088" cy="400110"/>
          </a:xfrm>
          <a:prstGeom prst="rect">
            <a:avLst/>
          </a:prstGeom>
        </p:spPr>
        <p:txBody>
          <a:bodyPr wrap="none">
            <a:spAutoFit/>
          </a:bodyPr>
          <a:lstStyle/>
          <a:p>
            <a:r>
              <a:rPr lang="tr-TR" sz="2000" b="1" dirty="0">
                <a:latin typeface="Tw Cen MT" panose="020B0602020104020603" pitchFamily="34" charset="0"/>
              </a:rPr>
              <a:t>C. ARAŞTIRMA VE GELİŞTİRME</a:t>
            </a:r>
          </a:p>
        </p:txBody>
      </p:sp>
      <p:sp>
        <p:nvSpPr>
          <p:cNvPr id="3" name="Dikdörtgen 2"/>
          <p:cNvSpPr/>
          <p:nvPr/>
        </p:nvSpPr>
        <p:spPr>
          <a:xfrm>
            <a:off x="1093146" y="975615"/>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7" name="Dikdörtgen 6"/>
          <p:cNvSpPr/>
          <p:nvPr/>
        </p:nvSpPr>
        <p:spPr>
          <a:xfrm>
            <a:off x="406401" y="1593872"/>
            <a:ext cx="11526868" cy="4078039"/>
          </a:xfrm>
          <a:prstGeom prst="rect">
            <a:avLst/>
          </a:prstGeom>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Üniversitenin ve fakültenin stratejik planlarında araştırma ve bilimsel üretkenliğin güçlendirilmesine yönelik hedeflerin açık şekilde tanımlanmış olması.</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Fakülte düzeyinde araştırma süreçlerinin sistematik olarak izlenmesi (örneğin ABYS üzerinden performans takibi, yıllık faaliyet raporları).</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Akademik teşvik, ödüllendirme ve motivasyon mekanizmalarının etkin biçimde uygulanması (Q1-Q3 yayın tebrikleri, akademik teşvik komisyonu vb.).</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BAP, TÜBİTAK, TÜSEB gibi fon kaynaklarından etkin yararlanılması.</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Üniversite-fakülte-hastane iş birliğiyle araştırma altyapısının desteklenmesi (Yüksek Gerçeklikli Simülasyon Laboratuvarı, hastane olanakları vb.).</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Akademik personelin araştırma performansının objektif kriterlerle değerlendirilmesi ve atama-yükseltme süreçlerinde dikkate alınması.</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Fakülte öğretim elemanlarının doktora düzeyinde çeşitlilik arz eden akademik geçmişe sahip olması (farklı üniversitelerden mezuniyet, disiplinler arası kültür).</a:t>
            </a:r>
          </a:p>
          <a:p>
            <a:pPr marL="342900" lvl="0" indent="-342900" algn="just">
              <a:lnSpc>
                <a:spcPct val="150000"/>
              </a:lnSpc>
              <a:spcBef>
                <a:spcPts val="600"/>
              </a:spcBef>
              <a:spcAft>
                <a:spcPts val="600"/>
              </a:spcAft>
              <a:buFont typeface="Wingdings" panose="05000000000000000000" pitchFamily="2" charset="2"/>
              <a:buChar char="ü"/>
            </a:pPr>
            <a:r>
              <a:rPr lang="tr-TR" sz="1400" kern="100">
                <a:latin typeface="Times New Roman" panose="02020603050405020304" pitchFamily="18" charset="0"/>
                <a:ea typeface="Calibri" panose="020F0502020204030204" pitchFamily="34" charset="0"/>
                <a:cs typeface="Times New Roman" panose="02020603050405020304" pitchFamily="18" charset="0"/>
              </a:rPr>
              <a:t>Araştırma yetkinliğini geliştirmeye yönelik düzenli eğitim ve destek mekanizmalarının bulunması (TÜBİTAK proje yazma eğitimi, TTO faaliyetleri vb.).</a:t>
            </a:r>
            <a:endParaRPr lang="tr-TR" sz="1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002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3506088" cy="400110"/>
          </a:xfrm>
          <a:prstGeom prst="rect">
            <a:avLst/>
          </a:prstGeom>
        </p:spPr>
        <p:txBody>
          <a:bodyPr wrap="none">
            <a:spAutoFit/>
          </a:bodyPr>
          <a:lstStyle/>
          <a:p>
            <a:r>
              <a:rPr lang="tr-TR" sz="2000" b="1" dirty="0">
                <a:latin typeface="Tw Cen MT" panose="020B0602020104020603" pitchFamily="34" charset="0"/>
              </a:rPr>
              <a:t>C. ARAŞTIRMA VE GELİŞTİRME</a:t>
            </a:r>
          </a:p>
        </p:txBody>
      </p:sp>
      <p:sp>
        <p:nvSpPr>
          <p:cNvPr id="3" name="Dikdörtgen 2"/>
          <p:cNvSpPr/>
          <p:nvPr/>
        </p:nvSpPr>
        <p:spPr>
          <a:xfrm>
            <a:off x="1123626" y="120787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406400" y="1622257"/>
            <a:ext cx="11104880" cy="4339650"/>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öğretim elemanlarının ulusal/uluslararası projelerde aktif yer alması (TÜBİTAK 1001, 4005, 2237-A, AB Erasmus+ projeleri vb.).</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Ulusal ve uluslararası araştırma fonlarına erişim konusunda TTO ve BAP koordinatörlüğünün aktif desteği.</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Disiplinler arası iş birliği kültürünün gelişmiş olması ve projelerde somut örneklerle temsil edilmesi (ör. TÜBİTAK 4005 projesi).</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Araştırma performansını izlemeye yönelik sistematik bir mekanizma bulunması (ABYS, faaliyet raporları, akademik teşvik sistemi).</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Öğretim elemanlarının performanslarının fakülte stratejik plan göstergeleriyle ilişkilendirilmesi ve sonuçların düzenli analiz edilmesi.</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Akademik yükseltme ve atama kriterlerinin açık, ölçülebilir ve üniversite genelinde standardize edilmiş olması.</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Elde edilen performans verilerinin fakülte yönetim kurullarında paylaşılması ve iyileştirme süreçlerine girdi sağlaması</a:t>
            </a:r>
            <a:r>
              <a:rPr lang="tr-TR" sz="1200" kern="100">
                <a:latin typeface="Times New Roman" panose="02020603050405020304" pitchFamily="18" charset="0"/>
                <a:ea typeface="Calibri" panose="020F0502020204030204" pitchFamily="34" charset="0"/>
                <a:cs typeface="Times New Roman" panose="02020603050405020304" pitchFamily="18" charset="0"/>
              </a:rPr>
              <a:t>.</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99940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3506088" cy="400110"/>
          </a:xfrm>
          <a:prstGeom prst="rect">
            <a:avLst/>
          </a:prstGeom>
        </p:spPr>
        <p:txBody>
          <a:bodyPr wrap="none">
            <a:spAutoFit/>
          </a:bodyPr>
          <a:lstStyle/>
          <a:p>
            <a:r>
              <a:rPr lang="tr-TR" sz="2000" b="1" dirty="0">
                <a:latin typeface="Tw Cen MT" panose="020B0602020104020603" pitchFamily="34" charset="0"/>
              </a:rPr>
              <a:t>C. ARAŞTIRMA VE GELİŞTİRME</a:t>
            </a:r>
          </a:p>
        </p:txBody>
      </p:sp>
      <p:sp>
        <p:nvSpPr>
          <p:cNvPr id="4" name="Dikdörtgen 3"/>
          <p:cNvSpPr/>
          <p:nvPr/>
        </p:nvSpPr>
        <p:spPr>
          <a:xfrm>
            <a:off x="551456" y="1381384"/>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7" name="Dikdörtgen 6"/>
          <p:cNvSpPr/>
          <p:nvPr/>
        </p:nvSpPr>
        <p:spPr>
          <a:xfrm>
            <a:off x="551456" y="1998177"/>
            <a:ext cx="10909834" cy="4339650"/>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Araştırma süreçlerinin izlenmesine ilişkin verilerin analiz edilerek geri bildirim mekanizması sistematikleştirilebilir (ör. yıllık performans değerlendirmelerinin raporlanması).</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Öğrenci araştırmalarının (lisans-lisansüstü) daha fazla teşvik edilmesi ve yayın sürecine entegrasyonu sağlanabilir.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Fakülte içinde araştırma temelli çalışma grupları veya araştırma merkezleri oluşturularak kurumsal sürdürülebilirliğin güçlendirilmesi.</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Dış kaynaklı proje başvurularının (ör. AB, TÜSEB, Kalkınma Ajansı) sayısının artırılmasına yönelik stratejik planlama ihtiyacı.</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Doktora sonrası araştırma ve mentorluk sisteminin kurulmasıyla akademik süreklilik desteklenebilir.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Öğretim elemanlarının uluslararası ortak proje sayısı sınırlı olup, daha fazla uluslararası konsorsiyuma katılım teşvik edilmelidir.</a:t>
            </a:r>
          </a:p>
          <a:p>
            <a:pPr marL="342900" lvl="0" indent="-342900" algn="just">
              <a:spcBef>
                <a:spcPts val="600"/>
              </a:spcBef>
              <a:spcAft>
                <a:spcPts val="600"/>
              </a:spcAft>
              <a:buFont typeface="Wingdings" panose="05000000000000000000" pitchFamily="2" charset="2"/>
              <a:buChar char="v"/>
            </a:pPr>
            <a:r>
              <a:rPr lang="tr-TR" kern="100">
                <a:latin typeface="Times New Roman" panose="02020603050405020304" pitchFamily="18" charset="0"/>
                <a:ea typeface="Calibri" panose="020F0502020204030204" pitchFamily="34" charset="0"/>
                <a:cs typeface="Times New Roman" panose="02020603050405020304" pitchFamily="18" charset="0"/>
              </a:rPr>
              <a:t>Patent, faydalı model ve sanayi iş birliklerinin artırılması gerekebilir.</a:t>
            </a:r>
            <a:endParaRPr lang="tr-TR"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6010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3506088" cy="400110"/>
          </a:xfrm>
          <a:prstGeom prst="rect">
            <a:avLst/>
          </a:prstGeom>
        </p:spPr>
        <p:txBody>
          <a:bodyPr wrap="none">
            <a:spAutoFit/>
          </a:bodyPr>
          <a:lstStyle/>
          <a:p>
            <a:r>
              <a:rPr lang="tr-TR" sz="2000" b="1" dirty="0">
                <a:latin typeface="Tw Cen MT" panose="020B0602020104020603" pitchFamily="34" charset="0"/>
              </a:rPr>
              <a:t>C. ARAŞTIRMA VE GELİŞTİRME</a:t>
            </a:r>
          </a:p>
        </p:txBody>
      </p:sp>
      <p:sp>
        <p:nvSpPr>
          <p:cNvPr id="4" name="Dikdörtgen 3"/>
          <p:cNvSpPr/>
          <p:nvPr/>
        </p:nvSpPr>
        <p:spPr>
          <a:xfrm>
            <a:off x="551456" y="1381384"/>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3" name="Dikdörtgen 2"/>
          <p:cNvSpPr/>
          <p:nvPr/>
        </p:nvSpPr>
        <p:spPr>
          <a:xfrm>
            <a:off x="1097280" y="2044006"/>
            <a:ext cx="10525760" cy="3016210"/>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Araştırma yetkinliğini destekleyecek mentorluk sisteminin (ör. genç akademisyenler için kıdemli danışman desteği) yapılandırılması önerilir.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Araştırma performansının değerlendirilmesi sürecinde nitel göstergelere (ör. atıf sayısı, etki faktörü, toplumsal katkı) daha fazla ağırlık verilmesi önerilir.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 genelinde araştırma performans sonuçlarının yıllık olarak raporlanıp kamuya açık biçimde paylaşılması geliştirilebilir.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Öğretim elemanlarının bireysel gelişim planlarına araştırma hedeflerinin entegrasyonu sağlanabilir.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446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441457" y="721699"/>
            <a:ext cx="2548903" cy="400110"/>
          </a:xfrm>
          <a:prstGeom prst="rect">
            <a:avLst/>
          </a:prstGeom>
        </p:spPr>
        <p:txBody>
          <a:bodyPr wrap="none">
            <a:spAutoFit/>
          </a:bodyPr>
          <a:lstStyle/>
          <a:p>
            <a:r>
              <a:rPr lang="tr-TR" sz="2000" b="1" dirty="0">
                <a:latin typeface="Tw Cen MT" panose="020B0602020104020603" pitchFamily="34" charset="0"/>
              </a:rPr>
              <a:t>D. TOPLUMSAL KATKI</a:t>
            </a:r>
          </a:p>
        </p:txBody>
      </p:sp>
      <p:sp>
        <p:nvSpPr>
          <p:cNvPr id="3" name="Dikdörtgen 2"/>
          <p:cNvSpPr/>
          <p:nvPr/>
        </p:nvSpPr>
        <p:spPr>
          <a:xfrm>
            <a:off x="1123626" y="120787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754656" y="3484504"/>
            <a:ext cx="3441968" cy="451790"/>
          </a:xfrm>
          <a:prstGeom prst="rect">
            <a:avLst/>
          </a:prstGeom>
        </p:spPr>
        <p:txBody>
          <a:bodyPr wrap="non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Gelişmeye Açık Alanlar</a:t>
            </a:r>
          </a:p>
        </p:txBody>
      </p:sp>
      <p:sp>
        <p:nvSpPr>
          <p:cNvPr id="7" name="Dikdörtgen 6"/>
          <p:cNvSpPr/>
          <p:nvPr/>
        </p:nvSpPr>
        <p:spPr>
          <a:xfrm>
            <a:off x="1120416" y="1722711"/>
            <a:ext cx="10594064" cy="1477328"/>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Fakültemiz, toplumsal duyarlılığı yüksek öğrenci profili ve özverili akademik kadrosu sayesinde afet sonrası dönemde toplumun ihtiyaçlarına hızlı, etkili ve kapsayıcı biçimde yanıt verebilmiştir.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Paydaş kurumlarla kurulan güçlü iş birlikleri, yürütülen faaliyetlerin erişim alanını genişletmiş, toplumsal etki düzeyinin artmasına önemli katkı sağlamıştır.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Dikdörtgen 7"/>
          <p:cNvSpPr/>
          <p:nvPr/>
        </p:nvSpPr>
        <p:spPr>
          <a:xfrm>
            <a:off x="1310641" y="4146366"/>
            <a:ext cx="10403839" cy="2092881"/>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Toplumsal katkı faaliyetlerinin sürdürülebilirliğini güçlendirmek amacıyla, izleme ve değerlendirme süreçlerinin daha planlı, sistematik ve veri temelli bir yapıya kavuşturulması gerekmektedir.</a:t>
            </a:r>
          </a:p>
          <a:p>
            <a:pPr marL="342900" lvl="0" indent="-342900" algn="just">
              <a:spcBef>
                <a:spcPts val="600"/>
              </a:spcBef>
              <a:spcAft>
                <a:spcPts val="600"/>
              </a:spcAft>
              <a:buFont typeface="Wingdings" panose="05000000000000000000" pitchFamily="2" charset="2"/>
              <a:buChar char="v"/>
            </a:pPr>
            <a:r>
              <a:rPr lang="tr-TR" sz="2000" kern="100">
                <a:latin typeface="Times New Roman" panose="02020603050405020304" pitchFamily="18" charset="0"/>
                <a:ea typeface="Calibri" panose="020F0502020204030204" pitchFamily="34" charset="0"/>
                <a:cs typeface="Times New Roman" panose="02020603050405020304" pitchFamily="18" charset="0"/>
              </a:rPr>
              <a:t>Paydaş kurum ve katılımcılardan elde edilen geri bildirimlerin düzenli olarak toplanması ve analiz edilmesi, toplumsal katkı faaliyetlerinin etkililiğini artırma ve gelişim alanlarını belirleme açısından önem taşımaktadır.</a:t>
            </a:r>
            <a:endParaRPr lang="tr-TR"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9218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ADIYAMAN ÜNİVERSİTESİ</a:t>
            </a:r>
          </a:p>
        </p:txBody>
      </p:sp>
      <p:sp>
        <p:nvSpPr>
          <p:cNvPr id="3" name="Dikdörtgen 2"/>
          <p:cNvSpPr/>
          <p:nvPr/>
        </p:nvSpPr>
        <p:spPr>
          <a:xfrm>
            <a:off x="8011885" y="5442826"/>
            <a:ext cx="4093029" cy="707886"/>
          </a:xfrm>
          <a:prstGeom prst="rect">
            <a:avLst/>
          </a:prstGeom>
          <a:solidFill>
            <a:schemeClr val="accent2">
              <a:lumMod val="60000"/>
              <a:lumOff val="40000"/>
            </a:schemeClr>
          </a:solidFill>
          <a:effectLst>
            <a:innerShdw blurRad="63500" dist="50800" dir="16200000">
              <a:prstClr val="black">
                <a:alpha val="50000"/>
              </a:prstClr>
            </a:innerShdw>
          </a:effectLst>
        </p:spPr>
        <p:txBody>
          <a:bodyPr wrap="square" lIns="91440" tIns="45720" rIns="91440" bIns="45720">
            <a:spAutoFit/>
          </a:bodyPr>
          <a:lstStyle/>
          <a:p>
            <a:pPr algn="ctr"/>
            <a:r>
              <a:rPr lang="tr-TR" sz="4000" dirty="0">
                <a:ln w="0"/>
                <a:solidFill>
                  <a:schemeClr val="tx1">
                    <a:lumMod val="95000"/>
                    <a:lumOff val="5000"/>
                  </a:schemeClr>
                </a:solidFill>
                <a:effectLst>
                  <a:outerShdw blurRad="38100" dist="19050" dir="2700000" algn="tl" rotWithShape="0">
                    <a:schemeClr val="dk1">
                      <a:alpha val="40000"/>
                    </a:schemeClr>
                  </a:outerShdw>
                </a:effectLst>
                <a:latin typeface="Tw Cen MT" panose="020B0602020104020603" pitchFamily="34" charset="0"/>
              </a:rPr>
              <a:t>TEŞEKKÜRLER</a:t>
            </a:r>
          </a:p>
        </p:txBody>
      </p:sp>
      <p:sp>
        <p:nvSpPr>
          <p:cNvPr id="5" name="Dikdörtgen 4"/>
          <p:cNvSpPr/>
          <p:nvPr/>
        </p:nvSpPr>
        <p:spPr>
          <a:xfrm>
            <a:off x="8294199" y="1882929"/>
            <a:ext cx="3528402" cy="400110"/>
          </a:xfrm>
          <a:prstGeom prst="rect">
            <a:avLst/>
          </a:prstGeom>
        </p:spPr>
        <p:txBody>
          <a:bodyPr wrap="none">
            <a:spAutoFit/>
          </a:bodyPr>
          <a:lstStyle/>
          <a:p>
            <a:pPr algn="ctr"/>
            <a:r>
              <a:rPr lang="tr-TR" sz="2000" dirty="0">
                <a:ln w="0"/>
                <a:solidFill>
                  <a:schemeClr val="bg1"/>
                </a:solidFill>
                <a:effectLst>
                  <a:outerShdw blurRad="38100" dist="19050" dir="2700000" algn="tl" rotWithShape="0">
                    <a:schemeClr val="dk1">
                      <a:alpha val="40000"/>
                    </a:schemeClr>
                  </a:outerShdw>
                </a:effectLst>
              </a:rPr>
              <a:t>Bilimle Yüksel, Geleceğe Yön Ver</a:t>
            </a:r>
          </a:p>
        </p:txBody>
      </p:sp>
    </p:spTree>
    <p:extLst>
      <p:ext uri="{BB962C8B-B14F-4D97-AF65-F5344CB8AC3E}">
        <p14:creationId xmlns:p14="http://schemas.microsoft.com/office/powerpoint/2010/main" val="54679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 Misyon ve Stratejik Amaçlar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A.2.1. Misyon, vizyon ve politikalar</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A.2.2. Stratejik amaç ve hedefler</a:t>
            </a:r>
          </a:p>
          <a:p>
            <a:r>
              <a:rPr lang="tr-TR" sz="1600" b="1" dirty="0">
                <a:latin typeface="Tw Cen MT" panose="020B0602020104020603" pitchFamily="34" charset="0"/>
                <a:ea typeface="Verdana" panose="020B0604030504040204" pitchFamily="34" charset="0"/>
                <a:cs typeface="Times New Roman" panose="02020603050405020304" pitchFamily="18" charset="0"/>
              </a:rPr>
              <a:t>A.2.3. Performans yönetimi</a:t>
            </a:r>
          </a:p>
        </p:txBody>
      </p:sp>
      <p:sp>
        <p:nvSpPr>
          <p:cNvPr id="5" name="Dikdörtgen 4"/>
          <p:cNvSpPr/>
          <p:nvPr/>
        </p:nvSpPr>
        <p:spPr>
          <a:xfrm>
            <a:off x="1423097" y="2220516"/>
            <a:ext cx="9265920" cy="2862322"/>
          </a:xfrm>
          <a:prstGeom prst="rect">
            <a:avLst/>
          </a:prstGeom>
        </p:spPr>
        <p:txBody>
          <a:bodyPr wrap="square">
            <a:spAutoFit/>
          </a:bodyPr>
          <a:lstStyle/>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 performans yönetim mekanizmasını, stratejik amaçların iyileştirilmesi doğrultusunda düzenli olarak izlemekte ve değerlendirmektedir.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Eğitim proses planlaması kapsamında;</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toplam yayın sayısı,</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SCI / SSCI indeksli yayınlar,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öğretim elemanına düşen ders saati gibi göstergeler kayıt altına alınmakta ve analiz edilmektedir.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Elde edilen performans verileri, </a:t>
            </a:r>
            <a:r>
              <a:rPr lang="tr-TR" altLang="tr-TR" sz="2000" b="1" dirty="0">
                <a:latin typeface="Times New Roman" panose="02020603050405020304" pitchFamily="18" charset="0"/>
                <a:cs typeface="Times New Roman" panose="02020603050405020304" pitchFamily="18" charset="0"/>
              </a:rPr>
              <a:t>Üniversitemiz Toplam Kalite Yönetim Birimi</a:t>
            </a:r>
            <a:r>
              <a:rPr lang="tr-TR" altLang="tr-TR" sz="2000" dirty="0">
                <a:latin typeface="Times New Roman" panose="02020603050405020304" pitchFamily="18" charset="0"/>
                <a:cs typeface="Times New Roman" panose="02020603050405020304" pitchFamily="18" charset="0"/>
              </a:rPr>
              <a:t> ile </a:t>
            </a:r>
            <a:r>
              <a:rPr lang="tr-TR" altLang="tr-TR" sz="2000" b="1" dirty="0">
                <a:latin typeface="Times New Roman" panose="02020603050405020304" pitchFamily="18" charset="0"/>
                <a:cs typeface="Times New Roman" panose="02020603050405020304" pitchFamily="18" charset="0"/>
              </a:rPr>
              <a:t>paylaşılmakta</a:t>
            </a:r>
            <a:r>
              <a:rPr lang="tr-TR" altLang="tr-TR" sz="2000" dirty="0">
                <a:latin typeface="Times New Roman" panose="02020603050405020304" pitchFamily="18" charset="0"/>
                <a:cs typeface="Times New Roman" panose="02020603050405020304" pitchFamily="18" charset="0"/>
              </a:rPr>
              <a:t> ve kurumsal değerlendirme süreçlerine dâhil edilmektedir.</a:t>
            </a:r>
          </a:p>
        </p:txBody>
      </p:sp>
    </p:spTree>
    <p:extLst>
      <p:ext uri="{BB962C8B-B14F-4D97-AF65-F5344CB8AC3E}">
        <p14:creationId xmlns:p14="http://schemas.microsoft.com/office/powerpoint/2010/main" val="274697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A.3.1. Bilgi yönetim sistemi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A.3.2. İnsan kaynakları yönetimi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A.3.3. Finansal yönetim</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A.3.4. Süreç yönetimi</a:t>
            </a:r>
          </a:p>
        </p:txBody>
      </p:sp>
      <p:sp>
        <p:nvSpPr>
          <p:cNvPr id="4" name="Dikdörtgen 3"/>
          <p:cNvSpPr/>
          <p:nvPr/>
        </p:nvSpPr>
        <p:spPr>
          <a:xfrm>
            <a:off x="1270000" y="1880079"/>
            <a:ext cx="10769601" cy="4401205"/>
          </a:xfrm>
          <a:prstGeom prst="rect">
            <a:avLst/>
          </a:prstGeom>
        </p:spPr>
        <p:txBody>
          <a:bodyPr wrap="square">
            <a:spAutoFit/>
          </a:bodyPr>
          <a:lstStyle/>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Fakültemizde bilgi yönetim süreçleri, </a:t>
            </a:r>
            <a:r>
              <a:rPr lang="tr-TR" altLang="tr-TR" sz="2000" b="1" dirty="0">
                <a:latin typeface="Times New Roman" panose="02020603050405020304" pitchFamily="18" charset="0"/>
                <a:cs typeface="Times New Roman" panose="02020603050405020304" pitchFamily="18" charset="0"/>
              </a:rPr>
              <a:t>üniversite genelinde kullanılan entegre dijital sistemler</a:t>
            </a:r>
            <a:r>
              <a:rPr lang="tr-TR" altLang="tr-TR" sz="2000" dirty="0">
                <a:latin typeface="Times New Roman" panose="02020603050405020304" pitchFamily="18" charset="0"/>
                <a:cs typeface="Times New Roman" panose="02020603050405020304" pitchFamily="18" charset="0"/>
              </a:rPr>
              <a:t> üzerinden yürütülmektedir:</a:t>
            </a:r>
          </a:p>
          <a:p>
            <a:pPr lvl="1"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EBYS:</a:t>
            </a:r>
            <a:r>
              <a:rPr lang="tr-TR" altLang="tr-TR" sz="2000" dirty="0">
                <a:latin typeface="Times New Roman" panose="02020603050405020304" pitchFamily="18" charset="0"/>
                <a:cs typeface="Times New Roman" panose="02020603050405020304" pitchFamily="18" charset="0"/>
              </a:rPr>
              <a:t> Entegre Bilgi Yönetim Sistemi</a:t>
            </a:r>
          </a:p>
          <a:p>
            <a:pPr lvl="1"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OBS:</a:t>
            </a:r>
            <a:r>
              <a:rPr lang="tr-TR" altLang="tr-TR" sz="2000" dirty="0">
                <a:latin typeface="Times New Roman" panose="02020603050405020304" pitchFamily="18" charset="0"/>
                <a:cs typeface="Times New Roman" panose="02020603050405020304" pitchFamily="18" charset="0"/>
              </a:rPr>
              <a:t> Öğrenci Bilgi Sistemi</a:t>
            </a:r>
          </a:p>
          <a:p>
            <a:pPr lvl="1"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ABYS:</a:t>
            </a:r>
            <a:r>
              <a:rPr lang="tr-TR" altLang="tr-TR" sz="2000" dirty="0">
                <a:latin typeface="Times New Roman" panose="02020603050405020304" pitchFamily="18" charset="0"/>
                <a:cs typeface="Times New Roman" panose="02020603050405020304" pitchFamily="18" charset="0"/>
              </a:rPr>
              <a:t> Akademik Bilgi Yönetim Sistemi</a:t>
            </a:r>
          </a:p>
          <a:p>
            <a:pPr lvl="1"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TTO:</a:t>
            </a:r>
            <a:r>
              <a:rPr lang="tr-TR" altLang="tr-TR" sz="2000" dirty="0">
                <a:latin typeface="Times New Roman" panose="02020603050405020304" pitchFamily="18" charset="0"/>
                <a:cs typeface="Times New Roman" panose="02020603050405020304" pitchFamily="18" charset="0"/>
              </a:rPr>
              <a:t> Teknoloji Transfer Ofisi otomasyon sistemi</a:t>
            </a:r>
          </a:p>
          <a:p>
            <a:pPr lvl="1"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BAP:</a:t>
            </a:r>
            <a:r>
              <a:rPr lang="tr-TR" altLang="tr-TR" sz="2000" dirty="0">
                <a:latin typeface="Times New Roman" panose="02020603050405020304" pitchFamily="18" charset="0"/>
                <a:cs typeface="Times New Roman" panose="02020603050405020304" pitchFamily="18" charset="0"/>
              </a:rPr>
              <a:t> Bilimsel Araştırma Projeleri Otomasyon Sistemi</a:t>
            </a:r>
          </a:p>
          <a:p>
            <a:pPr lvl="0"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Kalite Bilgi Yönetim Sistemi:</a:t>
            </a:r>
            <a:r>
              <a:rPr lang="tr-TR" altLang="tr-TR" sz="2000" dirty="0">
                <a:latin typeface="Times New Roman" panose="02020603050405020304" pitchFamily="18" charset="0"/>
                <a:cs typeface="Times New Roman" panose="02020603050405020304" pitchFamily="18" charset="0"/>
              </a:rPr>
              <a:t> Kalite süreçleri, iç değerlendirme ve paydaş anketleri için kullanılmaktadır.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Bu sistemlere, yetkili kullanıcılar </a:t>
            </a:r>
            <a:r>
              <a:rPr lang="tr-TR" altLang="tr-TR" sz="2000" b="1" dirty="0">
                <a:latin typeface="Times New Roman" panose="02020603050405020304" pitchFamily="18" charset="0"/>
                <a:cs typeface="Times New Roman" panose="02020603050405020304" pitchFamily="18" charset="0"/>
              </a:rPr>
              <a:t>kişisel şifrelerle erişim sağlar</a:t>
            </a:r>
            <a:r>
              <a:rPr lang="tr-TR" altLang="tr-TR" sz="2000" dirty="0">
                <a:latin typeface="Times New Roman" panose="02020603050405020304" pitchFamily="18" charset="0"/>
                <a:cs typeface="Times New Roman" panose="02020603050405020304" pitchFamily="18" charset="0"/>
              </a:rPr>
              <a:t> ve veri girişi gerçekleştirir.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Toplanan veriler düzenli olarak </a:t>
            </a:r>
            <a:r>
              <a:rPr lang="tr-TR" altLang="tr-TR" sz="2000" b="1" dirty="0">
                <a:latin typeface="Times New Roman" panose="02020603050405020304" pitchFamily="18" charset="0"/>
                <a:cs typeface="Times New Roman" panose="02020603050405020304" pitchFamily="18" charset="0"/>
              </a:rPr>
              <a:t>analiz edilmekte</a:t>
            </a:r>
            <a:r>
              <a:rPr lang="tr-TR" altLang="tr-TR" sz="2000" dirty="0">
                <a:latin typeface="Times New Roman" panose="02020603050405020304" pitchFamily="18" charset="0"/>
                <a:cs typeface="Times New Roman" panose="02020603050405020304" pitchFamily="18" charset="0"/>
              </a:rPr>
              <a:t>, elde edilen bulgular fakülte süreçlerinin </a:t>
            </a:r>
            <a:r>
              <a:rPr lang="tr-TR" altLang="tr-TR" sz="2000" b="1" dirty="0">
                <a:latin typeface="Times New Roman" panose="02020603050405020304" pitchFamily="18" charset="0"/>
                <a:cs typeface="Times New Roman" panose="02020603050405020304" pitchFamily="18" charset="0"/>
              </a:rPr>
              <a:t>sürekli iyileştirilmesi ve karar alma mekanizmalarının güçlendirilmesinde</a:t>
            </a:r>
            <a:r>
              <a:rPr lang="tr-TR" altLang="tr-TR" sz="2000" dirty="0">
                <a:latin typeface="Times New Roman" panose="02020603050405020304" pitchFamily="18" charset="0"/>
                <a:cs typeface="Times New Roman" panose="02020603050405020304" pitchFamily="18" charset="0"/>
              </a:rPr>
              <a:t> kullanılmaktadır.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Yazılımların </a:t>
            </a:r>
            <a:r>
              <a:rPr lang="tr-TR" altLang="tr-TR" sz="2000" b="1" dirty="0">
                <a:latin typeface="Times New Roman" panose="02020603050405020304" pitchFamily="18" charset="0"/>
                <a:cs typeface="Times New Roman" panose="02020603050405020304" pitchFamily="18" charset="0"/>
              </a:rPr>
              <a:t>izleme, değerlendirme ve geliştirme çalışmaları</a:t>
            </a:r>
            <a:r>
              <a:rPr lang="tr-TR" altLang="tr-TR" sz="2000" dirty="0">
                <a:latin typeface="Times New Roman" panose="02020603050405020304" pitchFamily="18" charset="0"/>
                <a:cs typeface="Times New Roman" panose="02020603050405020304" pitchFamily="18" charset="0"/>
              </a:rPr>
              <a:t>, </a:t>
            </a:r>
            <a:r>
              <a:rPr lang="tr-TR" altLang="tr-TR" sz="2000" b="1" dirty="0">
                <a:latin typeface="Times New Roman" panose="02020603050405020304" pitchFamily="18" charset="0"/>
                <a:cs typeface="Times New Roman" panose="02020603050405020304" pitchFamily="18" charset="0"/>
              </a:rPr>
              <a:t>Bilgi İşlem Daire Başkanlığı</a:t>
            </a:r>
            <a:r>
              <a:rPr lang="tr-TR" altLang="tr-TR" sz="2000" dirty="0">
                <a:latin typeface="Times New Roman" panose="02020603050405020304" pitchFamily="18" charset="0"/>
                <a:cs typeface="Times New Roman" panose="02020603050405020304" pitchFamily="18" charset="0"/>
              </a:rPr>
              <a:t> tarafından yürütülmektedir.</a:t>
            </a:r>
          </a:p>
        </p:txBody>
      </p:sp>
    </p:spTree>
    <p:extLst>
      <p:ext uri="{BB962C8B-B14F-4D97-AF65-F5344CB8AC3E}">
        <p14:creationId xmlns:p14="http://schemas.microsoft.com/office/powerpoint/2010/main" val="6806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600" b="1" dirty="0">
                <a:latin typeface="Tw Cen MT" panose="020B0602020104020603" pitchFamily="34" charset="0"/>
                <a:ea typeface="Verdana" panose="020B0604030504040204" pitchFamily="34" charset="0"/>
                <a:cs typeface="Times New Roman" panose="02020603050405020304" pitchFamily="18" charset="0"/>
              </a:rPr>
              <a:t>A.3.2. İnsan kaynakları yönetimi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A.3.3. Finansal yönetim</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A.3.4. Süreç yönetimi</a:t>
            </a:r>
          </a:p>
        </p:txBody>
      </p:sp>
      <p:sp>
        <p:nvSpPr>
          <p:cNvPr id="3" name="Dikdörtgen 2"/>
          <p:cNvSpPr/>
          <p:nvPr/>
        </p:nvSpPr>
        <p:spPr>
          <a:xfrm>
            <a:off x="2306320" y="1988622"/>
            <a:ext cx="9448800" cy="3170099"/>
          </a:xfrm>
          <a:prstGeom prst="rect">
            <a:avLst/>
          </a:prstGeom>
        </p:spPr>
        <p:txBody>
          <a:bodyPr wrap="square">
            <a:spAutoFit/>
          </a:bodyPr>
          <a:lstStyle/>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 insan kaynakları yönetimini;</a:t>
            </a:r>
            <a:br>
              <a:rPr lang="tr-TR" altLang="tr-TR" sz="2000" dirty="0">
                <a:latin typeface="Times New Roman" panose="02020603050405020304" pitchFamily="18" charset="0"/>
                <a:cs typeface="Times New Roman" panose="02020603050405020304" pitchFamily="18" charset="0"/>
              </a:rPr>
            </a:br>
            <a:r>
              <a:rPr lang="tr-TR" altLang="tr-TR" sz="2000" dirty="0">
                <a:latin typeface="Times New Roman" panose="02020603050405020304" pitchFamily="18" charset="0"/>
                <a:cs typeface="Times New Roman" panose="02020603050405020304" pitchFamily="18" charset="0"/>
              </a:rPr>
              <a:t>yetkinlik geliştirme, adil görev dağılımı, performans izleme ve çalışan memnuniyetinin artırılması esaslarına dayandırmaktadır.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İnsan kaynağı planlaması, </a:t>
            </a:r>
            <a:r>
              <a:rPr lang="tr-TR" altLang="tr-TR" sz="2000" b="1" dirty="0">
                <a:latin typeface="Times New Roman" panose="02020603050405020304" pitchFamily="18" charset="0"/>
                <a:cs typeface="Times New Roman" panose="02020603050405020304" pitchFamily="18" charset="0"/>
              </a:rPr>
              <a:t>üniversitenin stratejik hedefleri</a:t>
            </a:r>
            <a:r>
              <a:rPr lang="tr-TR" altLang="tr-TR" sz="2000" dirty="0">
                <a:latin typeface="Times New Roman" panose="02020603050405020304" pitchFamily="18" charset="0"/>
                <a:cs typeface="Times New Roman" panose="02020603050405020304" pitchFamily="18" charset="0"/>
              </a:rPr>
              <a:t> doğrultusunda yapılmakta; </a:t>
            </a:r>
            <a:r>
              <a:rPr lang="tr-TR" altLang="tr-TR" sz="2000" b="1" dirty="0">
                <a:latin typeface="Times New Roman" panose="02020603050405020304" pitchFamily="18" charset="0"/>
                <a:cs typeface="Times New Roman" panose="02020603050405020304" pitchFamily="18" charset="0"/>
              </a:rPr>
              <a:t>liyakat ve şeffaflık</a:t>
            </a:r>
            <a:r>
              <a:rPr lang="tr-TR" altLang="tr-TR" sz="2000" dirty="0">
                <a:latin typeface="Times New Roman" panose="02020603050405020304" pitchFamily="18" charset="0"/>
                <a:cs typeface="Times New Roman" panose="02020603050405020304" pitchFamily="18" charset="0"/>
              </a:rPr>
              <a:t> ilkeleri esas alınmaktadır.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Tüm süreçler,</a:t>
            </a:r>
          </a:p>
          <a:p>
            <a:pPr lvl="0"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2547 sayılı Yükseköğretim Kanunu</a:t>
            </a:r>
            <a:r>
              <a:rPr lang="tr-TR" altLang="tr-TR" sz="2000" dirty="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657 sayılı Devlet Memurları Kanunu</a:t>
            </a:r>
            <a:r>
              <a:rPr lang="tr-TR" altLang="tr-TR" sz="2000" dirty="0">
                <a:latin typeface="Times New Roman" panose="02020603050405020304" pitchFamily="18" charset="0"/>
                <a:cs typeface="Times New Roman" panose="02020603050405020304" pitchFamily="18" charset="0"/>
              </a:rPr>
              <a:t> ve</a:t>
            </a:r>
          </a:p>
          <a:p>
            <a:pPr lvl="0" algn="just" eaLnBrk="0" fontAlgn="base" hangingPunct="0">
              <a:spcBef>
                <a:spcPct val="0"/>
              </a:spcBef>
              <a:spcAft>
                <a:spcPct val="0"/>
              </a:spcAft>
            </a:pPr>
            <a:r>
              <a:rPr lang="tr-TR" altLang="tr-TR" sz="2000" b="1" dirty="0">
                <a:latin typeface="Times New Roman" panose="02020603050405020304" pitchFamily="18" charset="0"/>
                <a:cs typeface="Times New Roman" panose="02020603050405020304" pitchFamily="18" charset="0"/>
              </a:rPr>
              <a:t>Adıyaman Üniversitesi Atama-Yükseltme Yönergesi</a:t>
            </a:r>
            <a:r>
              <a:rPr lang="tr-TR" altLang="tr-TR" sz="2000" dirty="0">
                <a:latin typeface="Times New Roman" panose="02020603050405020304" pitchFamily="18" charset="0"/>
                <a:cs typeface="Times New Roman" panose="02020603050405020304" pitchFamily="18" charset="0"/>
              </a:rPr>
              <a:t> hükümleri çerçevesinde yürütülmektedir.</a:t>
            </a:r>
          </a:p>
        </p:txBody>
      </p:sp>
    </p:spTree>
    <p:extLst>
      <p:ext uri="{BB962C8B-B14F-4D97-AF65-F5344CB8AC3E}">
        <p14:creationId xmlns:p14="http://schemas.microsoft.com/office/powerpoint/2010/main" val="62328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600" b="1" dirty="0">
                <a:latin typeface="Tw Cen MT" panose="020B0602020104020603" pitchFamily="34" charset="0"/>
                <a:ea typeface="Verdana" panose="020B0604030504040204" pitchFamily="34" charset="0"/>
                <a:cs typeface="Times New Roman" panose="02020603050405020304" pitchFamily="18" charset="0"/>
              </a:rPr>
              <a:t>A.3.2. İnsan kaynakları yönetimi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A.3.3. Finansal yönetim</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A.3.4. Süreç yönetimi</a:t>
            </a:r>
          </a:p>
        </p:txBody>
      </p:sp>
      <p:sp>
        <p:nvSpPr>
          <p:cNvPr id="2" name="Dikdörtgen 1"/>
          <p:cNvSpPr/>
          <p:nvPr/>
        </p:nvSpPr>
        <p:spPr>
          <a:xfrm>
            <a:off x="1423097" y="1696224"/>
            <a:ext cx="9884983" cy="4401205"/>
          </a:xfrm>
          <a:prstGeom prst="rect">
            <a:avLst/>
          </a:prstGeom>
        </p:spPr>
        <p:txBody>
          <a:bodyPr wrap="square">
            <a:spAutoFit/>
          </a:bodyPr>
          <a:lstStyle/>
          <a:p>
            <a:pPr lvl="0"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Akademik personel ihtiyaçları</a:t>
            </a:r>
            <a:r>
              <a:rPr lang="tr-TR" altLang="tr-TR" sz="2000" dirty="0">
                <a:solidFill>
                  <a:prstClr val="black"/>
                </a:solidFill>
                <a:latin typeface="Times New Roman" panose="02020603050405020304" pitchFamily="18" charset="0"/>
                <a:cs typeface="Times New Roman" panose="02020603050405020304" pitchFamily="18" charset="0"/>
              </a:rPr>
              <a:t>, eğitim-öğretim faaliyetleri, öğrenci sayısı ve program gereksinimlerine göre belirlenir; talepler </a:t>
            </a:r>
            <a:r>
              <a:rPr lang="tr-TR" altLang="tr-TR" sz="2000" b="1" dirty="0">
                <a:solidFill>
                  <a:prstClr val="black"/>
                </a:solidFill>
                <a:latin typeface="Times New Roman" panose="02020603050405020304" pitchFamily="18" charset="0"/>
                <a:cs typeface="Times New Roman" panose="02020603050405020304" pitchFamily="18" charset="0"/>
              </a:rPr>
              <a:t>Fakülte Yönetim Kurulu</a:t>
            </a:r>
            <a:r>
              <a:rPr lang="tr-TR" altLang="tr-TR" sz="2000" dirty="0">
                <a:solidFill>
                  <a:prstClr val="black"/>
                </a:solidFill>
                <a:latin typeface="Times New Roman" panose="02020603050405020304" pitchFamily="18" charset="0"/>
                <a:cs typeface="Times New Roman" panose="02020603050405020304" pitchFamily="18" charset="0"/>
              </a:rPr>
              <a:t> tarafından değerlendirilir ve uygun görülenler </a:t>
            </a:r>
            <a:r>
              <a:rPr lang="tr-TR" altLang="tr-TR" sz="2000" b="1" dirty="0">
                <a:solidFill>
                  <a:prstClr val="black"/>
                </a:solidFill>
                <a:latin typeface="Times New Roman" panose="02020603050405020304" pitchFamily="18" charset="0"/>
                <a:cs typeface="Times New Roman" panose="02020603050405020304" pitchFamily="18" charset="0"/>
              </a:rPr>
              <a:t>Rektörlüğe sunulur.</a:t>
            </a:r>
            <a:endParaRPr lang="tr-TR" altLang="tr-TR" sz="2000"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Personel alımları, </a:t>
            </a:r>
            <a:r>
              <a:rPr lang="tr-TR" altLang="tr-TR" sz="2000" b="1" dirty="0">
                <a:solidFill>
                  <a:prstClr val="black"/>
                </a:solidFill>
                <a:latin typeface="Times New Roman" panose="02020603050405020304" pitchFamily="18" charset="0"/>
                <a:cs typeface="Times New Roman" panose="02020603050405020304" pitchFamily="18" charset="0"/>
              </a:rPr>
              <a:t>Resmî Gazete</a:t>
            </a:r>
            <a:r>
              <a:rPr lang="tr-TR" altLang="tr-TR" sz="2000" dirty="0">
                <a:solidFill>
                  <a:prstClr val="black"/>
                </a:solidFill>
                <a:latin typeface="Times New Roman" panose="02020603050405020304" pitchFamily="18" charset="0"/>
                <a:cs typeface="Times New Roman" panose="02020603050405020304" pitchFamily="18" charset="0"/>
              </a:rPr>
              <a:t> ve </a:t>
            </a:r>
            <a:r>
              <a:rPr lang="tr-TR" altLang="tr-TR" sz="2000" b="1" dirty="0">
                <a:solidFill>
                  <a:prstClr val="black"/>
                </a:solidFill>
                <a:latin typeface="Times New Roman" panose="02020603050405020304" pitchFamily="18" charset="0"/>
                <a:cs typeface="Times New Roman" panose="02020603050405020304" pitchFamily="18" charset="0"/>
              </a:rPr>
              <a:t>üniversite web sayfası</a:t>
            </a:r>
            <a:r>
              <a:rPr lang="tr-TR" altLang="tr-TR" sz="2000" dirty="0">
                <a:solidFill>
                  <a:prstClr val="black"/>
                </a:solidFill>
                <a:latin typeface="Times New Roman" panose="02020603050405020304" pitchFamily="18" charset="0"/>
                <a:cs typeface="Times New Roman" panose="02020603050405020304" pitchFamily="18" charset="0"/>
              </a:rPr>
              <a:t> aracılığıyla duyurulur; süreçler </a:t>
            </a:r>
            <a:r>
              <a:rPr lang="tr-TR" altLang="tr-TR" sz="2000" b="1" dirty="0">
                <a:solidFill>
                  <a:prstClr val="black"/>
                </a:solidFill>
                <a:latin typeface="Times New Roman" panose="02020603050405020304" pitchFamily="18" charset="0"/>
                <a:cs typeface="Times New Roman" panose="02020603050405020304" pitchFamily="18" charset="0"/>
              </a:rPr>
              <a:t>eşitlik ve şeffaflık</a:t>
            </a:r>
            <a:r>
              <a:rPr lang="tr-TR" altLang="tr-TR" sz="2000" dirty="0">
                <a:solidFill>
                  <a:prstClr val="black"/>
                </a:solidFill>
                <a:latin typeface="Times New Roman" panose="02020603050405020304" pitchFamily="18" charset="0"/>
                <a:cs typeface="Times New Roman" panose="02020603050405020304" pitchFamily="18" charset="0"/>
              </a:rPr>
              <a:t> ilkeleriyle yürütülür.</a:t>
            </a:r>
          </a:p>
          <a:p>
            <a:pPr lvl="0" algn="just"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Akademik ve idari personele yönelik:</a:t>
            </a:r>
          </a:p>
          <a:p>
            <a:pPr lvl="1"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Hizmet içi eğitimler</a:t>
            </a:r>
            <a:r>
              <a:rPr lang="tr-TR" altLang="tr-TR" sz="2000" dirty="0">
                <a:solidFill>
                  <a:prstClr val="black"/>
                </a:solidFill>
                <a:latin typeface="Times New Roman" panose="02020603050405020304" pitchFamily="18" charset="0"/>
                <a:cs typeface="Times New Roman" panose="02020603050405020304" pitchFamily="18" charset="0"/>
              </a:rPr>
              <a:t>,</a:t>
            </a:r>
          </a:p>
          <a:p>
            <a:pPr lvl="1"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Bilimsel araştırma teşvikleri</a:t>
            </a:r>
            <a:r>
              <a:rPr lang="tr-TR" altLang="tr-TR" sz="2000" dirty="0">
                <a:solidFill>
                  <a:prstClr val="black"/>
                </a:solidFill>
                <a:latin typeface="Times New Roman" panose="02020603050405020304" pitchFamily="18" charset="0"/>
                <a:cs typeface="Times New Roman" panose="02020603050405020304" pitchFamily="18" charset="0"/>
              </a:rPr>
              <a:t>,</a:t>
            </a:r>
          </a:p>
          <a:p>
            <a:pPr lvl="1"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Proje destek mekanizmaları</a:t>
            </a:r>
            <a:r>
              <a:rPr lang="tr-TR" altLang="tr-TR" sz="2000" dirty="0">
                <a:solidFill>
                  <a:prstClr val="black"/>
                </a:solidFill>
                <a:latin typeface="Times New Roman" panose="02020603050405020304" pitchFamily="18" charset="0"/>
                <a:cs typeface="Times New Roman" panose="02020603050405020304" pitchFamily="18" charset="0"/>
              </a:rPr>
              <a:t> ve</a:t>
            </a:r>
          </a:p>
          <a:p>
            <a:pPr lvl="1"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Danışmanlık hizmetleri</a:t>
            </a:r>
            <a:r>
              <a:rPr lang="tr-TR" altLang="tr-TR" sz="2000" dirty="0">
                <a:solidFill>
                  <a:prstClr val="black"/>
                </a:solidFill>
                <a:latin typeface="Times New Roman" panose="02020603050405020304" pitchFamily="18" charset="0"/>
                <a:cs typeface="Times New Roman" panose="02020603050405020304" pitchFamily="18" charset="0"/>
              </a:rPr>
              <a:t> sunulmaktadır.</a:t>
            </a:r>
          </a:p>
          <a:p>
            <a:pPr lvl="0" algn="just"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Performans değerlendirmeleri</a:t>
            </a:r>
            <a:r>
              <a:rPr lang="tr-TR" altLang="tr-TR" sz="2000" dirty="0">
                <a:solidFill>
                  <a:prstClr val="black"/>
                </a:solidFill>
                <a:latin typeface="Times New Roman" panose="02020603050405020304" pitchFamily="18" charset="0"/>
                <a:cs typeface="Times New Roman" panose="02020603050405020304" pitchFamily="18" charset="0"/>
              </a:rPr>
              <a:t>, “</a:t>
            </a:r>
            <a:r>
              <a:rPr lang="tr-TR" altLang="tr-TR" sz="2000" b="1" dirty="0">
                <a:solidFill>
                  <a:prstClr val="black"/>
                </a:solidFill>
                <a:latin typeface="Times New Roman" panose="02020603050405020304" pitchFamily="18" charset="0"/>
                <a:cs typeface="Times New Roman" panose="02020603050405020304" pitchFamily="18" charset="0"/>
              </a:rPr>
              <a:t>Ders ve Çalışma Yükü Bildirim Formu</a:t>
            </a:r>
            <a:r>
              <a:rPr lang="tr-TR" altLang="tr-TR" sz="2000" dirty="0">
                <a:solidFill>
                  <a:prstClr val="black"/>
                </a:solidFill>
                <a:latin typeface="Times New Roman" panose="02020603050405020304" pitchFamily="18" charset="0"/>
                <a:cs typeface="Times New Roman" panose="02020603050405020304" pitchFamily="18" charset="0"/>
              </a:rPr>
              <a:t>” üzerinden yapılır; sonuçlar </a:t>
            </a:r>
            <a:r>
              <a:rPr lang="tr-TR" altLang="tr-TR" sz="2000" b="1" dirty="0">
                <a:solidFill>
                  <a:prstClr val="black"/>
                </a:solidFill>
                <a:latin typeface="Times New Roman" panose="02020603050405020304" pitchFamily="18" charset="0"/>
                <a:cs typeface="Times New Roman" panose="02020603050405020304" pitchFamily="18" charset="0"/>
              </a:rPr>
              <a:t>Birim Faaliyet Raporu</a:t>
            </a:r>
            <a:r>
              <a:rPr lang="tr-TR" altLang="tr-TR" sz="2000" dirty="0">
                <a:solidFill>
                  <a:prstClr val="black"/>
                </a:solidFill>
                <a:latin typeface="Times New Roman" panose="02020603050405020304" pitchFamily="18" charset="0"/>
                <a:cs typeface="Times New Roman" panose="02020603050405020304" pitchFamily="18" charset="0"/>
              </a:rPr>
              <a:t>’na yansıtılır.</a:t>
            </a:r>
          </a:p>
          <a:p>
            <a:pPr lvl="0" algn="just"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Fakülte yönetimi, insan kaynakları süreçlerini </a:t>
            </a:r>
            <a:r>
              <a:rPr lang="tr-TR" altLang="tr-TR" sz="2000" b="1" dirty="0">
                <a:solidFill>
                  <a:prstClr val="black"/>
                </a:solidFill>
                <a:latin typeface="Times New Roman" panose="02020603050405020304" pitchFamily="18" charset="0"/>
                <a:cs typeface="Times New Roman" panose="02020603050405020304" pitchFamily="18" charset="0"/>
              </a:rPr>
              <a:t>düzenli olarak izler</a:t>
            </a:r>
            <a:r>
              <a:rPr lang="tr-TR" altLang="tr-TR" sz="2000" dirty="0">
                <a:solidFill>
                  <a:prstClr val="black"/>
                </a:solidFill>
                <a:latin typeface="Times New Roman" panose="02020603050405020304" pitchFamily="18" charset="0"/>
                <a:cs typeface="Times New Roman" panose="02020603050405020304" pitchFamily="18" charset="0"/>
              </a:rPr>
              <a:t>, çalışan memnuniyetini ve </a:t>
            </a:r>
            <a:r>
              <a:rPr lang="tr-TR" altLang="tr-TR" sz="2000" b="1" dirty="0">
                <a:solidFill>
                  <a:prstClr val="black"/>
                </a:solidFill>
                <a:latin typeface="Times New Roman" panose="02020603050405020304" pitchFamily="18" charset="0"/>
                <a:cs typeface="Times New Roman" panose="02020603050405020304" pitchFamily="18" charset="0"/>
              </a:rPr>
              <a:t>kurumsal kaliteyi güçlendirmeyi</a:t>
            </a:r>
            <a:r>
              <a:rPr lang="tr-TR" altLang="tr-TR" sz="2000" dirty="0">
                <a:solidFill>
                  <a:prstClr val="black"/>
                </a:solidFill>
                <a:latin typeface="Times New Roman" panose="02020603050405020304" pitchFamily="18" charset="0"/>
                <a:cs typeface="Times New Roman" panose="02020603050405020304" pitchFamily="18" charset="0"/>
              </a:rPr>
              <a:t> hedefler.</a:t>
            </a:r>
          </a:p>
        </p:txBody>
      </p:sp>
    </p:spTree>
    <p:extLst>
      <p:ext uri="{BB962C8B-B14F-4D97-AF65-F5344CB8AC3E}">
        <p14:creationId xmlns:p14="http://schemas.microsoft.com/office/powerpoint/2010/main" val="425320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A.3.2. İnsan kaynakları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A.3.3. Finansal yönetim</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A.3.4. Süreç yönetimi</a:t>
            </a:r>
          </a:p>
        </p:txBody>
      </p:sp>
      <p:sp>
        <p:nvSpPr>
          <p:cNvPr id="2" name="Dikdörtgen 1"/>
          <p:cNvSpPr/>
          <p:nvPr/>
        </p:nvSpPr>
        <p:spPr>
          <a:xfrm>
            <a:off x="818690" y="1988622"/>
            <a:ext cx="11054080" cy="3785652"/>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Üniversitemiz, merkezi yönetim kapsamındaki bir kamu idaresi olup mali kaynakların kullanımı;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ilgili yasa, Bütçe Kanunu ve mali mevzuat hükümleri doğrultusunda yürütülmektedir.</a:t>
            </a:r>
          </a:p>
          <a:p>
            <a:pPr algn="just"/>
            <a:r>
              <a:rPr lang="tr-TR" sz="2000" dirty="0">
                <a:latin typeface="Times New Roman" panose="02020603050405020304" pitchFamily="18" charset="0"/>
                <a:cs typeface="Times New Roman" panose="02020603050405020304" pitchFamily="18" charset="0"/>
              </a:rPr>
              <a:t>Mali kaynaklar; Orta Vadeli Program, Bütçe, Yatırım ve Finansman Programlarına uygun biçimde, kurumun öncelik ve ihtiyaçlarına göre planlanmaktadır.</a:t>
            </a:r>
          </a:p>
          <a:p>
            <a:pPr algn="just"/>
            <a:r>
              <a:rPr lang="tr-TR" sz="2000" b="1" dirty="0">
                <a:latin typeface="Times New Roman" panose="02020603050405020304" pitchFamily="18" charset="0"/>
                <a:cs typeface="Times New Roman" panose="02020603050405020304" pitchFamily="18" charset="0"/>
              </a:rPr>
              <a:t>Üniversite bütçesi:</a:t>
            </a:r>
          </a:p>
          <a:p>
            <a:pPr lvl="1" algn="just"/>
            <a:r>
              <a:rPr lang="tr-TR" sz="2000" dirty="0">
                <a:latin typeface="Times New Roman" panose="02020603050405020304" pitchFamily="18" charset="0"/>
                <a:cs typeface="Times New Roman" panose="02020603050405020304" pitchFamily="18" charset="0"/>
              </a:rPr>
              <a:t>Büyük kısmı Hazine yardımı ödeneklerinden,</a:t>
            </a:r>
          </a:p>
          <a:p>
            <a:pPr lvl="1" algn="just"/>
            <a:r>
              <a:rPr lang="tr-TR" sz="2000" dirty="0">
                <a:latin typeface="Times New Roman" panose="02020603050405020304" pitchFamily="18" charset="0"/>
                <a:cs typeface="Times New Roman" panose="02020603050405020304" pitchFamily="18" charset="0"/>
              </a:rPr>
              <a:t>Diğer kısmı tezsiz yüksek lisans, uzaktan eğitim, kira, bağış ve döner sermaye gelirlerinden oluşmaktadır.</a:t>
            </a:r>
          </a:p>
          <a:p>
            <a:pPr algn="just"/>
            <a:r>
              <a:rPr lang="tr-TR" sz="2000" b="1" dirty="0">
                <a:latin typeface="Times New Roman" panose="02020603050405020304" pitchFamily="18" charset="0"/>
                <a:cs typeface="Times New Roman" panose="02020603050405020304" pitchFamily="18" charset="0"/>
              </a:rPr>
              <a:t>Mali işlemler;</a:t>
            </a:r>
          </a:p>
          <a:p>
            <a:pPr lvl="1" algn="just"/>
            <a:r>
              <a:rPr lang="tr-TR" sz="2000" dirty="0">
                <a:latin typeface="Times New Roman" panose="02020603050405020304" pitchFamily="18" charset="0"/>
                <a:cs typeface="Times New Roman" panose="02020603050405020304" pitchFamily="18" charset="0"/>
              </a:rPr>
              <a:t>Harcama yetkilileri,</a:t>
            </a:r>
          </a:p>
          <a:p>
            <a:pPr lvl="1" algn="just"/>
            <a:r>
              <a:rPr lang="tr-TR" sz="2000" dirty="0">
                <a:latin typeface="Times New Roman" panose="02020603050405020304" pitchFamily="18" charset="0"/>
                <a:cs typeface="Times New Roman" panose="02020603050405020304" pitchFamily="18" charset="0"/>
              </a:rPr>
              <a:t>Gerçekleştirme görevlileri ve</a:t>
            </a:r>
          </a:p>
          <a:p>
            <a:pPr lvl="1" algn="just"/>
            <a:r>
              <a:rPr lang="tr-TR" sz="2000" dirty="0">
                <a:latin typeface="Times New Roman" panose="02020603050405020304" pitchFamily="18" charset="0"/>
                <a:cs typeface="Times New Roman" panose="02020603050405020304" pitchFamily="18" charset="0"/>
              </a:rPr>
              <a:t>Taşınır kayıt kontrol yetkilileri tarafından yürütülmektedir.</a:t>
            </a:r>
          </a:p>
        </p:txBody>
      </p:sp>
    </p:spTree>
    <p:extLst>
      <p:ext uri="{BB962C8B-B14F-4D97-AF65-F5344CB8AC3E}">
        <p14:creationId xmlns:p14="http://schemas.microsoft.com/office/powerpoint/2010/main" val="97244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A.3.2. İnsan kaynakları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A.3.3. Finansal yönetim</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A.3.4. Süreç yönetimi</a:t>
            </a:r>
          </a:p>
        </p:txBody>
      </p:sp>
      <p:sp>
        <p:nvSpPr>
          <p:cNvPr id="2" name="Dikdörtgen 1"/>
          <p:cNvSpPr/>
          <p:nvPr/>
        </p:nvSpPr>
        <p:spPr>
          <a:xfrm>
            <a:off x="717090" y="2276190"/>
            <a:ext cx="11054080" cy="3139321"/>
          </a:xfrm>
          <a:prstGeom prst="rect">
            <a:avLst/>
          </a:prstGeom>
        </p:spPr>
        <p:txBody>
          <a:bodyPr wrap="square">
            <a:spAutoFit/>
          </a:bodyPr>
          <a:lstStyle/>
          <a:p>
            <a:pPr lvl="0" algn="just"/>
            <a:r>
              <a:rPr lang="tr-TR" sz="2000" b="1" dirty="0">
                <a:solidFill>
                  <a:prstClr val="black"/>
                </a:solidFill>
                <a:latin typeface="Times New Roman" panose="02020603050405020304" pitchFamily="18" charset="0"/>
                <a:cs typeface="Times New Roman" panose="02020603050405020304" pitchFamily="18" charset="0"/>
              </a:rPr>
              <a:t>İç kontrol süreçleri</a:t>
            </a:r>
            <a:r>
              <a:rPr lang="tr-TR" sz="2000" dirty="0">
                <a:solidFill>
                  <a:prstClr val="black"/>
                </a:solidFill>
                <a:latin typeface="Times New Roman" panose="02020603050405020304" pitchFamily="18" charset="0"/>
                <a:cs typeface="Times New Roman" panose="02020603050405020304" pitchFamily="18" charset="0"/>
              </a:rPr>
              <a:t> kapsamında;</a:t>
            </a:r>
          </a:p>
          <a:p>
            <a:pPr lvl="1" algn="just"/>
            <a:r>
              <a:rPr lang="tr-TR" sz="2000" dirty="0">
                <a:solidFill>
                  <a:prstClr val="black"/>
                </a:solidFill>
                <a:latin typeface="Times New Roman" panose="02020603050405020304" pitchFamily="18" charset="0"/>
                <a:cs typeface="Times New Roman" panose="02020603050405020304" pitchFamily="18" charset="0"/>
              </a:rPr>
              <a:t>Harcama öncesi kontrol,</a:t>
            </a:r>
          </a:p>
          <a:p>
            <a:pPr lvl="1" algn="just"/>
            <a:r>
              <a:rPr lang="tr-TR" sz="2000" dirty="0">
                <a:solidFill>
                  <a:prstClr val="black"/>
                </a:solidFill>
                <a:latin typeface="Times New Roman" panose="02020603050405020304" pitchFamily="18" charset="0"/>
                <a:cs typeface="Times New Roman" panose="02020603050405020304" pitchFamily="18" charset="0"/>
              </a:rPr>
              <a:t>Ön mali kontrol ve</a:t>
            </a:r>
          </a:p>
          <a:p>
            <a:pPr lvl="1" algn="just"/>
            <a:r>
              <a:rPr lang="tr-TR" sz="2000" dirty="0">
                <a:solidFill>
                  <a:prstClr val="black"/>
                </a:solidFill>
                <a:latin typeface="Times New Roman" panose="02020603050405020304" pitchFamily="18" charset="0"/>
                <a:cs typeface="Times New Roman" panose="02020603050405020304" pitchFamily="18" charset="0"/>
              </a:rPr>
              <a:t>İç denetim uygulamaları aktif biçimde uygulanmaktadır.</a:t>
            </a:r>
          </a:p>
          <a:p>
            <a:pPr lvl="0" algn="just"/>
            <a:r>
              <a:rPr lang="tr-TR" sz="2000" dirty="0">
                <a:solidFill>
                  <a:prstClr val="black"/>
                </a:solidFill>
                <a:latin typeface="Times New Roman" panose="02020603050405020304" pitchFamily="18" charset="0"/>
                <a:cs typeface="Times New Roman" panose="02020603050405020304" pitchFamily="18" charset="0"/>
              </a:rPr>
              <a:t>Fakülte mali işlemleri, 5018 sayılı Kamu Mali Yönetimi ve Kontrol Kanunu uyarınca yürütülmektedir.</a:t>
            </a:r>
          </a:p>
          <a:p>
            <a:pPr lvl="0" algn="just"/>
            <a:r>
              <a:rPr lang="tr-TR" sz="2000" dirty="0">
                <a:solidFill>
                  <a:prstClr val="black"/>
                </a:solidFill>
                <a:latin typeface="Times New Roman" panose="02020603050405020304" pitchFamily="18" charset="0"/>
                <a:cs typeface="Times New Roman" panose="02020603050405020304" pitchFamily="18" charset="0"/>
              </a:rPr>
              <a:t>Bütçeler; kalkınma planı, stratejik hedefler, performans göstergeleri ve fayda-maliyet analizleri doğrultusunda hazırlanır, uygulanır ve izlenir.</a:t>
            </a:r>
          </a:p>
          <a:p>
            <a:pPr lvl="0" algn="just"/>
            <a:r>
              <a:rPr lang="tr-TR" sz="2000" dirty="0">
                <a:solidFill>
                  <a:prstClr val="black"/>
                </a:solidFill>
                <a:latin typeface="Times New Roman" panose="02020603050405020304" pitchFamily="18" charset="0"/>
                <a:cs typeface="Times New Roman" panose="02020603050405020304" pitchFamily="18" charset="0"/>
              </a:rPr>
              <a:t>Birimimiz, Adıyaman Üniversitesi Strateji Geliştirme Daire Başkanlığı rehberliğinde;</a:t>
            </a:r>
            <a:br>
              <a:rPr lang="tr-TR" sz="2000" dirty="0">
                <a:solidFill>
                  <a:prstClr val="black"/>
                </a:solidFill>
                <a:latin typeface="Times New Roman" panose="02020603050405020304" pitchFamily="18" charset="0"/>
                <a:cs typeface="Times New Roman" panose="02020603050405020304" pitchFamily="18" charset="0"/>
              </a:rPr>
            </a:br>
            <a:r>
              <a:rPr lang="tr-TR" sz="2000" dirty="0">
                <a:solidFill>
                  <a:prstClr val="black"/>
                </a:solidFill>
                <a:latin typeface="Times New Roman" panose="02020603050405020304" pitchFamily="18" charset="0"/>
                <a:cs typeface="Times New Roman" panose="02020603050405020304" pitchFamily="18" charset="0"/>
              </a:rPr>
              <a:t>bütçe, harcama, tahakkuk ve muhasebe işlemlerini yürütmektedir.</a:t>
            </a:r>
          </a:p>
          <a:p>
            <a:pPr marL="742950" lvl="1" indent="-285750">
              <a:buFont typeface="Arial" panose="020B0604020202020204" pitchFamily="34" charset="0"/>
              <a:buChar char="•"/>
            </a:pPr>
            <a:r>
              <a:rPr lang="tr-TR" dirty="0"/>
              <a:t>.</a:t>
            </a:r>
          </a:p>
        </p:txBody>
      </p:sp>
    </p:spTree>
    <p:extLst>
      <p:ext uri="{BB962C8B-B14F-4D97-AF65-F5344CB8AC3E}">
        <p14:creationId xmlns:p14="http://schemas.microsoft.com/office/powerpoint/2010/main" val="377184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A.3.2. İnsan kaynakları yönetimi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A.3.3. Finansal yönetim</a:t>
            </a:r>
          </a:p>
          <a:p>
            <a:r>
              <a:rPr lang="tr-TR" sz="1600" b="1" dirty="0">
                <a:latin typeface="Tw Cen MT" panose="020B0602020104020603" pitchFamily="34" charset="0"/>
                <a:ea typeface="Verdana" panose="020B0604030504040204" pitchFamily="34" charset="0"/>
                <a:cs typeface="Times New Roman" panose="02020603050405020304" pitchFamily="18" charset="0"/>
              </a:rPr>
              <a:t>A.3.4. Süreç yönetimi</a:t>
            </a:r>
          </a:p>
        </p:txBody>
      </p:sp>
      <p:sp>
        <p:nvSpPr>
          <p:cNvPr id="3" name="Dikdörtgen 2"/>
          <p:cNvSpPr/>
          <p:nvPr/>
        </p:nvSpPr>
        <p:spPr>
          <a:xfrm>
            <a:off x="1616138" y="2664286"/>
            <a:ext cx="9255062" cy="1323439"/>
          </a:xfrm>
          <a:prstGeom prst="rect">
            <a:avLst/>
          </a:prstGeom>
        </p:spPr>
        <p:txBody>
          <a:bodyPr wrap="square">
            <a:spAutoFit/>
          </a:bodyPr>
          <a:lstStyle/>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Fakültemizde tüm akademik ve idari faaliyetler, PUKÖ döngüsü (Planla–Uygula–Kontrol Et–Önlem Al) kapsamında yönetilmektedir.</a:t>
            </a:r>
          </a:p>
          <a:p>
            <a:pPr lvl="0" algn="just" eaLnBrk="0" fontAlgn="base" hangingPunct="0">
              <a:spcBef>
                <a:spcPct val="0"/>
              </a:spcBef>
              <a:spcAft>
                <a:spcPct val="0"/>
              </a:spcAft>
            </a:pPr>
            <a:r>
              <a:rPr lang="tr-TR" altLang="tr-TR" sz="2000" dirty="0">
                <a:latin typeface="Times New Roman" panose="02020603050405020304" pitchFamily="18" charset="0"/>
                <a:cs typeface="Times New Roman" panose="02020603050405020304" pitchFamily="18" charset="0"/>
              </a:rPr>
              <a:t>Her yıl belirlenen stratejik hedefler, faaliyet planları ve performans göstergeleri, Kalite Yönetim Sistemi üzerinden raporlanmaktadır.</a:t>
            </a:r>
          </a:p>
        </p:txBody>
      </p:sp>
    </p:spTree>
    <p:extLst>
      <p:ext uri="{BB962C8B-B14F-4D97-AF65-F5344CB8AC3E}">
        <p14:creationId xmlns:p14="http://schemas.microsoft.com/office/powerpoint/2010/main" val="24612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97628" y="1119333"/>
            <a:ext cx="6096528" cy="499915"/>
          </a:xfrm>
          <a:prstGeom prst="rect">
            <a:avLst/>
          </a:prstGeom>
        </p:spPr>
      </p:pic>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KURUM/BİRİM HAKKINDA BİLGİLER</a:t>
            </a:r>
          </a:p>
        </p:txBody>
      </p:sp>
      <p:sp>
        <p:nvSpPr>
          <p:cNvPr id="2" name="Dikdörtgen 1"/>
          <p:cNvSpPr/>
          <p:nvPr/>
        </p:nvSpPr>
        <p:spPr>
          <a:xfrm>
            <a:off x="1423097" y="2306320"/>
            <a:ext cx="7720903" cy="2677656"/>
          </a:xfrm>
          <a:prstGeom prst="rect">
            <a:avLst/>
          </a:prstGeom>
        </p:spPr>
        <p:txBody>
          <a:bodyPr wrap="square">
            <a:spAutoFit/>
          </a:bodyPr>
          <a:lstStyle/>
          <a:p>
            <a:r>
              <a:rPr lang="tr-TR" sz="2400" b="1" dirty="0"/>
              <a:t>1. İletişim Bilgileri</a:t>
            </a:r>
          </a:p>
          <a:p>
            <a:r>
              <a:rPr lang="tr-TR" sz="2400" dirty="0"/>
              <a:t>Sağlık Bilimler Fakültesi Kalite Komisyonu Başkanı: Prof. Dr. Süleyman BAYRAM</a:t>
            </a:r>
          </a:p>
          <a:p>
            <a:r>
              <a:rPr lang="tr-TR" sz="2400" dirty="0"/>
              <a:t>Adres: Adıyaman Üniversitesi (ADYÜ), </a:t>
            </a:r>
            <a:r>
              <a:rPr lang="tr-TR" sz="2400" dirty="0" err="1"/>
              <a:t>Altınşehir</a:t>
            </a:r>
            <a:r>
              <a:rPr lang="tr-TR" sz="2400"/>
              <a:t> Mah. Atatürk Bulvarı No:102040, Merkez /ADIYAMAN</a:t>
            </a:r>
          </a:p>
          <a:p>
            <a:r>
              <a:rPr lang="tr-TR" sz="2400"/>
              <a:t>Tel: (0416) 2233805</a:t>
            </a:r>
          </a:p>
          <a:p>
            <a:r>
              <a:rPr lang="tr-TR" sz="2400"/>
              <a:t> e-posta: sbayram@adiyaman.edu.tr</a:t>
            </a:r>
          </a:p>
        </p:txBody>
      </p:sp>
    </p:spTree>
    <p:extLst>
      <p:ext uri="{BB962C8B-B14F-4D97-AF65-F5344CB8AC3E}">
        <p14:creationId xmlns:p14="http://schemas.microsoft.com/office/powerpoint/2010/main" val="147433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451978" y="437230"/>
            <a:ext cx="4626175" cy="1077218"/>
          </a:xfrm>
          <a:prstGeom prst="rect">
            <a:avLst/>
          </a:prstGeom>
          <a:noFill/>
        </p:spPr>
        <p:txBody>
          <a:bodyPr wrap="square">
            <a:spAutoFit/>
          </a:bodyPr>
          <a:lstStyle/>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 Yönetim Sistemleri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A.3.1. Bilgi yönetim sistemi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A.3.2. İnsan kaynakları yönetimi</a:t>
            </a:r>
          </a:p>
          <a:p>
            <a:r>
              <a:rPr lang="tr-TR" sz="1200" dirty="0">
                <a:solidFill>
                  <a:schemeClr val="bg2">
                    <a:lumMod val="50000"/>
                  </a:schemeClr>
                </a:solidFill>
                <a:latin typeface="Verdana" panose="020B0604030504040204" pitchFamily="34" charset="0"/>
                <a:ea typeface="Verdana" panose="020B0604030504040204" pitchFamily="34" charset="0"/>
                <a:cs typeface="Tahoma" panose="020B0604030504040204" pitchFamily="34" charset="0"/>
              </a:rPr>
              <a:t>A.3.3. Finansal yönetim</a:t>
            </a:r>
          </a:p>
          <a:p>
            <a:r>
              <a:rPr lang="tr-TR" sz="1600" b="1" dirty="0">
                <a:latin typeface="Tw Cen MT" panose="020B0602020104020603" pitchFamily="34" charset="0"/>
                <a:ea typeface="Verdana" panose="020B0604030504040204" pitchFamily="34" charset="0"/>
                <a:cs typeface="Times New Roman" panose="02020603050405020304" pitchFamily="18" charset="0"/>
              </a:rPr>
              <a:t>A.3.4. Süreç yönetimi</a:t>
            </a:r>
          </a:p>
        </p:txBody>
      </p:sp>
      <p:sp>
        <p:nvSpPr>
          <p:cNvPr id="3" name="Dikdörtgen 2"/>
          <p:cNvSpPr/>
          <p:nvPr/>
        </p:nvSpPr>
        <p:spPr>
          <a:xfrm>
            <a:off x="1565338" y="1514448"/>
            <a:ext cx="9864662" cy="4401205"/>
          </a:xfrm>
          <a:prstGeom prst="rect">
            <a:avLst/>
          </a:prstGeom>
        </p:spPr>
        <p:txBody>
          <a:bodyPr wrap="square">
            <a:spAutoFit/>
          </a:bodyPr>
          <a:lstStyle/>
          <a:p>
            <a:pPr lvl="2"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Süreçler beş ana başlık altında tanımlanmıştır:</a:t>
            </a:r>
            <a:br>
              <a:rPr lang="tr-TR" altLang="tr-TR" sz="2000" dirty="0">
                <a:solidFill>
                  <a:prstClr val="black"/>
                </a:solidFill>
                <a:latin typeface="Times New Roman" panose="02020603050405020304" pitchFamily="18" charset="0"/>
                <a:cs typeface="Times New Roman" panose="02020603050405020304" pitchFamily="18" charset="0"/>
              </a:rPr>
            </a:br>
            <a:r>
              <a:rPr lang="tr-TR" altLang="tr-TR" sz="2000" dirty="0">
                <a:solidFill>
                  <a:prstClr val="black"/>
                </a:solidFill>
                <a:latin typeface="Times New Roman" panose="02020603050405020304" pitchFamily="18" charset="0"/>
                <a:cs typeface="Times New Roman" panose="02020603050405020304" pitchFamily="18" charset="0"/>
              </a:rPr>
              <a:t>1) Eğitim-Öğretim</a:t>
            </a:r>
            <a:br>
              <a:rPr lang="tr-TR" altLang="tr-TR" sz="2000" dirty="0">
                <a:solidFill>
                  <a:prstClr val="black"/>
                </a:solidFill>
                <a:latin typeface="Times New Roman" panose="02020603050405020304" pitchFamily="18" charset="0"/>
                <a:cs typeface="Times New Roman" panose="02020603050405020304" pitchFamily="18" charset="0"/>
              </a:rPr>
            </a:br>
            <a:r>
              <a:rPr lang="tr-TR" altLang="tr-TR" sz="2000" dirty="0">
                <a:solidFill>
                  <a:prstClr val="black"/>
                </a:solidFill>
                <a:latin typeface="Times New Roman" panose="02020603050405020304" pitchFamily="18" charset="0"/>
                <a:cs typeface="Times New Roman" panose="02020603050405020304" pitchFamily="18" charset="0"/>
              </a:rPr>
              <a:t>2) Araştırma</a:t>
            </a:r>
            <a:br>
              <a:rPr lang="tr-TR" altLang="tr-TR" sz="2000" dirty="0">
                <a:solidFill>
                  <a:prstClr val="black"/>
                </a:solidFill>
                <a:latin typeface="Times New Roman" panose="02020603050405020304" pitchFamily="18" charset="0"/>
                <a:cs typeface="Times New Roman" panose="02020603050405020304" pitchFamily="18" charset="0"/>
              </a:rPr>
            </a:br>
            <a:r>
              <a:rPr lang="tr-TR" altLang="tr-TR" sz="2000" dirty="0">
                <a:solidFill>
                  <a:prstClr val="black"/>
                </a:solidFill>
                <a:latin typeface="Times New Roman" panose="02020603050405020304" pitchFamily="18" charset="0"/>
                <a:cs typeface="Times New Roman" panose="02020603050405020304" pitchFamily="18" charset="0"/>
              </a:rPr>
              <a:t>3)Toplumsal Katkı</a:t>
            </a:r>
            <a:br>
              <a:rPr lang="tr-TR" altLang="tr-TR" sz="2000" dirty="0">
                <a:solidFill>
                  <a:prstClr val="black"/>
                </a:solidFill>
                <a:latin typeface="Times New Roman" panose="02020603050405020304" pitchFamily="18" charset="0"/>
                <a:cs typeface="Times New Roman" panose="02020603050405020304" pitchFamily="18" charset="0"/>
              </a:rPr>
            </a:br>
            <a:r>
              <a:rPr lang="tr-TR" altLang="tr-TR" sz="2000" dirty="0">
                <a:solidFill>
                  <a:prstClr val="black"/>
                </a:solidFill>
                <a:latin typeface="Times New Roman" panose="02020603050405020304" pitchFamily="18" charset="0"/>
                <a:cs typeface="Times New Roman" panose="02020603050405020304" pitchFamily="18" charset="0"/>
              </a:rPr>
              <a:t>4) İdari Hizmetler</a:t>
            </a:r>
            <a:br>
              <a:rPr lang="tr-TR" altLang="tr-TR" sz="2000" dirty="0">
                <a:solidFill>
                  <a:prstClr val="black"/>
                </a:solidFill>
                <a:latin typeface="Times New Roman" panose="02020603050405020304" pitchFamily="18" charset="0"/>
                <a:cs typeface="Times New Roman" panose="02020603050405020304" pitchFamily="18" charset="0"/>
              </a:rPr>
            </a:br>
            <a:r>
              <a:rPr lang="tr-TR" altLang="tr-TR" sz="2000" dirty="0">
                <a:solidFill>
                  <a:prstClr val="black"/>
                </a:solidFill>
                <a:latin typeface="Times New Roman" panose="02020603050405020304" pitchFamily="18" charset="0"/>
                <a:cs typeface="Times New Roman" panose="02020603050405020304" pitchFamily="18" charset="0"/>
              </a:rPr>
              <a:t>5)Mali Yönetim</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Her süreç için;</a:t>
            </a:r>
          </a:p>
          <a:p>
            <a:pPr lvl="0" eaLnBrk="0" fontAlgn="base" hangingPunct="0">
              <a:spcBef>
                <a:spcPct val="0"/>
              </a:spcBef>
              <a:spcAft>
                <a:spcPct val="0"/>
              </a:spcAft>
            </a:pPr>
            <a:r>
              <a:rPr lang="tr-TR" altLang="tr-TR" sz="2000" b="1" dirty="0">
                <a:solidFill>
                  <a:prstClr val="black"/>
                </a:solidFill>
                <a:latin typeface="Times New Roman" panose="02020603050405020304" pitchFamily="18" charset="0"/>
                <a:cs typeface="Times New Roman" panose="02020603050405020304" pitchFamily="18" charset="0"/>
              </a:rPr>
              <a:t>Sorumlu kişi</a:t>
            </a:r>
            <a:r>
              <a:rPr lang="tr-TR" altLang="tr-TR" sz="2000" dirty="0">
                <a:solidFill>
                  <a:prstClr val="black"/>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Performans göstergesi,</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İzleme yöntemi ve</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Düzeltici faaliyet formları tanımlanmıştır.</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Kalite Komisyonu, süreçlerin uygulanmasını izler ve yıl sonunda Kalite İzleme ve Değerlendirme Raporu (KİDR) hazırlar.</a:t>
            </a:r>
          </a:p>
          <a:p>
            <a:pPr lvl="0" eaLnBrk="0" fontAlgn="base" hangingPunct="0">
              <a:spcBef>
                <a:spcPct val="0"/>
              </a:spcBef>
              <a:spcAft>
                <a:spcPct val="0"/>
              </a:spcAft>
            </a:pPr>
            <a:r>
              <a:rPr lang="tr-TR" altLang="tr-TR" sz="2000" dirty="0">
                <a:solidFill>
                  <a:prstClr val="black"/>
                </a:solidFill>
                <a:latin typeface="Times New Roman" panose="02020603050405020304" pitchFamily="18" charset="0"/>
                <a:cs typeface="Times New Roman" panose="02020603050405020304" pitchFamily="18" charset="0"/>
              </a:rPr>
              <a:t>İyileştirme ihtiyaçları, paydaş toplantılarında belirlenerek yeni hedeflere entegre edilir.</a:t>
            </a:r>
          </a:p>
        </p:txBody>
      </p:sp>
    </p:spTree>
    <p:extLst>
      <p:ext uri="{BB962C8B-B14F-4D97-AF65-F5344CB8AC3E}">
        <p14:creationId xmlns:p14="http://schemas.microsoft.com/office/powerpoint/2010/main" val="355506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A.4.1. İç ve dış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A.4.2. Öğrenci geri bildirimleri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A.4.3. Mezun ilişkileri yönetimi</a:t>
            </a:r>
          </a:p>
        </p:txBody>
      </p:sp>
      <p:sp>
        <p:nvSpPr>
          <p:cNvPr id="3" name="Dikdörtgen 2"/>
          <p:cNvSpPr/>
          <p:nvPr/>
        </p:nvSpPr>
        <p:spPr>
          <a:xfrm>
            <a:off x="1270697" y="1529924"/>
            <a:ext cx="10120208" cy="4708981"/>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Fakültemizde </a:t>
            </a:r>
            <a:r>
              <a:rPr lang="tr-TR" sz="2000" b="1" dirty="0">
                <a:latin typeface="Times New Roman" panose="02020603050405020304" pitchFamily="18" charset="0"/>
                <a:cs typeface="Times New Roman" panose="02020603050405020304" pitchFamily="18" charset="0"/>
              </a:rPr>
              <a:t>katılımcı, şeffaf ve hesap verebilir</a:t>
            </a:r>
            <a:r>
              <a:rPr lang="tr-TR" sz="2000" dirty="0">
                <a:latin typeface="Times New Roman" panose="02020603050405020304" pitchFamily="18" charset="0"/>
                <a:cs typeface="Times New Roman" panose="02020603050405020304" pitchFamily="18" charset="0"/>
              </a:rPr>
              <a:t> bir yönetim anlayışı benimsenmiştir.</a:t>
            </a:r>
          </a:p>
          <a:p>
            <a:pPr algn="just"/>
            <a:r>
              <a:rPr lang="tr-TR" sz="2000" b="1" dirty="0">
                <a:latin typeface="Times New Roman" panose="02020603050405020304" pitchFamily="18" charset="0"/>
                <a:cs typeface="Times New Roman" panose="02020603050405020304" pitchFamily="18" charset="0"/>
              </a:rPr>
              <a:t>Hemşirelik Bölümü</a:t>
            </a:r>
            <a:r>
              <a:rPr lang="tr-TR" sz="2000" dirty="0">
                <a:latin typeface="Times New Roman" panose="02020603050405020304" pitchFamily="18" charset="0"/>
                <a:cs typeface="Times New Roman" panose="02020603050405020304" pitchFamily="18" charset="0"/>
              </a:rPr>
              <a:t> kalite güvencesi süreçlerinde, </a:t>
            </a:r>
            <a:r>
              <a:rPr lang="tr-TR" sz="2000" b="1" dirty="0">
                <a:latin typeface="Times New Roman" panose="02020603050405020304" pitchFamily="18" charset="0"/>
                <a:cs typeface="Times New Roman" panose="02020603050405020304" pitchFamily="18" charset="0"/>
              </a:rPr>
              <a:t>iç ve dış paydaşların katılımını sağlayacak mekanizmalar</a:t>
            </a:r>
            <a:r>
              <a:rPr lang="tr-TR" sz="2000" dirty="0">
                <a:latin typeface="Times New Roman" panose="02020603050405020304" pitchFamily="18" charset="0"/>
                <a:cs typeface="Times New Roman" panose="02020603050405020304" pitchFamily="18" charset="0"/>
              </a:rPr>
              <a:t> oluşturulmuştur.</a:t>
            </a:r>
          </a:p>
          <a:p>
            <a:pPr algn="just"/>
            <a:r>
              <a:rPr lang="tr-TR" sz="2000" dirty="0">
                <a:latin typeface="Times New Roman" panose="02020603050405020304" pitchFamily="18" charset="0"/>
                <a:cs typeface="Times New Roman" panose="02020603050405020304" pitchFamily="18" charset="0"/>
              </a:rPr>
              <a:t>Bu kapsamda:</a:t>
            </a:r>
          </a:p>
          <a:p>
            <a:pPr lvl="1" algn="just"/>
            <a:r>
              <a:rPr lang="tr-TR" sz="2000" b="1" dirty="0">
                <a:latin typeface="Times New Roman" panose="02020603050405020304" pitchFamily="18" charset="0"/>
                <a:cs typeface="Times New Roman" panose="02020603050405020304" pitchFamily="18" charset="0"/>
              </a:rPr>
              <a:t>İç Paydaşlar:</a:t>
            </a:r>
            <a:endParaRPr lang="tr-TR" sz="2000" dirty="0">
              <a:latin typeface="Times New Roman" panose="02020603050405020304" pitchFamily="18" charset="0"/>
              <a:cs typeface="Times New Roman" panose="02020603050405020304" pitchFamily="18" charset="0"/>
            </a:endParaRPr>
          </a:p>
          <a:p>
            <a:pPr lvl="1" algn="just"/>
            <a:r>
              <a:rPr lang="tr-TR" sz="2000" dirty="0">
                <a:latin typeface="Times New Roman" panose="02020603050405020304" pitchFamily="18" charset="0"/>
                <a:cs typeface="Times New Roman" panose="02020603050405020304" pitchFamily="18" charset="0"/>
              </a:rPr>
              <a:t>Öğretim elemanları</a:t>
            </a:r>
          </a:p>
          <a:p>
            <a:pPr lvl="1" algn="just"/>
            <a:r>
              <a:rPr lang="tr-TR" sz="2000" dirty="0">
                <a:latin typeface="Times New Roman" panose="02020603050405020304" pitchFamily="18" charset="0"/>
                <a:cs typeface="Times New Roman" panose="02020603050405020304" pitchFamily="18" charset="0"/>
              </a:rPr>
              <a:t>İdari personel</a:t>
            </a:r>
          </a:p>
          <a:p>
            <a:pPr lvl="1" algn="just"/>
            <a:r>
              <a:rPr lang="tr-TR" sz="2000" dirty="0">
                <a:latin typeface="Times New Roman" panose="02020603050405020304" pitchFamily="18" charset="0"/>
                <a:cs typeface="Times New Roman" panose="02020603050405020304" pitchFamily="18" charset="0"/>
              </a:rPr>
              <a:t>Öğrenci temsilcileri</a:t>
            </a:r>
          </a:p>
          <a:p>
            <a:pPr lvl="1" algn="just"/>
            <a:r>
              <a:rPr lang="tr-TR" sz="2000" b="1" dirty="0">
                <a:latin typeface="Times New Roman" panose="02020603050405020304" pitchFamily="18" charset="0"/>
                <a:cs typeface="Times New Roman" panose="02020603050405020304" pitchFamily="18" charset="0"/>
              </a:rPr>
              <a:t>Dış Paydaşlar:</a:t>
            </a:r>
            <a:endParaRPr lang="tr-TR" sz="2000" dirty="0">
              <a:latin typeface="Times New Roman" panose="02020603050405020304" pitchFamily="18" charset="0"/>
              <a:cs typeface="Times New Roman" panose="02020603050405020304" pitchFamily="18" charset="0"/>
            </a:endParaRPr>
          </a:p>
          <a:p>
            <a:pPr lvl="1" algn="just"/>
            <a:r>
              <a:rPr lang="tr-TR" sz="2000" dirty="0">
                <a:latin typeface="Times New Roman" panose="02020603050405020304" pitchFamily="18" charset="0"/>
                <a:cs typeface="Times New Roman" panose="02020603050405020304" pitchFamily="18" charset="0"/>
              </a:rPr>
              <a:t>Sağlık Bakanlığı temsilcileri</a:t>
            </a:r>
          </a:p>
          <a:p>
            <a:pPr lvl="1" algn="just"/>
            <a:r>
              <a:rPr lang="tr-TR" sz="2000" dirty="0">
                <a:latin typeface="Times New Roman" panose="02020603050405020304" pitchFamily="18" charset="0"/>
                <a:cs typeface="Times New Roman" panose="02020603050405020304" pitchFamily="18" charset="0"/>
              </a:rPr>
              <a:t>Kamu hastaneleri yöneticileri</a:t>
            </a:r>
          </a:p>
          <a:p>
            <a:pPr lvl="1" algn="just"/>
            <a:r>
              <a:rPr lang="tr-TR" sz="2000" dirty="0">
                <a:latin typeface="Times New Roman" panose="02020603050405020304" pitchFamily="18" charset="0"/>
                <a:cs typeface="Times New Roman" panose="02020603050405020304" pitchFamily="18" charset="0"/>
              </a:rPr>
              <a:t>Özel sağlık kuruluşları</a:t>
            </a:r>
          </a:p>
          <a:p>
            <a:pPr lvl="1" algn="just"/>
            <a:r>
              <a:rPr lang="tr-TR" sz="2000" dirty="0">
                <a:latin typeface="Times New Roman" panose="02020603050405020304" pitchFamily="18" charset="0"/>
                <a:cs typeface="Times New Roman" panose="02020603050405020304" pitchFamily="18" charset="0"/>
              </a:rPr>
              <a:t>Meslek örgütleri</a:t>
            </a:r>
          </a:p>
          <a:p>
            <a:pPr lvl="1" algn="just"/>
            <a:r>
              <a:rPr lang="tr-TR" sz="2000" dirty="0" err="1">
                <a:latin typeface="Times New Roman" panose="02020603050405020304" pitchFamily="18" charset="0"/>
                <a:cs typeface="Times New Roman" panose="02020603050405020304" pitchFamily="18" charset="0"/>
              </a:rPr>
              <a:t>Sektörel</a:t>
            </a:r>
            <a:r>
              <a:rPr lang="tr-TR" sz="2000">
                <a:latin typeface="Times New Roman" panose="02020603050405020304" pitchFamily="18" charset="0"/>
                <a:cs typeface="Times New Roman" panose="02020603050405020304" pitchFamily="18" charset="0"/>
              </a:rPr>
              <a:t> iş birliği yapılan kurum temsilcileri</a:t>
            </a:r>
          </a:p>
          <a:p>
            <a:pPr algn="just"/>
            <a:r>
              <a:rPr lang="tr-TR" sz="2000" b="1">
                <a:latin typeface="Times New Roman" panose="02020603050405020304" pitchFamily="18" charset="0"/>
                <a:cs typeface="Times New Roman" panose="02020603050405020304" pitchFamily="18" charset="0"/>
              </a:rPr>
              <a:t>İç ve dış paydaş listesi</a:t>
            </a:r>
            <a:r>
              <a:rPr lang="tr-TR" sz="2000">
                <a:latin typeface="Times New Roman" panose="02020603050405020304" pitchFamily="18" charset="0"/>
                <a:cs typeface="Times New Roman" panose="02020603050405020304" pitchFamily="18" charset="0"/>
              </a:rPr>
              <a:t>, fakülte web sayfasında </a:t>
            </a:r>
            <a:r>
              <a:rPr lang="tr-TR" sz="2000" b="1">
                <a:latin typeface="Times New Roman" panose="02020603050405020304" pitchFamily="18" charset="0"/>
                <a:cs typeface="Times New Roman" panose="02020603050405020304" pitchFamily="18" charset="0"/>
              </a:rPr>
              <a:t>şeffaflık ilkesi</a:t>
            </a:r>
            <a:r>
              <a:rPr lang="tr-TR" sz="2000">
                <a:latin typeface="Times New Roman" panose="02020603050405020304" pitchFamily="18" charset="0"/>
                <a:cs typeface="Times New Roman" panose="02020603050405020304" pitchFamily="18" charset="0"/>
              </a:rPr>
              <a:t> doğrultusunda yayımlanmıştır.</a:t>
            </a:r>
          </a:p>
        </p:txBody>
      </p:sp>
    </p:spTree>
    <p:extLst>
      <p:ext uri="{BB962C8B-B14F-4D97-AF65-F5344CB8AC3E}">
        <p14:creationId xmlns:p14="http://schemas.microsoft.com/office/powerpoint/2010/main" val="135112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A.4.1. İç ve dış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A.4.2. Öğrenci geri bildirimleri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A.4.3. Mezun ilişkileri yönetimi</a:t>
            </a:r>
          </a:p>
        </p:txBody>
      </p:sp>
      <p:sp>
        <p:nvSpPr>
          <p:cNvPr id="2" name="Rectangle 1"/>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 name="Dikdörtgen 2"/>
          <p:cNvSpPr/>
          <p:nvPr/>
        </p:nvSpPr>
        <p:spPr>
          <a:xfrm>
            <a:off x="1423097" y="1673117"/>
            <a:ext cx="9143303" cy="4401205"/>
          </a:xfrm>
          <a:prstGeom prst="rect">
            <a:avLst/>
          </a:prstGeom>
        </p:spPr>
        <p:txBody>
          <a:bodyPr wrap="square">
            <a:spAutoFit/>
          </a:bodyPr>
          <a:lstStyle/>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Danışma Kurulu yapılanması</a:t>
            </a:r>
            <a:r>
              <a:rPr lang="tr-TR" altLang="tr-TR" sz="2000">
                <a:latin typeface="Times New Roman" panose="02020603050405020304" pitchFamily="18" charset="0"/>
                <a:cs typeface="Times New Roman" panose="02020603050405020304" pitchFamily="18" charset="0"/>
              </a:rPr>
              <a:t> planlanmış olup, </a:t>
            </a:r>
            <a:r>
              <a:rPr lang="tr-TR" altLang="tr-TR" sz="2000" b="1">
                <a:latin typeface="Times New Roman" panose="02020603050405020304" pitchFamily="18" charset="0"/>
                <a:cs typeface="Times New Roman" panose="02020603050405020304" pitchFamily="18" charset="0"/>
              </a:rPr>
              <a:t>2025 yılı itibarıyla düzenli toplantıların başlatılması</a:t>
            </a:r>
            <a:r>
              <a:rPr lang="tr-TR" altLang="tr-TR" sz="2000">
                <a:latin typeface="Times New Roman" panose="02020603050405020304" pitchFamily="18" charset="0"/>
                <a:cs typeface="Times New Roman" panose="02020603050405020304" pitchFamily="18" charset="0"/>
              </a:rPr>
              <a:t> hedeflenmektedir.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 toplantılarda alınacak kararların;</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Eğitim müfredatına,</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Klinik uygulamalara,</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Toplumsal katkı süreçlerine ve</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Öğrenci memnuniyetine doğrudan yansıtılması sağlanacaktır.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Öğrenci temsilcileri kalite süreçlerinde aktif rol almakta; paydaş görüşleri dijital anket ve odak grup görüşmeleri aracılığıyla toplanmaktadır.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Dış paydaşların katılımıyla, mezuniyet sonrası istihdam, klinik uygulama niteliği ve sektörel beklentilere uyum artırılmaktadır.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Tüm bu faaliyetler, PUKÖ (Planla–Uygula–Kontrol Et–Önlem Al) döngüsü kapsamında izlenmekte ve kalite güvence kültürü kurumsal düzeyde içselleştirilmektedir</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87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A.4.1. İç ve dış paydaş katılımı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A.4.2. Öğrenci geri bildirimleri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A.4.3. Mezun ilişkileri yönetimi</a:t>
            </a:r>
          </a:p>
        </p:txBody>
      </p:sp>
      <p:sp>
        <p:nvSpPr>
          <p:cNvPr id="4" name="Dikdörtgen 3"/>
          <p:cNvSpPr/>
          <p:nvPr/>
        </p:nvSpPr>
        <p:spPr>
          <a:xfrm>
            <a:off x="1259840" y="2107308"/>
            <a:ext cx="8892815" cy="2554545"/>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eğitim kalitesinin artırılması ve sürekli iyileştirme süreçlerinin desteklenmesi amacıyla öğrencilerden düzenli geri bildirim almaktadır.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Geri bildirimler, elektronik sistemler aracılığıyla toplanmakta ve analiz edilerek raporlanmaktadır.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Anket sonuç raporlarına göre öğretim elemanları tarafından sürekli iyileştirme planları hazırlanır.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Danışman öğretim üyeleri ile yapılan öğrenci görüşmeleri, öğrencilerin eğitim sürecine aktif katılımını destekler.</a:t>
            </a:r>
          </a:p>
        </p:txBody>
      </p:sp>
    </p:spTree>
    <p:extLst>
      <p:ext uri="{BB962C8B-B14F-4D97-AF65-F5344CB8AC3E}">
        <p14:creationId xmlns:p14="http://schemas.microsoft.com/office/powerpoint/2010/main" val="263285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A.4.1. İç ve dış paydaş katılımı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A.4.2. Öğrenci geri bildirimleri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A.4.3. Mezun ilişkileri yönetimi</a:t>
            </a:r>
          </a:p>
        </p:txBody>
      </p:sp>
      <p:sp>
        <p:nvSpPr>
          <p:cNvPr id="3" name="Dikdörtgen 2"/>
          <p:cNvSpPr/>
          <p:nvPr/>
        </p:nvSpPr>
        <p:spPr>
          <a:xfrm>
            <a:off x="1564640" y="1976676"/>
            <a:ext cx="9885680" cy="2862322"/>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Görüşmelerde alınan geri bildirimler, </a:t>
            </a:r>
            <a:r>
              <a:rPr lang="tr-TR" altLang="tr-TR" sz="2000" b="1">
                <a:latin typeface="Times New Roman" panose="02020603050405020304" pitchFamily="18" charset="0"/>
                <a:cs typeface="Times New Roman" panose="02020603050405020304" pitchFamily="18" charset="0"/>
              </a:rPr>
              <a:t>şeffaflık ve katılımcılığı güçlendirmekte</a:t>
            </a:r>
            <a:r>
              <a:rPr lang="tr-TR" altLang="tr-TR" sz="2000">
                <a:latin typeface="Times New Roman" panose="02020603050405020304" pitchFamily="18" charset="0"/>
                <a:cs typeface="Times New Roman" panose="02020603050405020304" pitchFamily="18" charset="0"/>
              </a:rPr>
              <a:t>; fakülte yönetiminin </a:t>
            </a:r>
            <a:r>
              <a:rPr lang="tr-TR" altLang="tr-TR" sz="2000" b="1">
                <a:latin typeface="Times New Roman" panose="02020603050405020304" pitchFamily="18" charset="0"/>
                <a:cs typeface="Times New Roman" panose="02020603050405020304" pitchFamily="18" charset="0"/>
              </a:rPr>
              <a:t>karar alma süreçlerine doğrudan katkı</a:t>
            </a:r>
            <a:r>
              <a:rPr lang="tr-TR" altLang="tr-TR" sz="2000">
                <a:latin typeface="Times New Roman" panose="02020603050405020304" pitchFamily="18" charset="0"/>
                <a:cs typeface="Times New Roman" panose="02020603050405020304" pitchFamily="18" charset="0"/>
              </a:rPr>
              <a:t> sağlamaktadır.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Öğrenci geri bildirimlerinin kalıcılığını sağlamak amacıyla </a:t>
            </a:r>
            <a:r>
              <a:rPr lang="tr-TR" altLang="tr-TR" sz="2000" b="1">
                <a:latin typeface="Times New Roman" panose="02020603050405020304" pitchFamily="18" charset="0"/>
                <a:cs typeface="Times New Roman" panose="02020603050405020304" pitchFamily="18" charset="0"/>
              </a:rPr>
              <a:t>“Akademik Danışman Öğrenci Görüşme Kayıt Formu”</a:t>
            </a:r>
            <a:r>
              <a:rPr lang="tr-TR" altLang="tr-TR" sz="2000">
                <a:latin typeface="Times New Roman" panose="02020603050405020304" pitchFamily="18" charset="0"/>
                <a:cs typeface="Times New Roman" panose="02020603050405020304" pitchFamily="18" charset="0"/>
              </a:rPr>
              <a:t> kullanılmaktadır.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4</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Öğrenci geri bildirimleri düzenli olarak izlenmekte,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Katılımı artıracak şekilde değerlendirilmekte,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İyileştirme faaliyetlerine dönüştürülmekte ve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Karar alma mekanizmalarına entegre edilmektedir.</a:t>
            </a:r>
          </a:p>
        </p:txBody>
      </p:sp>
    </p:spTree>
    <p:extLst>
      <p:ext uri="{BB962C8B-B14F-4D97-AF65-F5344CB8AC3E}">
        <p14:creationId xmlns:p14="http://schemas.microsoft.com/office/powerpoint/2010/main" val="361488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A.4.1. İç ve dış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A.4.2. Öğrenci geri bildirimleri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A.4.3. Mezun ilişkileri yönetimi</a:t>
            </a:r>
          </a:p>
        </p:txBody>
      </p:sp>
      <p:sp>
        <p:nvSpPr>
          <p:cNvPr id="4" name="Dikdörtgen 3"/>
          <p:cNvSpPr/>
          <p:nvPr/>
        </p:nvSpPr>
        <p:spPr>
          <a:xfrm>
            <a:off x="1601358" y="1916281"/>
            <a:ext cx="9285543" cy="317009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Hemşirelik ve Ebelik mezunlarımızla </a:t>
            </a:r>
            <a:r>
              <a:rPr lang="tr-TR" altLang="tr-TR" sz="2000" b="1">
                <a:latin typeface="Times New Roman" panose="02020603050405020304" pitchFamily="18" charset="0"/>
                <a:cs typeface="Times New Roman" panose="02020603050405020304" pitchFamily="18" charset="0"/>
              </a:rPr>
              <a:t>sürekli iletişim</a:t>
            </a:r>
            <a:r>
              <a:rPr lang="tr-TR" altLang="tr-TR" sz="2000">
                <a:latin typeface="Times New Roman" panose="02020603050405020304" pitchFamily="18" charset="0"/>
                <a:cs typeface="Times New Roman" panose="02020603050405020304" pitchFamily="18" charset="0"/>
              </a:rPr>
              <a:t> sağlanması,</a:t>
            </a:r>
            <a:br>
              <a:rPr lang="tr-TR" altLang="tr-TR" sz="2000">
                <a:latin typeface="Times New Roman" panose="02020603050405020304" pitchFamily="18" charset="0"/>
                <a:cs typeface="Times New Roman" panose="02020603050405020304" pitchFamily="18" charset="0"/>
              </a:rPr>
            </a:br>
            <a:r>
              <a:rPr lang="tr-TR" altLang="tr-TR" sz="2000" b="1">
                <a:latin typeface="Times New Roman" panose="02020603050405020304" pitchFamily="18" charset="0"/>
                <a:cs typeface="Times New Roman" panose="02020603050405020304" pitchFamily="18" charset="0"/>
              </a:rPr>
              <a:t>mezun bilgilerinin izlenmesi</a:t>
            </a:r>
            <a:r>
              <a:rPr lang="tr-TR" altLang="tr-TR" sz="2000">
                <a:latin typeface="Times New Roman" panose="02020603050405020304" pitchFamily="18" charset="0"/>
                <a:cs typeface="Times New Roman" panose="02020603050405020304" pitchFamily="18" charset="0"/>
              </a:rPr>
              <a:t> ve </a:t>
            </a:r>
            <a:r>
              <a:rPr lang="tr-TR" altLang="tr-TR" sz="2000" b="1">
                <a:latin typeface="Times New Roman" panose="02020603050405020304" pitchFamily="18" charset="0"/>
                <a:cs typeface="Times New Roman" panose="02020603050405020304" pitchFamily="18" charset="0"/>
              </a:rPr>
              <a:t>istihdam durumlarının değerlendirilmesi</a:t>
            </a:r>
            <a:r>
              <a:rPr lang="tr-TR" altLang="tr-TR" sz="2000">
                <a:latin typeface="Times New Roman" panose="02020603050405020304" pitchFamily="18" charset="0"/>
                <a:cs typeface="Times New Roman" panose="02020603050405020304" pitchFamily="18" charset="0"/>
              </a:rPr>
              <a:t> amacıyla kurumsal çalışmalar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mezun verileri, </a:t>
            </a:r>
            <a:r>
              <a:rPr lang="tr-TR" altLang="tr-TR" sz="2000" b="1">
                <a:latin typeface="Times New Roman" panose="02020603050405020304" pitchFamily="18" charset="0"/>
                <a:cs typeface="Times New Roman" panose="02020603050405020304" pitchFamily="18" charset="0"/>
              </a:rPr>
              <a:t>Adıyaman Üniversitesi Mezun Bilgi ve Kariyer Takip Sistemi</a:t>
            </a:r>
            <a:r>
              <a:rPr lang="tr-TR" altLang="tr-TR" sz="2000">
                <a:latin typeface="Times New Roman" panose="02020603050405020304" pitchFamily="18" charset="0"/>
                <a:cs typeface="Times New Roman" panose="02020603050405020304" pitchFamily="18" charset="0"/>
              </a:rPr>
              <a:t> üzerinden dijital ortamda toplanmaktadır.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Mezunların iletişim ve kariyer bilgilerine ilişkin </a:t>
            </a:r>
            <a:r>
              <a:rPr lang="tr-TR" altLang="tr-TR" sz="2000" b="1">
                <a:latin typeface="Times New Roman" panose="02020603050405020304" pitchFamily="18" charset="0"/>
                <a:cs typeface="Times New Roman" panose="02020603050405020304" pitchFamily="18" charset="0"/>
              </a:rPr>
              <a:t>veri tabanı</a:t>
            </a:r>
            <a:r>
              <a:rPr lang="tr-TR" altLang="tr-TR" sz="2000">
                <a:latin typeface="Times New Roman" panose="02020603050405020304" pitchFamily="18" charset="0"/>
                <a:cs typeface="Times New Roman" panose="02020603050405020304" pitchFamily="18" charset="0"/>
              </a:rPr>
              <a:t> oluşturulmuştur.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2025 yılı itibarıyla:</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Sistemin etkinliğinin artırılması,</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Mezun anketleri, çevrim içi buluşmalar</a:t>
            </a:r>
            <a:r>
              <a:rPr lang="tr-TR" altLang="tr-TR" sz="2000">
                <a:latin typeface="Times New Roman" panose="02020603050405020304" pitchFamily="18" charset="0"/>
                <a:cs typeface="Times New Roman" panose="02020603050405020304" pitchFamily="18" charset="0"/>
              </a:rPr>
              <a:t> ve</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Kariyer etkinlikleri</a:t>
            </a:r>
            <a:r>
              <a:rPr lang="tr-TR" altLang="tr-TR" sz="2000">
                <a:latin typeface="Times New Roman" panose="02020603050405020304" pitchFamily="18" charset="0"/>
                <a:cs typeface="Times New Roman" panose="02020603050405020304" pitchFamily="18" charset="0"/>
              </a:rPr>
              <a:t> düzenlenmesi planlanmaktadır.</a:t>
            </a:r>
          </a:p>
        </p:txBody>
      </p:sp>
    </p:spTree>
    <p:extLst>
      <p:ext uri="{BB962C8B-B14F-4D97-AF65-F5344CB8AC3E}">
        <p14:creationId xmlns:p14="http://schemas.microsoft.com/office/powerpoint/2010/main" val="90559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A.4.1. İç ve dış paydaş katılımı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A.4.2. Öğrenci geri bildirimleri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A.4.3. Mezun ilişkileri yönetimi</a:t>
            </a:r>
          </a:p>
        </p:txBody>
      </p:sp>
      <p:sp>
        <p:nvSpPr>
          <p:cNvPr id="3" name="Dikdörtgen 2"/>
          <p:cNvSpPr/>
          <p:nvPr/>
        </p:nvSpPr>
        <p:spPr>
          <a:xfrm>
            <a:off x="2552035" y="1803956"/>
            <a:ext cx="8513128" cy="4401205"/>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Mezunlardan elde edilen geri bildirimler;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Ders içeriklerinin güncellenmesi,</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Klinik uygulama alanlarının değerlendirilmesi ve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Bölüm stratejik planlama süreçlerinde kullanılacaktır.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Kalite güvencesi kapsamında, </a:t>
            </a:r>
            <a:r>
              <a:rPr lang="tr-TR" altLang="tr-TR" sz="2000" b="1">
                <a:latin typeface="Times New Roman" panose="02020603050405020304" pitchFamily="18" charset="0"/>
                <a:cs typeface="Times New Roman" panose="02020603050405020304" pitchFamily="18" charset="0"/>
              </a:rPr>
              <a:t>mezun temsilcisi</a:t>
            </a:r>
            <a:r>
              <a:rPr lang="tr-TR" altLang="tr-TR" sz="2000">
                <a:latin typeface="Times New Roman" panose="02020603050405020304" pitchFamily="18" charset="0"/>
                <a:cs typeface="Times New Roman" panose="02020603050405020304" pitchFamily="18" charset="0"/>
              </a:rPr>
              <a:t> Fakülte Kalite Komisyonu’na dahil edilerek </a:t>
            </a:r>
            <a:r>
              <a:rPr lang="tr-TR" altLang="tr-TR" sz="2000" b="1">
                <a:latin typeface="Times New Roman" panose="02020603050405020304" pitchFamily="18" charset="0"/>
                <a:cs typeface="Times New Roman" panose="02020603050405020304" pitchFamily="18" charset="0"/>
              </a:rPr>
              <a:t>aktif paydaş rolü</a:t>
            </a:r>
            <a:r>
              <a:rPr lang="tr-TR" altLang="tr-TR" sz="2000">
                <a:latin typeface="Times New Roman" panose="02020603050405020304" pitchFamily="18" charset="0"/>
                <a:cs typeface="Times New Roman" panose="02020603050405020304" pitchFamily="18" charset="0"/>
              </a:rPr>
              <a:t> üstlenecektir.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Mezun izleme süreçleri</a:t>
            </a:r>
            <a:r>
              <a:rPr lang="tr-TR" altLang="tr-TR" sz="2000">
                <a:latin typeface="Times New Roman" panose="02020603050405020304" pitchFamily="18" charset="0"/>
                <a:cs typeface="Times New Roman" panose="02020603050405020304" pitchFamily="18" charset="0"/>
              </a:rPr>
              <a:t>, </a:t>
            </a:r>
            <a:r>
              <a:rPr lang="tr-TR" altLang="tr-TR" sz="2000" b="1">
                <a:latin typeface="Times New Roman" panose="02020603050405020304" pitchFamily="18" charset="0"/>
                <a:cs typeface="Times New Roman" panose="02020603050405020304" pitchFamily="18" charset="0"/>
              </a:rPr>
              <a:t>PUKÖ (Planla–Uygula–Kontrol Et–Önlem Al)</a:t>
            </a:r>
            <a:r>
              <a:rPr lang="tr-TR" altLang="tr-TR" sz="2000">
                <a:latin typeface="Times New Roman" panose="02020603050405020304" pitchFamily="18" charset="0"/>
                <a:cs typeface="Times New Roman" panose="02020603050405020304" pitchFamily="18" charset="0"/>
              </a:rPr>
              <a:t> döngüsü çerçevesinde yürütülmekte;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Mezun verileri her yıl raporlanmakta ve</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İyileştirme faaliyetlerine entegre edilmektedir.</a:t>
            </a:r>
          </a:p>
          <a:p>
            <a:pPr marL="342900" lvl="0" indent="-342900" eaLnBrk="0" fontAlgn="base" hangingPunct="0">
              <a:spcBef>
                <a:spcPct val="0"/>
              </a:spcBef>
              <a:spcAft>
                <a:spcPct val="0"/>
              </a:spcAft>
              <a:buFont typeface="Wingdings" panose="05000000000000000000" pitchFamily="2" charset="2"/>
              <a:buChar char="v"/>
            </a:pPr>
            <a:r>
              <a:rPr lang="tr-TR" altLang="tr-TR" sz="2000" b="1">
                <a:latin typeface="Times New Roman" panose="02020603050405020304" pitchFamily="18" charset="0"/>
                <a:cs typeface="Times New Roman" panose="02020603050405020304" pitchFamily="18" charset="0"/>
              </a:rPr>
              <a:t>Amaç:</a:t>
            </a:r>
            <a:r>
              <a:rPr lang="tr-TR" altLang="tr-TR" sz="2000">
                <a:latin typeface="Times New Roman" panose="02020603050405020304" pitchFamily="18" charset="0"/>
                <a:cs typeface="Times New Roman" panose="02020603050405020304" pitchFamily="18" charset="0"/>
              </a:rPr>
              <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 Mezun memnuniyetini artırmak,</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 İstihdam oranlarını izlemek,</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 Kuruma aidiyet duygusunu güçlendirmektir.</a:t>
            </a:r>
          </a:p>
        </p:txBody>
      </p:sp>
    </p:spTree>
    <p:extLst>
      <p:ext uri="{BB962C8B-B14F-4D97-AF65-F5344CB8AC3E}">
        <p14:creationId xmlns:p14="http://schemas.microsoft.com/office/powerpoint/2010/main" val="21650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endPar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endParaRPr>
          </a:p>
          <a:p>
            <a:r>
              <a:rPr lang="tr-TR" sz="1600" b="1" dirty="0">
                <a:latin typeface="Tw Cen MT" panose="020B0602020104020603" pitchFamily="34" charset="0"/>
                <a:ea typeface="Verdana" panose="020B0604030504040204" pitchFamily="34" charset="0"/>
                <a:cs typeface="Times New Roman" panose="02020603050405020304" pitchFamily="18" charset="0"/>
              </a:rPr>
              <a:t>A.5.1. </a:t>
            </a:r>
            <a:r>
              <a:rPr lang="tr-TR" sz="1600" b="1" dirty="0" err="1">
                <a:latin typeface="Tw Cen MT" panose="020B0602020104020603" pitchFamily="34" charset="0"/>
                <a:ea typeface="Verdana" panose="020B0604030504040204" pitchFamily="34" charset="0"/>
                <a:cs typeface="Times New Roman" panose="02020603050405020304" pitchFamily="18" charset="0"/>
              </a:rPr>
              <a:t>Uluslararasılaşma</a:t>
            </a:r>
            <a:r>
              <a:rPr lang="tr-TR" sz="1600" b="1" dirty="0">
                <a:latin typeface="Tw Cen MT" panose="020B0602020104020603" pitchFamily="34" charset="0"/>
                <a:ea typeface="Verdana" panose="020B0604030504040204" pitchFamily="34" charset="0"/>
                <a:cs typeface="Times New Roman" panose="02020603050405020304" pitchFamily="18" charset="0"/>
              </a:rPr>
              <a:t> süreçlerinin yönetimi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A.5.2.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kaynakları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A.5.3.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performansı</a:t>
            </a:r>
          </a:p>
        </p:txBody>
      </p:sp>
      <p:sp>
        <p:nvSpPr>
          <p:cNvPr id="2" name="Dikdörtgen 1"/>
          <p:cNvSpPr/>
          <p:nvPr/>
        </p:nvSpPr>
        <p:spPr>
          <a:xfrm>
            <a:off x="1514763" y="1803956"/>
            <a:ext cx="9245600" cy="3785652"/>
          </a:xfrm>
          <a:prstGeom prst="rect">
            <a:avLst/>
          </a:prstGeom>
        </p:spPr>
        <p:txBody>
          <a:bodyPr wrap="square">
            <a:spAutoFit/>
          </a:bodyPr>
          <a:lstStyle/>
          <a:p>
            <a:pPr lvl="0" algn="just"/>
            <a:r>
              <a:rPr lang="tr-TR" sz="2000">
                <a:solidFill>
                  <a:prstClr val="black"/>
                </a:solidFill>
                <a:latin typeface="Times New Roman" panose="02020603050405020304" pitchFamily="18" charset="0"/>
                <a:cs typeface="Times New Roman" panose="02020603050405020304" pitchFamily="18" charset="0"/>
              </a:rPr>
              <a:t>Fakültemizde uluslararasılaşma süreçleri, </a:t>
            </a:r>
            <a:r>
              <a:rPr lang="tr-TR" sz="2000" b="1">
                <a:solidFill>
                  <a:prstClr val="black"/>
                </a:solidFill>
                <a:latin typeface="Times New Roman" panose="02020603050405020304" pitchFamily="18" charset="0"/>
                <a:cs typeface="Times New Roman" panose="02020603050405020304" pitchFamily="18" charset="0"/>
              </a:rPr>
              <a:t>Adıyaman Üniversitesi Uluslararası İlişkiler Genel Koordinatörlüğü</a:t>
            </a:r>
            <a:r>
              <a:rPr lang="tr-TR" sz="2000">
                <a:solidFill>
                  <a:prstClr val="black"/>
                </a:solidFill>
                <a:latin typeface="Times New Roman" panose="02020603050405020304" pitchFamily="18" charset="0"/>
                <a:cs typeface="Times New Roman" panose="02020603050405020304" pitchFamily="18" charset="0"/>
              </a:rPr>
              <a:t> aracılığıyla yürütülmektedir.</a:t>
            </a:r>
          </a:p>
          <a:p>
            <a:pPr lvl="0" algn="just"/>
            <a:r>
              <a:rPr lang="tr-TR" sz="2000" b="1">
                <a:solidFill>
                  <a:prstClr val="black"/>
                </a:solidFill>
                <a:latin typeface="Times New Roman" panose="02020603050405020304" pitchFamily="18" charset="0"/>
                <a:cs typeface="Times New Roman" panose="02020603050405020304" pitchFamily="18" charset="0"/>
              </a:rPr>
              <a:t>Erasmus+</a:t>
            </a:r>
            <a:r>
              <a:rPr lang="tr-TR" sz="2000">
                <a:solidFill>
                  <a:prstClr val="black"/>
                </a:solidFill>
                <a:latin typeface="Times New Roman" panose="02020603050405020304" pitchFamily="18" charset="0"/>
                <a:cs typeface="Times New Roman" panose="02020603050405020304" pitchFamily="18" charset="0"/>
              </a:rPr>
              <a:t> ve </a:t>
            </a:r>
            <a:r>
              <a:rPr lang="tr-TR" sz="2000" b="1">
                <a:solidFill>
                  <a:prstClr val="black"/>
                </a:solidFill>
                <a:latin typeface="Times New Roman" panose="02020603050405020304" pitchFamily="18" charset="0"/>
                <a:cs typeface="Times New Roman" panose="02020603050405020304" pitchFamily="18" charset="0"/>
              </a:rPr>
              <a:t>Mevlana</a:t>
            </a:r>
            <a:r>
              <a:rPr lang="tr-TR" sz="2000">
                <a:solidFill>
                  <a:prstClr val="black"/>
                </a:solidFill>
                <a:latin typeface="Times New Roman" panose="02020603050405020304" pitchFamily="18" charset="0"/>
                <a:cs typeface="Times New Roman" panose="02020603050405020304" pitchFamily="18" charset="0"/>
              </a:rPr>
              <a:t> gibi değişim programları aktif olarak uygulanmaktadır.</a:t>
            </a:r>
          </a:p>
          <a:p>
            <a:pPr lvl="0" algn="just"/>
            <a:r>
              <a:rPr lang="tr-TR" sz="2000">
                <a:solidFill>
                  <a:prstClr val="black"/>
                </a:solidFill>
                <a:latin typeface="Times New Roman" panose="02020603050405020304" pitchFamily="18" charset="0"/>
                <a:cs typeface="Times New Roman" panose="02020603050405020304" pitchFamily="18" charset="0"/>
              </a:rPr>
              <a:t>Fakülte ve bölümler düzeyinde </a:t>
            </a:r>
            <a:r>
              <a:rPr lang="tr-TR" sz="2000" b="1">
                <a:solidFill>
                  <a:prstClr val="black"/>
                </a:solidFill>
                <a:latin typeface="Times New Roman" panose="02020603050405020304" pitchFamily="18" charset="0"/>
                <a:cs typeface="Times New Roman" panose="02020603050405020304" pitchFamily="18" charset="0"/>
              </a:rPr>
              <a:t>Uluslararası İlişkiler Komisyonu</a:t>
            </a:r>
            <a:r>
              <a:rPr lang="tr-TR" sz="2000">
                <a:solidFill>
                  <a:prstClr val="black"/>
                </a:solidFill>
                <a:latin typeface="Times New Roman" panose="02020603050405020304" pitchFamily="18" charset="0"/>
                <a:cs typeface="Times New Roman" panose="02020603050405020304" pitchFamily="18" charset="0"/>
              </a:rPr>
              <a:t> kurulmuş, temsilciler aracılığıyla koordinasyon sağlanmaktadır.</a:t>
            </a:r>
          </a:p>
          <a:p>
            <a:pPr lvl="0" algn="just"/>
            <a:r>
              <a:rPr lang="tr-TR" sz="2000">
                <a:solidFill>
                  <a:prstClr val="black"/>
                </a:solidFill>
                <a:latin typeface="Times New Roman" panose="02020603050405020304" pitchFamily="18" charset="0"/>
                <a:cs typeface="Times New Roman" panose="02020603050405020304" pitchFamily="18" charset="0"/>
              </a:rPr>
              <a:t>Fakültemizin </a:t>
            </a:r>
            <a:r>
              <a:rPr lang="tr-TR" sz="2000" b="1">
                <a:solidFill>
                  <a:prstClr val="black"/>
                </a:solidFill>
                <a:latin typeface="Times New Roman" panose="02020603050405020304" pitchFamily="18" charset="0"/>
                <a:cs typeface="Times New Roman" panose="02020603050405020304" pitchFamily="18" charset="0"/>
              </a:rPr>
              <a:t>stratejik planlarında</a:t>
            </a:r>
            <a:r>
              <a:rPr lang="tr-TR" sz="2000">
                <a:solidFill>
                  <a:prstClr val="black"/>
                </a:solidFill>
                <a:latin typeface="Times New Roman" panose="02020603050405020304" pitchFamily="18" charset="0"/>
                <a:cs typeface="Times New Roman" panose="02020603050405020304" pitchFamily="18" charset="0"/>
              </a:rPr>
              <a:t>, uluslararasılaşmanın önemi vurgulanmaktadır .</a:t>
            </a:r>
          </a:p>
          <a:p>
            <a:pPr lvl="0" algn="just"/>
            <a:r>
              <a:rPr lang="tr-TR" sz="2000" b="1">
                <a:solidFill>
                  <a:prstClr val="black"/>
                </a:solidFill>
                <a:latin typeface="Times New Roman" panose="02020603050405020304" pitchFamily="18" charset="0"/>
                <a:cs typeface="Times New Roman" panose="02020603050405020304" pitchFamily="18" charset="0"/>
              </a:rPr>
              <a:t>2024 yılında</a:t>
            </a:r>
            <a:r>
              <a:rPr lang="tr-TR" sz="2000">
                <a:solidFill>
                  <a:prstClr val="black"/>
                </a:solidFill>
                <a:latin typeface="Times New Roman" panose="02020603050405020304" pitchFamily="18" charset="0"/>
                <a:cs typeface="Times New Roman" panose="02020603050405020304" pitchFamily="18" charset="0"/>
              </a:rPr>
              <a:t>, Hemşirelik Bölümü öğretim üyesi </a:t>
            </a:r>
            <a:r>
              <a:rPr lang="tr-TR" sz="2000" b="1">
                <a:solidFill>
                  <a:prstClr val="black"/>
                </a:solidFill>
                <a:latin typeface="Times New Roman" panose="02020603050405020304" pitchFamily="18" charset="0"/>
                <a:cs typeface="Times New Roman" panose="02020603050405020304" pitchFamily="18" charset="0"/>
              </a:rPr>
              <a:t>Doç. Dr. Yasin Çetin’in KA171 projesi</a:t>
            </a:r>
            <a:r>
              <a:rPr lang="tr-TR" sz="2000">
                <a:solidFill>
                  <a:prstClr val="black"/>
                </a:solidFill>
                <a:latin typeface="Times New Roman" panose="02020603050405020304" pitchFamily="18" charset="0"/>
                <a:cs typeface="Times New Roman" panose="02020603050405020304" pitchFamily="18" charset="0"/>
              </a:rPr>
              <a:t> kabul edilmiş; bu sayede </a:t>
            </a:r>
            <a:r>
              <a:rPr lang="tr-TR" sz="2000" b="1">
                <a:solidFill>
                  <a:prstClr val="black"/>
                </a:solidFill>
                <a:latin typeface="Times New Roman" panose="02020603050405020304" pitchFamily="18" charset="0"/>
                <a:cs typeface="Times New Roman" panose="02020603050405020304" pitchFamily="18" charset="0"/>
              </a:rPr>
              <a:t>Arnavutluk ile öğrenci ve öğretim üyesi değişimi</a:t>
            </a:r>
            <a:r>
              <a:rPr lang="tr-TR" sz="2000">
                <a:solidFill>
                  <a:prstClr val="black"/>
                </a:solidFill>
                <a:latin typeface="Times New Roman" panose="02020603050405020304" pitchFamily="18" charset="0"/>
                <a:cs typeface="Times New Roman" panose="02020603050405020304" pitchFamily="18" charset="0"/>
              </a:rPr>
              <a:t> gerçekleştirilmiştir.</a:t>
            </a:r>
          </a:p>
          <a:p>
            <a:pPr lvl="0" algn="just"/>
            <a:r>
              <a:rPr lang="tr-TR" sz="2000">
                <a:solidFill>
                  <a:prstClr val="black"/>
                </a:solidFill>
                <a:latin typeface="Times New Roman" panose="02020603050405020304" pitchFamily="18" charset="0"/>
                <a:cs typeface="Times New Roman" panose="02020603050405020304" pitchFamily="18" charset="0"/>
              </a:rPr>
              <a:t>Üniversitemizin Hemşirelik ve Ebelik bölümlerine yönelik ikili anlaşmaları mevcuttur.</a:t>
            </a:r>
          </a:p>
          <a:p>
            <a:pPr lvl="0" algn="just"/>
            <a:r>
              <a:rPr lang="tr-TR" sz="2000">
                <a:solidFill>
                  <a:prstClr val="black"/>
                </a:solidFill>
                <a:latin typeface="Times New Roman" panose="02020603050405020304" pitchFamily="18" charset="0"/>
                <a:cs typeface="Times New Roman" panose="02020603050405020304" pitchFamily="18" charset="0"/>
              </a:rPr>
              <a:t>Tüm bu faaliyetler, fakültemizin uluslararası görünürlüğünü, öğrenci hareketliliğini ve küresel akademik iş birliklerini güçlendirmektedir.</a:t>
            </a:r>
          </a:p>
        </p:txBody>
      </p:sp>
    </p:spTree>
    <p:extLst>
      <p:ext uri="{BB962C8B-B14F-4D97-AF65-F5344CB8AC3E}">
        <p14:creationId xmlns:p14="http://schemas.microsoft.com/office/powerpoint/2010/main" val="278643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endPar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endParaRP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A.5.1.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süreçlerinin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A.5.2. </a:t>
            </a:r>
            <a:r>
              <a:rPr lang="tr-TR" sz="1600" b="1" dirty="0" err="1">
                <a:latin typeface="Tw Cen MT" panose="020B0602020104020603" pitchFamily="34" charset="0"/>
                <a:ea typeface="Verdana" panose="020B0604030504040204" pitchFamily="34" charset="0"/>
                <a:cs typeface="Times New Roman" panose="02020603050405020304" pitchFamily="18" charset="0"/>
              </a:rPr>
              <a:t>Uluslararasılaşma</a:t>
            </a:r>
            <a:r>
              <a:rPr lang="tr-TR" sz="1600" b="1" dirty="0">
                <a:latin typeface="Tw Cen MT" panose="020B0602020104020603" pitchFamily="34" charset="0"/>
                <a:ea typeface="Verdana" panose="020B0604030504040204" pitchFamily="34" charset="0"/>
                <a:cs typeface="Times New Roman" panose="02020603050405020304" pitchFamily="18" charset="0"/>
              </a:rPr>
              <a:t> kaynakları</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A.5.3.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performansı</a:t>
            </a:r>
          </a:p>
        </p:txBody>
      </p:sp>
      <p:sp>
        <p:nvSpPr>
          <p:cNvPr id="2" name="Dikdörtgen 1"/>
          <p:cNvSpPr/>
          <p:nvPr/>
        </p:nvSpPr>
        <p:spPr>
          <a:xfrm>
            <a:off x="2866740" y="2687658"/>
            <a:ext cx="7720903" cy="1938992"/>
          </a:xfrm>
          <a:prstGeom prst="rect">
            <a:avLst/>
          </a:prstGeom>
        </p:spPr>
        <p:txBody>
          <a:bodyPr wrap="square">
            <a:spAutoFit/>
          </a:bodyPr>
          <a:lstStyle/>
          <a:p>
            <a:pPr algn="just"/>
            <a:r>
              <a:rPr lang="tr-TR" sz="2400">
                <a:latin typeface="Times New Roman" panose="02020603050405020304" pitchFamily="18" charset="0"/>
                <a:cs typeface="Times New Roman" panose="02020603050405020304" pitchFamily="18" charset="0"/>
              </a:rPr>
              <a:t>Fakülteye ait uluslararası çalışmalar için ayrılan kaynaklar Adıyaman Üniversitesi Rektörlüğünün onayı ile eğitim–öğretimle ilgili olarak Erasmus ve Mevlana değişim programlarından, akademik teşvik ve BAP kaynaklarından, ayrıca kurum dışı kaynaklardan (TÜBİTAK) sağlanmaktadır.</a:t>
            </a:r>
          </a:p>
        </p:txBody>
      </p:sp>
    </p:spTree>
    <p:extLst>
      <p:ext uri="{BB962C8B-B14F-4D97-AF65-F5344CB8AC3E}">
        <p14:creationId xmlns:p14="http://schemas.microsoft.com/office/powerpoint/2010/main" val="93962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endPar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endParaRP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endPar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endParaRP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A.5.1.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süreçlerinin yönetimi</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A.5.2. </a:t>
            </a:r>
            <a:r>
              <a:rPr lang="tr-TR" sz="1200" dirty="0" err="1">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Uluslararasılaşma</a:t>
            </a:r>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 kaynakları</a:t>
            </a:r>
          </a:p>
          <a:p>
            <a:r>
              <a:rPr lang="tr-TR" sz="1600" b="1" dirty="0">
                <a:latin typeface="Tw Cen MT" panose="020B0602020104020603" pitchFamily="34" charset="0"/>
                <a:ea typeface="Verdana" panose="020B0604030504040204" pitchFamily="34" charset="0"/>
                <a:cs typeface="Times New Roman" panose="02020603050405020304" pitchFamily="18" charset="0"/>
              </a:rPr>
              <a:t>A.5.3. </a:t>
            </a:r>
            <a:r>
              <a:rPr lang="tr-TR" sz="1600" b="1" dirty="0" err="1">
                <a:latin typeface="Tw Cen MT" panose="020B0602020104020603" pitchFamily="34" charset="0"/>
                <a:ea typeface="Verdana" panose="020B0604030504040204" pitchFamily="34" charset="0"/>
                <a:cs typeface="Times New Roman" panose="02020603050405020304" pitchFamily="18" charset="0"/>
              </a:rPr>
              <a:t>Uluslararasılaşma</a:t>
            </a:r>
            <a:r>
              <a:rPr lang="tr-TR" sz="1600" b="1" dirty="0">
                <a:latin typeface="Tw Cen MT" panose="020B0602020104020603" pitchFamily="34" charset="0"/>
                <a:ea typeface="Verdana" panose="020B0604030504040204" pitchFamily="34" charset="0"/>
                <a:cs typeface="Times New Roman" panose="02020603050405020304" pitchFamily="18" charset="0"/>
              </a:rPr>
              <a:t> performansı</a:t>
            </a:r>
          </a:p>
        </p:txBody>
      </p:sp>
      <p:sp>
        <p:nvSpPr>
          <p:cNvPr id="2" name="Dikdörtgen 1"/>
          <p:cNvSpPr/>
          <p:nvPr/>
        </p:nvSpPr>
        <p:spPr>
          <a:xfrm>
            <a:off x="2383678" y="2606378"/>
            <a:ext cx="7720903" cy="2677656"/>
          </a:xfrm>
          <a:prstGeom prst="rect">
            <a:avLst/>
          </a:prstGeom>
        </p:spPr>
        <p:txBody>
          <a:bodyPr wrap="square">
            <a:spAutoFit/>
          </a:bodyPr>
          <a:lstStyle/>
          <a:p>
            <a:pPr algn="just"/>
            <a:r>
              <a:rPr lang="tr-TR" sz="2400">
                <a:latin typeface="Times New Roman" panose="02020603050405020304" pitchFamily="18" charset="0"/>
                <a:cs typeface="Times New Roman" panose="02020603050405020304" pitchFamily="18" charset="0"/>
              </a:rPr>
              <a:t>Adıyaman Üniversitesi Rektörlüğü tarafından Akademik Teşvik ile personelin uluslararası çalışmaları ve bilimsel toplantılara katılımları desteklenmektedir. Uluslararasılaşma hedeflerine ulaşılıp ulaşılmadığını izlemek üzere 6 aylık ve yıllık performans ölçümleri yapılıp üniversitemiz kalite yönetim birimiyle paylaşılmaktadır. Üniversitemiz kalite yönetim birimi performansları ölçüp değerlendirmektedir</a:t>
            </a:r>
          </a:p>
        </p:txBody>
      </p:sp>
    </p:spTree>
    <p:extLst>
      <p:ext uri="{BB962C8B-B14F-4D97-AF65-F5344CB8AC3E}">
        <p14:creationId xmlns:p14="http://schemas.microsoft.com/office/powerpoint/2010/main" val="266893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87468" y="758276"/>
            <a:ext cx="6096528" cy="499915"/>
          </a:xfrm>
          <a:prstGeom prst="rect">
            <a:avLst/>
          </a:prstGeom>
        </p:spPr>
      </p:pic>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KURUM/BİRİM HAKKINDA BİLGİLER</a:t>
            </a:r>
          </a:p>
        </p:txBody>
      </p:sp>
      <p:sp>
        <p:nvSpPr>
          <p:cNvPr id="2" name="Dikdörtgen 1"/>
          <p:cNvSpPr/>
          <p:nvPr/>
        </p:nvSpPr>
        <p:spPr>
          <a:xfrm>
            <a:off x="812800" y="1615440"/>
            <a:ext cx="10526683" cy="3600986"/>
          </a:xfrm>
          <a:prstGeom prst="rect">
            <a:avLst/>
          </a:prstGeom>
        </p:spPr>
        <p:txBody>
          <a:bodyPr wrap="square">
            <a:spAutoFit/>
          </a:bodyPr>
          <a:lstStyle/>
          <a:p>
            <a:r>
              <a:rPr lang="tr-TR" sz="2400" b="1"/>
              <a:t>2. Tarihsel Gelişimi</a:t>
            </a:r>
          </a:p>
          <a:p>
            <a:pPr algn="just"/>
            <a:r>
              <a:rPr lang="tr-TR" sz="2000">
                <a:latin typeface="Times New Roman" panose="02020603050405020304" pitchFamily="18" charset="0"/>
                <a:cs typeface="Times New Roman" panose="02020603050405020304" pitchFamily="18" charset="0"/>
              </a:rPr>
              <a:t>Sağlık Yüksekokulu, 23.05.1995 tarihli Yüksek Sağlık Şurası kararıyla kurulmuş,02.11.1996 tarihli Resmî Gazete’de yayımlanarak İnönü Üniversitesi’ne bağlı olarak faaliyete geçmiştir.1997–1998 eğitim-öğretim yılında ilk öğrencilerini almıştır.01.03.2006 tarihli 5467 sayılı Kanun ile Adıyaman Üniversitesi’ne bağlanmıştır.04.03.2020 tarihli 31058 sayılı Resmî Gazete ile Sağlık Bilimleri Fakültesi’ne dönüştürülmüştür.Fakültemiz; Hemşirelik ve Ebelik bölümlerinde lisans eğitimi vermektedir.Akademik kadro: 2 Prof., 7 Doç., 12 Dr. Öğr. Üyesi, 1 Öğr. Gör. Dr., 8 Arş. Gör.Öğrenci sayısı: Merkezde 906, Besni Şubesi’nde 83 öğrenci.Lisansüstü eğitim: Hemşirelik Esasları ve Ebelik ABD’de 72 yüksek lisans öğrencisi aktif.2025’te: Çocuk Sağlığı ve Hastalıkları Hemşireliği ile Kadın Doğum Hemşireliği Yüksek Lisans programları açılmış olup, 2025 Bahar Döneminde öğrenci alımına başlanacaktır</a:t>
            </a:r>
            <a:r>
              <a:rPr lang="tr-TR" sz="2400"/>
              <a:t>.</a:t>
            </a:r>
          </a:p>
        </p:txBody>
      </p:sp>
    </p:spTree>
    <p:extLst>
      <p:ext uri="{BB962C8B-B14F-4D97-AF65-F5344CB8AC3E}">
        <p14:creationId xmlns:p14="http://schemas.microsoft.com/office/powerpoint/2010/main" val="197497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971040" y="2261741"/>
            <a:ext cx="9165243" cy="3170099"/>
          </a:xfrm>
          <a:prstGeom prst="rect">
            <a:avLst/>
          </a:prstGeom>
        </p:spPr>
        <p:txBody>
          <a:bodyPr wrap="square">
            <a:spAutoFit/>
          </a:bodyPr>
          <a:lstStyle/>
          <a:p>
            <a:pPr lvl="0" algn="just"/>
            <a:r>
              <a:rPr lang="tr-TR" sz="2000" b="1">
                <a:solidFill>
                  <a:prstClr val="black"/>
                </a:solidFill>
                <a:latin typeface="Times New Roman" panose="02020603050405020304" pitchFamily="18" charset="0"/>
                <a:cs typeface="Times New Roman" panose="02020603050405020304" pitchFamily="18" charset="0"/>
              </a:rPr>
              <a:t>Ebelik ve Hemşirelik programları,</a:t>
            </a:r>
          </a:p>
          <a:p>
            <a:pPr lvl="0" algn="just"/>
            <a:r>
              <a:rPr lang="tr-TR" sz="2000">
                <a:solidFill>
                  <a:prstClr val="black"/>
                </a:solidFill>
                <a:latin typeface="Times New Roman" panose="02020603050405020304" pitchFamily="18" charset="0"/>
                <a:cs typeface="Times New Roman" panose="02020603050405020304" pitchFamily="18" charset="0"/>
              </a:rPr>
              <a:t/>
            </a:r>
            <a:br>
              <a:rPr lang="tr-TR" sz="2000">
                <a:solidFill>
                  <a:prstClr val="black"/>
                </a:solidFill>
                <a:latin typeface="Times New Roman" panose="02020603050405020304" pitchFamily="18" charset="0"/>
                <a:cs typeface="Times New Roman" panose="02020603050405020304" pitchFamily="18" charset="0"/>
              </a:rPr>
            </a:br>
            <a:r>
              <a:rPr lang="tr-TR" sz="2000">
                <a:solidFill>
                  <a:prstClr val="black"/>
                </a:solidFill>
                <a:latin typeface="Times New Roman" panose="02020603050405020304" pitchFamily="18" charset="0"/>
                <a:cs typeface="Times New Roman" panose="02020603050405020304" pitchFamily="18" charset="0"/>
              </a:rPr>
              <a:t>YÖK Ebelik ve Hemşirelik Ulusal Çekirdek Eğitim Programları temel alınarak;</a:t>
            </a:r>
            <a:br>
              <a:rPr lang="tr-TR" sz="2000">
                <a:solidFill>
                  <a:prstClr val="black"/>
                </a:solidFill>
                <a:latin typeface="Times New Roman" panose="02020603050405020304" pitchFamily="18" charset="0"/>
                <a:cs typeface="Times New Roman" panose="02020603050405020304" pitchFamily="18" charset="0"/>
              </a:rPr>
            </a:br>
            <a:r>
              <a:rPr lang="tr-TR" sz="2000">
                <a:solidFill>
                  <a:prstClr val="black"/>
                </a:solidFill>
                <a:latin typeface="Times New Roman" panose="02020603050405020304" pitchFamily="18" charset="0"/>
                <a:cs typeface="Times New Roman" panose="02020603050405020304" pitchFamily="18" charset="0"/>
              </a:rPr>
              <a:t>Fakültemizin misyonu  ve vizyonu  doğrultusunda hazırlanmıştır.</a:t>
            </a:r>
          </a:p>
          <a:p>
            <a:pPr lvl="0" algn="just"/>
            <a:r>
              <a:rPr lang="tr-TR" sz="2000">
                <a:solidFill>
                  <a:prstClr val="black"/>
                </a:solidFill>
                <a:latin typeface="Times New Roman" panose="02020603050405020304" pitchFamily="18" charset="0"/>
                <a:cs typeface="Times New Roman" panose="02020603050405020304" pitchFamily="18" charset="0"/>
              </a:rPr>
              <a:t>Program içerikleri, Adıyaman Üniversitesi AKTS–ECTS Uygulama Yönergesi’ne göre düzenlenmektedir.</a:t>
            </a:r>
          </a:p>
          <a:p>
            <a:pPr lvl="0" algn="just"/>
            <a:r>
              <a:rPr lang="tr-TR" sz="2000">
                <a:solidFill>
                  <a:prstClr val="black"/>
                </a:solidFill>
                <a:latin typeface="Times New Roman" panose="02020603050405020304" pitchFamily="18" charset="0"/>
                <a:cs typeface="Times New Roman" panose="02020603050405020304" pitchFamily="18" charset="0"/>
              </a:rPr>
              <a:t>Programların güncelliği, Bölüm Eğitim–Öğretim Komisyonları tarafından izlenmekte ve</a:t>
            </a:r>
            <a:br>
              <a:rPr lang="tr-TR" sz="2000">
                <a:solidFill>
                  <a:prstClr val="black"/>
                </a:solidFill>
                <a:latin typeface="Times New Roman" panose="02020603050405020304" pitchFamily="18" charset="0"/>
                <a:cs typeface="Times New Roman" panose="02020603050405020304" pitchFamily="18" charset="0"/>
              </a:rPr>
            </a:br>
            <a:r>
              <a:rPr lang="tr-TR" sz="2000">
                <a:solidFill>
                  <a:prstClr val="black"/>
                </a:solidFill>
                <a:latin typeface="Times New Roman" panose="02020603050405020304" pitchFamily="18" charset="0"/>
                <a:cs typeface="Times New Roman" panose="02020603050405020304" pitchFamily="18" charset="0"/>
              </a:rPr>
              <a:t>Üniversite Eğitim Komisyonu  tarafından onaylanmaktadır.</a:t>
            </a:r>
          </a:p>
          <a:p>
            <a:pPr lvl="0" algn="just"/>
            <a:r>
              <a:rPr lang="tr-TR" sz="2000">
                <a:solidFill>
                  <a:prstClr val="black"/>
                </a:solidFill>
                <a:latin typeface="Times New Roman" panose="02020603050405020304" pitchFamily="18" charset="0"/>
                <a:cs typeface="Times New Roman" panose="02020603050405020304" pitchFamily="18" charset="0"/>
              </a:rPr>
              <a:t>Eğitim türü (örgün/uzaktan) Üniversitemiz kararları doğrultusunda belirlenmekte;</a:t>
            </a:r>
            <a:br>
              <a:rPr lang="tr-TR" sz="2000">
                <a:solidFill>
                  <a:prstClr val="black"/>
                </a:solidFill>
                <a:latin typeface="Times New Roman" panose="02020603050405020304" pitchFamily="18" charset="0"/>
                <a:cs typeface="Times New Roman" panose="02020603050405020304" pitchFamily="18" charset="0"/>
              </a:rPr>
            </a:br>
            <a:r>
              <a:rPr lang="tr-TR" sz="2000">
                <a:solidFill>
                  <a:prstClr val="black"/>
                </a:solidFill>
                <a:latin typeface="Times New Roman" panose="02020603050405020304" pitchFamily="18" charset="0"/>
                <a:cs typeface="Times New Roman" panose="02020603050405020304" pitchFamily="18" charset="0"/>
              </a:rPr>
              <a:t>Sağlık Bilimleri Fakültesi Eğitim–Öğretim ve Sınav Yönergesi esas alınmaktadır.</a:t>
            </a:r>
          </a:p>
        </p:txBody>
      </p:sp>
    </p:spTree>
    <p:extLst>
      <p:ext uri="{BB962C8B-B14F-4D97-AF65-F5344CB8AC3E}">
        <p14:creationId xmlns:p14="http://schemas.microsoft.com/office/powerpoint/2010/main" val="68290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2529840" y="2542620"/>
            <a:ext cx="8382000" cy="2554545"/>
          </a:xfrm>
          <a:prstGeom prst="rect">
            <a:avLst/>
          </a:prstGeom>
        </p:spPr>
        <p:txBody>
          <a:bodyPr wrap="square">
            <a:spAutoFit/>
          </a:bodyPr>
          <a:lstStyle/>
          <a:p>
            <a:pPr lvl="0" algn="just" eaLnBrk="0" fontAlgn="base" hangingPunct="0">
              <a:spcBef>
                <a:spcPct val="0"/>
              </a:spcBef>
              <a:spcAft>
                <a:spcPct val="0"/>
              </a:spcAft>
            </a:pPr>
            <a:r>
              <a:rPr lang="tr-TR" altLang="tr-TR" sz="2000" b="1">
                <a:solidFill>
                  <a:prstClr val="black"/>
                </a:solidFill>
                <a:latin typeface="Times New Roman" panose="02020603050405020304" pitchFamily="18" charset="0"/>
                <a:cs typeface="Times New Roman" panose="02020603050405020304" pitchFamily="18" charset="0"/>
              </a:rPr>
              <a:t>Program çıktılarının gerçekleşme planı</a:t>
            </a:r>
            <a:r>
              <a:rPr lang="tr-TR" altLang="tr-TR" sz="2000">
                <a:solidFill>
                  <a:prstClr val="black"/>
                </a:solidFill>
                <a:latin typeface="Times New Roman" panose="02020603050405020304" pitchFamily="18" charset="0"/>
                <a:cs typeface="Times New Roman" panose="02020603050405020304" pitchFamily="18" charset="0"/>
              </a:rPr>
              <a:t> hazırlanmıştır; özellikle </a:t>
            </a:r>
            <a:r>
              <a:rPr lang="tr-TR" altLang="tr-TR" sz="2000" b="1">
                <a:solidFill>
                  <a:prstClr val="black"/>
                </a:solidFill>
                <a:latin typeface="Times New Roman" panose="02020603050405020304" pitchFamily="18" charset="0"/>
                <a:cs typeface="Times New Roman" panose="02020603050405020304" pitchFamily="18" charset="0"/>
              </a:rPr>
              <a:t>Ebelik Bölümü</a:t>
            </a:r>
            <a:r>
              <a:rPr lang="tr-TR" altLang="tr-TR" sz="2000">
                <a:solidFill>
                  <a:prstClr val="black"/>
                </a:solidFill>
                <a:latin typeface="Times New Roman" panose="02020603050405020304" pitchFamily="18" charset="0"/>
                <a:cs typeface="Times New Roman" panose="02020603050405020304" pitchFamily="18" charset="0"/>
              </a:rPr>
              <a:t> için süreç ayrıntılı olarak tanımlanmıştır.</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Her dersin </a:t>
            </a:r>
            <a:r>
              <a:rPr lang="tr-TR" altLang="tr-TR" sz="2000" b="1">
                <a:solidFill>
                  <a:prstClr val="black"/>
                </a:solidFill>
                <a:latin typeface="Times New Roman" panose="02020603050405020304" pitchFamily="18" charset="0"/>
                <a:cs typeface="Times New Roman" panose="02020603050405020304" pitchFamily="18" charset="0"/>
              </a:rPr>
              <a:t>kazanımları ile program çıktılarının uyumu</a:t>
            </a:r>
            <a:r>
              <a:rPr lang="tr-TR" altLang="tr-TR" sz="2000">
                <a:solidFill>
                  <a:prstClr val="black"/>
                </a:solidFill>
                <a:latin typeface="Times New Roman" panose="02020603050405020304" pitchFamily="18" charset="0"/>
                <a:cs typeface="Times New Roman" panose="02020603050405020304" pitchFamily="18" charset="0"/>
              </a:rPr>
              <a:t>, </a:t>
            </a:r>
            <a:r>
              <a:rPr lang="tr-TR" altLang="tr-TR" sz="2000" b="1">
                <a:solidFill>
                  <a:prstClr val="black"/>
                </a:solidFill>
                <a:latin typeface="Times New Roman" panose="02020603050405020304" pitchFamily="18" charset="0"/>
                <a:cs typeface="Times New Roman" panose="02020603050405020304" pitchFamily="18" charset="0"/>
              </a:rPr>
              <a:t>Bologna Ders Bilgi Paketi </a:t>
            </a:r>
            <a:r>
              <a:rPr lang="tr-TR" altLang="tr-TR" sz="2000">
                <a:solidFill>
                  <a:prstClr val="black"/>
                </a:solidFill>
                <a:latin typeface="Times New Roman" panose="02020603050405020304" pitchFamily="18" charset="0"/>
                <a:cs typeface="Times New Roman" panose="02020603050405020304" pitchFamily="18" charset="0"/>
              </a:rPr>
              <a:t>üzerinden izlenmektedir.</a:t>
            </a:r>
          </a:p>
          <a:p>
            <a:pPr lvl="0" algn="just" eaLnBrk="0" fontAlgn="base" hangingPunct="0">
              <a:spcBef>
                <a:spcPct val="0"/>
              </a:spcBef>
              <a:spcAft>
                <a:spcPct val="0"/>
              </a:spcAft>
            </a:pPr>
            <a:r>
              <a:rPr lang="tr-TR" altLang="tr-TR" sz="2000" b="1">
                <a:solidFill>
                  <a:prstClr val="black"/>
                </a:solidFill>
                <a:latin typeface="Times New Roman" panose="02020603050405020304" pitchFamily="18" charset="0"/>
                <a:cs typeface="Times New Roman" panose="02020603050405020304" pitchFamily="18" charset="0"/>
              </a:rPr>
              <a:t>Öğretim elemanlarına</a:t>
            </a:r>
            <a:r>
              <a:rPr lang="tr-TR" altLang="tr-TR" sz="2000">
                <a:solidFill>
                  <a:prstClr val="black"/>
                </a:solidFill>
                <a:latin typeface="Times New Roman" panose="02020603050405020304" pitchFamily="18" charset="0"/>
                <a:cs typeface="Times New Roman" panose="02020603050405020304" pitchFamily="18" charset="0"/>
              </a:rPr>
              <a:t>, Bologna sisteminin adım adım kullanımını gösteren </a:t>
            </a:r>
            <a:r>
              <a:rPr lang="tr-TR" altLang="tr-TR" sz="2000" b="1">
                <a:solidFill>
                  <a:prstClr val="black"/>
                </a:solidFill>
                <a:latin typeface="Times New Roman" panose="02020603050405020304" pitchFamily="18" charset="0"/>
                <a:cs typeface="Times New Roman" panose="02020603050405020304" pitchFamily="18" charset="0"/>
              </a:rPr>
              <a:t>rehber doküman </a:t>
            </a:r>
            <a:r>
              <a:rPr lang="tr-TR" altLang="tr-TR" sz="2000">
                <a:solidFill>
                  <a:prstClr val="black"/>
                </a:solidFill>
                <a:latin typeface="Times New Roman" panose="02020603050405020304" pitchFamily="18" charset="0"/>
                <a:cs typeface="Times New Roman" panose="02020603050405020304" pitchFamily="18" charset="0"/>
              </a:rPr>
              <a:t>sunulmuştur.</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İzleme sonuçları, kalite komisyonları aracılığıyla düzenli olarak değerlendirilir ve </a:t>
            </a:r>
            <a:r>
              <a:rPr lang="tr-TR" altLang="tr-TR" sz="2000" b="1">
                <a:solidFill>
                  <a:prstClr val="black"/>
                </a:solidFill>
                <a:latin typeface="Times New Roman" panose="02020603050405020304" pitchFamily="18" charset="0"/>
                <a:cs typeface="Times New Roman" panose="02020603050405020304" pitchFamily="18" charset="0"/>
              </a:rPr>
              <a:t>iyileştirme planlarına</a:t>
            </a:r>
            <a:r>
              <a:rPr lang="tr-TR" altLang="tr-TR" sz="2000">
                <a:solidFill>
                  <a:prstClr val="black"/>
                </a:solidFill>
                <a:latin typeface="Times New Roman" panose="02020603050405020304" pitchFamily="18" charset="0"/>
                <a:cs typeface="Times New Roman" panose="02020603050405020304" pitchFamily="18" charset="0"/>
              </a:rPr>
              <a:t> yansıtılır.</a:t>
            </a:r>
          </a:p>
        </p:txBody>
      </p:sp>
    </p:spTree>
    <p:extLst>
      <p:ext uri="{BB962C8B-B14F-4D97-AF65-F5344CB8AC3E}">
        <p14:creationId xmlns:p14="http://schemas.microsoft.com/office/powerpoint/2010/main" val="285938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2011680" y="2340303"/>
            <a:ext cx="9144000" cy="2862322"/>
          </a:xfrm>
          <a:prstGeom prst="rect">
            <a:avLst/>
          </a:prstGeom>
        </p:spPr>
        <p:txBody>
          <a:bodyPr wrap="square">
            <a:spAutoFit/>
          </a:bodyPr>
          <a:lstStyle/>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Programların tasarımında, Fakültemizin </a:t>
            </a:r>
            <a:r>
              <a:rPr lang="tr-TR" altLang="tr-TR" sz="2000" b="1">
                <a:solidFill>
                  <a:prstClr val="black"/>
                </a:solidFill>
                <a:latin typeface="Times New Roman" panose="02020603050405020304" pitchFamily="18" charset="0"/>
                <a:cs typeface="Times New Roman" panose="02020603050405020304" pitchFamily="18" charset="0"/>
              </a:rPr>
              <a:t>fiziksel ve teknolojik olanakları</a:t>
            </a:r>
            <a:r>
              <a:rPr lang="tr-TR" altLang="tr-TR" sz="2000">
                <a:solidFill>
                  <a:prstClr val="black"/>
                </a:solidFill>
                <a:latin typeface="Times New Roman" panose="02020603050405020304" pitchFamily="18" charset="0"/>
                <a:cs typeface="Times New Roman" panose="02020603050405020304" pitchFamily="18" charset="0"/>
              </a:rPr>
              <a:t> dikkate alınmıştır.</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Öğrenciler; derslikler, laboratuvarlar ve uygulama alanlarında </a:t>
            </a:r>
            <a:r>
              <a:rPr lang="tr-TR" altLang="tr-TR" sz="2000" b="1">
                <a:solidFill>
                  <a:prstClr val="black"/>
                </a:solidFill>
                <a:latin typeface="Times New Roman" panose="02020603050405020304" pitchFamily="18" charset="0"/>
                <a:cs typeface="Times New Roman" panose="02020603050405020304" pitchFamily="18" charset="0"/>
              </a:rPr>
              <a:t>örgün veya uzaktan eğitim</a:t>
            </a:r>
            <a:r>
              <a:rPr lang="tr-TR" altLang="tr-TR" sz="2000">
                <a:solidFill>
                  <a:prstClr val="black"/>
                </a:solidFill>
                <a:latin typeface="Times New Roman" panose="02020603050405020304" pitchFamily="18" charset="0"/>
                <a:cs typeface="Times New Roman" panose="02020603050405020304" pitchFamily="18" charset="0"/>
              </a:rPr>
              <a:t> olanağından yararlanmaktadır.</a:t>
            </a:r>
          </a:p>
          <a:p>
            <a:pPr lvl="0" algn="just" eaLnBrk="0" fontAlgn="base" hangingPunct="0">
              <a:spcBef>
                <a:spcPct val="0"/>
              </a:spcBef>
              <a:spcAft>
                <a:spcPct val="0"/>
              </a:spcAft>
            </a:pPr>
            <a:r>
              <a:rPr lang="tr-TR" altLang="tr-TR" sz="2000" b="1">
                <a:solidFill>
                  <a:prstClr val="black"/>
                </a:solidFill>
                <a:latin typeface="Times New Roman" panose="02020603050405020304" pitchFamily="18" charset="0"/>
                <a:cs typeface="Times New Roman" panose="02020603050405020304" pitchFamily="18" charset="0"/>
              </a:rPr>
              <a:t>Güçlü yönlerimiz:</a:t>
            </a:r>
            <a:endParaRPr lang="tr-TR" altLang="tr-TR" sz="200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Seçmeli ve bölüm dışı ders olanakları,</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Akreditasyon sürecinde istikrarlı ilerleme,</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Program tasarımının sistematik olarak izlenmesi,</a:t>
            </a:r>
          </a:p>
          <a:p>
            <a:pPr lvl="0" algn="just" eaLnBrk="0" fontAlgn="base" hangingPunct="0">
              <a:spcBef>
                <a:spcPct val="0"/>
              </a:spcBef>
              <a:spcAft>
                <a:spcPct val="0"/>
              </a:spcAft>
            </a:pPr>
            <a:r>
              <a:rPr lang="tr-TR" altLang="tr-TR" sz="2000" b="1">
                <a:solidFill>
                  <a:prstClr val="black"/>
                </a:solidFill>
                <a:latin typeface="Times New Roman" panose="02020603050405020304" pitchFamily="18" charset="0"/>
                <a:cs typeface="Times New Roman" panose="02020603050405020304" pitchFamily="18" charset="0"/>
              </a:rPr>
              <a:t>Paydaşlarla birlikte sürekli iyileştirme</a:t>
            </a:r>
            <a:r>
              <a:rPr lang="tr-TR" altLang="tr-TR" sz="2000">
                <a:solidFill>
                  <a:prstClr val="black"/>
                </a:solidFill>
                <a:latin typeface="Times New Roman" panose="02020603050405020304" pitchFamily="18" charset="0"/>
                <a:cs typeface="Times New Roman" panose="02020603050405020304" pitchFamily="18" charset="0"/>
              </a:rPr>
              <a:t> çalışmalarının sürdürülmesi.</a:t>
            </a:r>
          </a:p>
        </p:txBody>
      </p:sp>
    </p:spTree>
    <p:extLst>
      <p:ext uri="{BB962C8B-B14F-4D97-AF65-F5344CB8AC3E}">
        <p14:creationId xmlns:p14="http://schemas.microsoft.com/office/powerpoint/2010/main" val="300216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1148080" y="2810126"/>
            <a:ext cx="9917083" cy="2831544"/>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Ebelik ve Hemşirelik programlarının </a:t>
            </a:r>
            <a:r>
              <a:rPr lang="tr-TR" altLang="tr-TR" sz="2000" b="1">
                <a:latin typeface="Times New Roman" panose="02020603050405020304" pitchFamily="18" charset="0"/>
                <a:cs typeface="Times New Roman" panose="02020603050405020304" pitchFamily="18" charset="0"/>
              </a:rPr>
              <a:t>ders dağılımı</a:t>
            </a:r>
            <a:r>
              <a:rPr lang="tr-TR" altLang="tr-TR" sz="2000">
                <a:latin typeface="Times New Roman" panose="02020603050405020304" pitchFamily="18" charset="0"/>
                <a:cs typeface="Times New Roman" panose="02020603050405020304" pitchFamily="18" charset="0"/>
              </a:rPr>
              <a:t>,</a:t>
            </a:r>
            <a:br>
              <a:rPr lang="tr-TR" altLang="tr-TR" sz="2000">
                <a:latin typeface="Times New Roman" panose="02020603050405020304" pitchFamily="18" charset="0"/>
                <a:cs typeface="Times New Roman" panose="02020603050405020304" pitchFamily="18" charset="0"/>
              </a:rPr>
            </a:br>
            <a:r>
              <a:rPr lang="tr-TR" altLang="tr-TR" sz="2000" b="1">
                <a:latin typeface="Times New Roman" panose="02020603050405020304" pitchFamily="18" charset="0"/>
                <a:cs typeface="Times New Roman" panose="02020603050405020304" pitchFamily="18" charset="0"/>
              </a:rPr>
              <a:t>YÖK Ulusal Çekirdek Eğitim Programı standartları</a:t>
            </a:r>
            <a:r>
              <a:rPr lang="tr-TR" altLang="tr-TR" sz="2000">
                <a:latin typeface="Times New Roman" panose="02020603050405020304" pitchFamily="18" charset="0"/>
                <a:cs typeface="Times New Roman" panose="02020603050405020304" pitchFamily="18" charset="0"/>
              </a:rPr>
              <a:t> dikkate alınarak hazırlanmıştır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Programlar, akademik personelin </a:t>
            </a:r>
            <a:r>
              <a:rPr lang="tr-TR" altLang="tr-TR" sz="2000" b="1">
                <a:latin typeface="Times New Roman" panose="02020603050405020304" pitchFamily="18" charset="0"/>
                <a:cs typeface="Times New Roman" panose="02020603050405020304" pitchFamily="18" charset="0"/>
              </a:rPr>
              <a:t>uzmanlık alanlarına</a:t>
            </a:r>
            <a:r>
              <a:rPr lang="tr-TR" altLang="tr-TR" sz="2000">
                <a:latin typeface="Times New Roman" panose="02020603050405020304" pitchFamily="18" charset="0"/>
                <a:cs typeface="Times New Roman" panose="02020603050405020304" pitchFamily="18" charset="0"/>
              </a:rPr>
              <a:t> göre dengeli biçimde düzenlenmiştir.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lisans programları, </a:t>
            </a:r>
            <a:r>
              <a:rPr lang="tr-TR" altLang="tr-TR" sz="2000" b="1">
                <a:latin typeface="Times New Roman" panose="02020603050405020304" pitchFamily="18" charset="0"/>
                <a:cs typeface="Times New Roman" panose="02020603050405020304" pitchFamily="18" charset="0"/>
              </a:rPr>
              <a:t>4 yıl / 8 yarıyıl / 240 AKTS krediden</a:t>
            </a:r>
            <a:r>
              <a:rPr lang="tr-TR" altLang="tr-TR" sz="2000">
                <a:latin typeface="Times New Roman" panose="02020603050405020304" pitchFamily="18" charset="0"/>
                <a:cs typeface="Times New Roman" panose="02020603050405020304" pitchFamily="18" charset="0"/>
              </a:rPr>
              <a:t> oluşmaktadır </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Programlar;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Ebelik ve Hemşirelik Ulusal Çekirdek Eğitim Programı </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Üniversitemizin 2023 tarihli Eğitim-Öğretim ve Sınav Yönetmeliği</a:t>
            </a:r>
            <a:r>
              <a:rPr lang="tr-TR" altLang="tr-TR" sz="2000">
                <a:latin typeface="Times New Roman" panose="02020603050405020304" pitchFamily="18" charset="0"/>
                <a:cs typeface="Times New Roman" panose="02020603050405020304" pitchFamily="18" charset="0"/>
              </a:rPr>
              <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esas alınarak yapılandırılmıştır.</a:t>
            </a:r>
          </a:p>
          <a:p>
            <a:pPr lvl="0" eaLnBrk="0" fontAlgn="base" hangingPunct="0">
              <a:spcBef>
                <a:spcPct val="0"/>
              </a:spcBef>
              <a:spcAft>
                <a:spcPct val="0"/>
              </a:spcAft>
            </a:pPr>
            <a:endParaRPr lang="tr-TR" altLang="tr-TR">
              <a:latin typeface="Arial" panose="020B0604020202020204" pitchFamily="34" charset="0"/>
            </a:endParaRPr>
          </a:p>
        </p:txBody>
      </p:sp>
    </p:spTree>
    <p:extLst>
      <p:ext uri="{BB962C8B-B14F-4D97-AF65-F5344CB8AC3E}">
        <p14:creationId xmlns:p14="http://schemas.microsoft.com/office/powerpoint/2010/main" val="250300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423097" y="2646462"/>
            <a:ext cx="9519920" cy="3170099"/>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Hemşirelik Bölümü Ders Yapısı</a:t>
            </a:r>
          </a:p>
          <a:p>
            <a:pPr algn="just"/>
            <a:r>
              <a:rPr lang="tr-TR" sz="2000">
                <a:latin typeface="Times New Roman" panose="02020603050405020304" pitchFamily="18" charset="0"/>
                <a:cs typeface="Times New Roman" panose="02020603050405020304" pitchFamily="18" charset="0"/>
              </a:rPr>
              <a:t>Program, </a:t>
            </a:r>
            <a:r>
              <a:rPr lang="tr-TR" sz="2000" b="1">
                <a:latin typeface="Times New Roman" panose="02020603050405020304" pitchFamily="18" charset="0"/>
                <a:cs typeface="Times New Roman" panose="02020603050405020304" pitchFamily="18" charset="0"/>
              </a:rPr>
              <a:t>temel bilimlerden uzmanlık derslerine</a:t>
            </a:r>
            <a:r>
              <a:rPr lang="tr-TR" sz="2000">
                <a:latin typeface="Times New Roman" panose="02020603050405020304" pitchFamily="18" charset="0"/>
                <a:cs typeface="Times New Roman" panose="02020603050405020304" pitchFamily="18" charset="0"/>
              </a:rPr>
              <a:t> dengeli biçimde ilerlemektedir:</a:t>
            </a:r>
          </a:p>
          <a:p>
            <a:pPr algn="just"/>
            <a:r>
              <a:rPr lang="tr-TR" sz="2000">
                <a:latin typeface="Times New Roman" panose="02020603050405020304" pitchFamily="18" charset="0"/>
                <a:cs typeface="Times New Roman" panose="02020603050405020304" pitchFamily="18" charset="0"/>
              </a:rPr>
              <a:t>1.yıl: Anatomi, Fizyoloji, Histoloji, Psikoloji, Sosyoloji, İngilizce</a:t>
            </a:r>
          </a:p>
          <a:p>
            <a:pPr algn="just"/>
            <a:r>
              <a:rPr lang="tr-TR" sz="2000">
                <a:latin typeface="Times New Roman" panose="02020603050405020304" pitchFamily="18" charset="0"/>
                <a:cs typeface="Times New Roman" panose="02020603050405020304" pitchFamily="18" charset="0"/>
              </a:rPr>
              <a:t>2.–4. yıllar: Hemşirelik Esasları, Dahili-Cerrahi, Çocuk, Kadın-Doğum, Halk Sağlığı, Psikiyatri, Yönetim ve Eğitim Hemşireliği.</a:t>
            </a:r>
          </a:p>
          <a:p>
            <a:pPr algn="just"/>
            <a:r>
              <a:rPr lang="tr-TR" sz="2000">
                <a:latin typeface="Times New Roman" panose="02020603050405020304" pitchFamily="18" charset="0"/>
                <a:cs typeface="Times New Roman" panose="02020603050405020304" pitchFamily="18" charset="0"/>
              </a:rPr>
              <a:t>Derslerin bir bölümü </a:t>
            </a:r>
            <a:r>
              <a:rPr lang="tr-TR" sz="2000" b="1">
                <a:latin typeface="Times New Roman" panose="02020603050405020304" pitchFamily="18" charset="0"/>
                <a:cs typeface="Times New Roman" panose="02020603050405020304" pitchFamily="18" charset="0"/>
              </a:rPr>
              <a:t>laboratuvar uygulamaları</a:t>
            </a:r>
            <a:r>
              <a:rPr lang="tr-TR" sz="2000">
                <a:latin typeface="Times New Roman" panose="02020603050405020304" pitchFamily="18" charset="0"/>
                <a:cs typeface="Times New Roman" panose="02020603050405020304" pitchFamily="18" charset="0"/>
              </a:rPr>
              <a:t>, büyük kısmı ise </a:t>
            </a:r>
            <a:r>
              <a:rPr lang="tr-TR" sz="2000" b="1">
                <a:latin typeface="Times New Roman" panose="02020603050405020304" pitchFamily="18" charset="0"/>
                <a:cs typeface="Times New Roman" panose="02020603050405020304" pitchFamily="18" charset="0"/>
              </a:rPr>
              <a:t>klinik uygulamalardan</a:t>
            </a:r>
            <a:r>
              <a:rPr lang="tr-TR" sz="2000">
                <a:latin typeface="Times New Roman" panose="02020603050405020304" pitchFamily="18" charset="0"/>
                <a:cs typeface="Times New Roman" panose="02020603050405020304" pitchFamily="18" charset="0"/>
              </a:rPr>
              <a:t> oluşmaktadır.</a:t>
            </a:r>
          </a:p>
          <a:p>
            <a:pPr algn="just"/>
            <a:r>
              <a:rPr lang="tr-TR" sz="2000">
                <a:latin typeface="Times New Roman" panose="02020603050405020304" pitchFamily="18" charset="0"/>
                <a:cs typeface="Times New Roman" panose="02020603050405020304" pitchFamily="18" charset="0"/>
              </a:rPr>
              <a:t>Programda </a:t>
            </a:r>
            <a:r>
              <a:rPr lang="tr-TR" sz="2000" b="1">
                <a:latin typeface="Times New Roman" panose="02020603050405020304" pitchFamily="18" charset="0"/>
                <a:cs typeface="Times New Roman" panose="02020603050405020304" pitchFamily="18" charset="0"/>
              </a:rPr>
              <a:t>zorunlu derslerin yanı sıra seçmeli dersler</a:t>
            </a:r>
            <a:r>
              <a:rPr lang="tr-TR" sz="2000">
                <a:latin typeface="Times New Roman" panose="02020603050405020304" pitchFamily="18" charset="0"/>
                <a:cs typeface="Times New Roman" panose="02020603050405020304" pitchFamily="18" charset="0"/>
              </a:rPr>
              <a:t> yer almaktadır.</a:t>
            </a:r>
          </a:p>
          <a:p>
            <a:pPr lvl="1" algn="just"/>
            <a:r>
              <a:rPr lang="tr-TR" sz="2000">
                <a:latin typeface="Times New Roman" panose="02020603050405020304" pitchFamily="18" charset="0"/>
                <a:cs typeface="Times New Roman" panose="02020603050405020304" pitchFamily="18" charset="0"/>
              </a:rPr>
              <a:t>Seçmeli örnekleri: </a:t>
            </a:r>
            <a:r>
              <a:rPr lang="tr-TR" sz="2000" i="1">
                <a:latin typeface="Times New Roman" panose="02020603050405020304" pitchFamily="18" charset="0"/>
                <a:cs typeface="Times New Roman" panose="02020603050405020304" pitchFamily="18" charset="0"/>
              </a:rPr>
              <a:t>Tamamlayıcı ve Alternatif Bakım, Toplumsal Duyarlılık Çalışması, Hemşirelikte Liderlik, Kanıta Dayalı Hemşirelik</a:t>
            </a:r>
            <a:r>
              <a:rPr lang="tr-TR" sz="2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413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168400" y="2255024"/>
            <a:ext cx="10668001" cy="409342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Ebelik Bölümü Müfredatı ve Uygulama Dengesi</a:t>
            </a:r>
          </a:p>
          <a:p>
            <a:pPr algn="just"/>
            <a:r>
              <a:rPr lang="tr-TR" sz="2000">
                <a:latin typeface="Times New Roman" panose="02020603050405020304" pitchFamily="18" charset="0"/>
                <a:cs typeface="Times New Roman" panose="02020603050405020304" pitchFamily="18" charset="0"/>
              </a:rPr>
              <a:t>Ebelik programı, kuramsal bilgi ile </a:t>
            </a:r>
            <a:r>
              <a:rPr lang="tr-TR" sz="2000" b="1">
                <a:latin typeface="Times New Roman" panose="02020603050405020304" pitchFamily="18" charset="0"/>
                <a:cs typeface="Times New Roman" panose="02020603050405020304" pitchFamily="18" charset="0"/>
              </a:rPr>
              <a:t>klinik uygulamayı dengeli biçimde</a:t>
            </a:r>
            <a:r>
              <a:rPr lang="tr-TR" sz="2000">
                <a:latin typeface="Times New Roman" panose="02020603050405020304" pitchFamily="18" charset="0"/>
                <a:cs typeface="Times New Roman" panose="02020603050405020304" pitchFamily="18" charset="0"/>
              </a:rPr>
              <a:t> sunmaktadır.</a:t>
            </a:r>
          </a:p>
          <a:p>
            <a:pPr lvl="1" algn="just"/>
            <a:r>
              <a:rPr lang="tr-TR" sz="2000">
                <a:latin typeface="Times New Roman" panose="02020603050405020304" pitchFamily="18" charset="0"/>
                <a:cs typeface="Times New Roman" panose="02020603050405020304" pitchFamily="18" charset="0"/>
              </a:rPr>
              <a:t>1. yıl: Temel Tıp Bilimleri (Anatomi, Fizyoloji, Mikrobiyoloji, Patoloji) ve Temel Ebelik Uygulamaları.</a:t>
            </a:r>
          </a:p>
          <a:p>
            <a:pPr lvl="1" algn="just"/>
            <a:r>
              <a:rPr lang="tr-TR" sz="2000">
                <a:latin typeface="Times New Roman" panose="02020603050405020304" pitchFamily="18" charset="0"/>
                <a:cs typeface="Times New Roman" panose="02020603050405020304" pitchFamily="18" charset="0"/>
              </a:rPr>
              <a:t>2. yıl: </a:t>
            </a:r>
            <a:r>
              <a:rPr lang="tr-TR" sz="2000" b="1">
                <a:latin typeface="Times New Roman" panose="02020603050405020304" pitchFamily="18" charset="0"/>
                <a:cs typeface="Times New Roman" panose="02020603050405020304" pitchFamily="18" charset="0"/>
              </a:rPr>
              <a:t>Normal ve riskli gebelik</a:t>
            </a:r>
            <a:r>
              <a:rPr lang="tr-TR" sz="2000">
                <a:latin typeface="Times New Roman" panose="02020603050405020304" pitchFamily="18" charset="0"/>
                <a:cs typeface="Times New Roman" panose="02020603050405020304" pitchFamily="18" charset="0"/>
              </a:rPr>
              <a:t> dersleri ile uygulamalar.</a:t>
            </a:r>
          </a:p>
          <a:p>
            <a:pPr lvl="1" algn="just"/>
            <a:r>
              <a:rPr lang="tr-TR" sz="2000">
                <a:latin typeface="Times New Roman" panose="02020603050405020304" pitchFamily="18" charset="0"/>
                <a:cs typeface="Times New Roman" panose="02020603050405020304" pitchFamily="18" charset="0"/>
              </a:rPr>
              <a:t>3. yıl: </a:t>
            </a:r>
            <a:r>
              <a:rPr lang="tr-TR" sz="2000" b="1">
                <a:latin typeface="Times New Roman" panose="02020603050405020304" pitchFamily="18" charset="0"/>
                <a:cs typeface="Times New Roman" panose="02020603050405020304" pitchFamily="18" charset="0"/>
              </a:rPr>
              <a:t>Doğum, Yenidoğan, Kadın Sağlığı</a:t>
            </a:r>
            <a:r>
              <a:rPr lang="tr-TR" sz="2000">
                <a:latin typeface="Times New Roman" panose="02020603050405020304" pitchFamily="18" charset="0"/>
                <a:cs typeface="Times New Roman" panose="02020603050405020304" pitchFamily="18" charset="0"/>
              </a:rPr>
              <a:t> ve uygulamalı meslek dersleri.</a:t>
            </a:r>
          </a:p>
          <a:p>
            <a:pPr lvl="1" algn="just"/>
            <a:r>
              <a:rPr lang="tr-TR" sz="2000">
                <a:latin typeface="Times New Roman" panose="02020603050405020304" pitchFamily="18" charset="0"/>
                <a:cs typeface="Times New Roman" panose="02020603050405020304" pitchFamily="18" charset="0"/>
              </a:rPr>
              <a:t>4. yıl: </a:t>
            </a:r>
            <a:r>
              <a:rPr lang="tr-TR" sz="2000" b="1">
                <a:latin typeface="Times New Roman" panose="02020603050405020304" pitchFamily="18" charset="0"/>
                <a:cs typeface="Times New Roman" panose="02020603050405020304" pitchFamily="18" charset="0"/>
              </a:rPr>
              <a:t>İntörnlük I–II</a:t>
            </a:r>
            <a:r>
              <a:rPr lang="tr-TR" sz="2000">
                <a:latin typeface="Times New Roman" panose="02020603050405020304" pitchFamily="18" charset="0"/>
                <a:cs typeface="Times New Roman" panose="02020603050405020304" pitchFamily="18" charset="0"/>
              </a:rPr>
              <a:t> dersleri kapsamında </a:t>
            </a:r>
            <a:r>
              <a:rPr lang="tr-TR" sz="2000" b="1">
                <a:latin typeface="Times New Roman" panose="02020603050405020304" pitchFamily="18" charset="0"/>
                <a:cs typeface="Times New Roman" panose="02020603050405020304" pitchFamily="18" charset="0"/>
              </a:rPr>
              <a:t>haftada 24 saatlik klinik stajlar.</a:t>
            </a:r>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Toplam: </a:t>
            </a:r>
            <a:r>
              <a:rPr lang="tr-TR" sz="2000" b="1">
                <a:latin typeface="Times New Roman" panose="02020603050405020304" pitchFamily="18" charset="0"/>
                <a:cs typeface="Times New Roman" panose="02020603050405020304" pitchFamily="18" charset="0"/>
              </a:rPr>
              <a:t>~3262 saat</a:t>
            </a:r>
            <a:r>
              <a:rPr lang="tr-TR" sz="2000">
                <a:latin typeface="Times New Roman" panose="02020603050405020304" pitchFamily="18" charset="0"/>
                <a:cs typeface="Times New Roman" panose="02020603050405020304" pitchFamily="18" charset="0"/>
              </a:rPr>
              <a:t> → 1778 saat teorik, 1400 saat klinik, 84 saat laboratuvar.</a:t>
            </a:r>
          </a:p>
          <a:p>
            <a:pPr algn="just"/>
            <a:r>
              <a:rPr lang="tr-TR" sz="2000">
                <a:latin typeface="Times New Roman" panose="02020603050405020304" pitchFamily="18" charset="0"/>
                <a:cs typeface="Times New Roman" panose="02020603050405020304" pitchFamily="18" charset="0"/>
              </a:rPr>
              <a:t>Programda yaklaşık </a:t>
            </a:r>
            <a:r>
              <a:rPr lang="tr-TR" sz="2000" b="1">
                <a:latin typeface="Times New Roman" panose="02020603050405020304" pitchFamily="18" charset="0"/>
                <a:cs typeface="Times New Roman" panose="02020603050405020304" pitchFamily="18" charset="0"/>
              </a:rPr>
              <a:t>45 zorunlu ders</a:t>
            </a:r>
            <a:r>
              <a:rPr lang="tr-TR" sz="2000">
                <a:latin typeface="Times New Roman" panose="02020603050405020304" pitchFamily="18" charset="0"/>
                <a:cs typeface="Times New Roman" panose="02020603050405020304" pitchFamily="18" charset="0"/>
              </a:rPr>
              <a:t> ve çeşitli </a:t>
            </a:r>
            <a:r>
              <a:rPr lang="tr-TR" sz="2000" b="1">
                <a:latin typeface="Times New Roman" panose="02020603050405020304" pitchFamily="18" charset="0"/>
                <a:cs typeface="Times New Roman" panose="02020603050405020304" pitchFamily="18" charset="0"/>
              </a:rPr>
              <a:t>seçmeli dersler</a:t>
            </a:r>
            <a:r>
              <a:rPr lang="tr-TR" sz="2000">
                <a:latin typeface="Times New Roman" panose="02020603050405020304" pitchFamily="18" charset="0"/>
                <a:cs typeface="Times New Roman" panose="02020603050405020304" pitchFamily="18" charset="0"/>
              </a:rPr>
              <a:t> bulunmaktadır.</a:t>
            </a:r>
          </a:p>
          <a:p>
            <a:pPr lvl="1" algn="just"/>
            <a:r>
              <a:rPr lang="tr-TR" sz="2000">
                <a:latin typeface="Times New Roman" panose="02020603050405020304" pitchFamily="18" charset="0"/>
                <a:cs typeface="Times New Roman" panose="02020603050405020304" pitchFamily="18" charset="0"/>
              </a:rPr>
              <a:t>Örnekler: </a:t>
            </a:r>
            <a:r>
              <a:rPr lang="tr-TR" sz="2000" i="1">
                <a:latin typeface="Times New Roman" panose="02020603050405020304" pitchFamily="18" charset="0"/>
                <a:cs typeface="Times New Roman" panose="02020603050405020304" pitchFamily="18" charset="0"/>
              </a:rPr>
              <a:t>Tamamlayıcı Bakım, Adli Ebelik, Sağlık Okuryazarlığı, Cinsel Sağlık, Toplumsal Duyarlılık Projeleri, Sağlıkta Kalite</a:t>
            </a:r>
            <a:r>
              <a:rPr lang="tr-TR" sz="2000">
                <a:latin typeface="Times New Roman" panose="02020603050405020304" pitchFamily="18" charset="0"/>
                <a:cs typeface="Times New Roman" panose="02020603050405020304" pitchFamily="18" charset="0"/>
              </a:rPr>
              <a:t> </a:t>
            </a:r>
          </a:p>
          <a:p>
            <a:pPr lvl="1" algn="just"/>
            <a:r>
              <a:rPr lang="tr-TR" sz="2000">
                <a:latin typeface="Times New Roman" panose="02020603050405020304" pitchFamily="18" charset="0"/>
                <a:cs typeface="Times New Roman" panose="02020603050405020304" pitchFamily="18" charset="0"/>
              </a:rPr>
              <a:t>Bu yapı, </a:t>
            </a:r>
            <a:r>
              <a:rPr lang="tr-TR" sz="2000" b="1">
                <a:latin typeface="Times New Roman" panose="02020603050405020304" pitchFamily="18" charset="0"/>
                <a:cs typeface="Times New Roman" panose="02020603050405020304" pitchFamily="18" charset="0"/>
              </a:rPr>
              <a:t>teorik bilgi ile pratik beceri dengesini</a:t>
            </a:r>
            <a:r>
              <a:rPr lang="tr-TR" sz="2000">
                <a:latin typeface="Times New Roman" panose="02020603050405020304" pitchFamily="18" charset="0"/>
                <a:cs typeface="Times New Roman" panose="02020603050405020304" pitchFamily="18" charset="0"/>
              </a:rPr>
              <a:t> güçlendirmekte ve öğrencilerin mesleki yeterliliklerini artırmaktadır.</a:t>
            </a:r>
          </a:p>
        </p:txBody>
      </p:sp>
    </p:spTree>
    <p:extLst>
      <p:ext uri="{BB962C8B-B14F-4D97-AF65-F5344CB8AC3E}">
        <p14:creationId xmlns:p14="http://schemas.microsoft.com/office/powerpoint/2010/main" val="1633981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877437"/>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600" b="1" dirty="0">
                <a:latin typeface="Tw Cen MT" panose="020B0602020104020603" pitchFamily="34" charset="0"/>
                <a:ea typeface="Verdana" panose="020B0604030504040204" pitchFamily="34" charset="0"/>
                <a:cs typeface="Times New Roman" panose="02020603050405020304" pitchFamily="18"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4378960" y="747392"/>
            <a:ext cx="7680960" cy="594008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Hemşirelik Programı: Öğrenme Kazanımları ve Program Çıktıları</a:t>
            </a:r>
          </a:p>
          <a:p>
            <a:pPr algn="just"/>
            <a:r>
              <a:rPr lang="tr-TR" sz="2000">
                <a:latin typeface="Times New Roman" panose="02020603050405020304" pitchFamily="18" charset="0"/>
                <a:cs typeface="Times New Roman" panose="02020603050405020304" pitchFamily="18" charset="0"/>
              </a:rPr>
              <a:t>Her ders için tanımlanan </a:t>
            </a:r>
            <a:r>
              <a:rPr lang="tr-TR" sz="2000" b="1">
                <a:latin typeface="Times New Roman" panose="02020603050405020304" pitchFamily="18" charset="0"/>
                <a:cs typeface="Times New Roman" panose="02020603050405020304" pitchFamily="18" charset="0"/>
              </a:rPr>
              <a:t>öğrenme kazanımları</a:t>
            </a:r>
            <a:r>
              <a:rPr lang="tr-TR" sz="2000">
                <a:latin typeface="Times New Roman" panose="02020603050405020304" pitchFamily="18" charset="0"/>
                <a:cs typeface="Times New Roman" panose="02020603050405020304" pitchFamily="18" charset="0"/>
              </a:rPr>
              <a:t>, programın genel </a:t>
            </a:r>
            <a:r>
              <a:rPr lang="tr-TR" sz="2000" b="1">
                <a:latin typeface="Times New Roman" panose="02020603050405020304" pitchFamily="18" charset="0"/>
                <a:cs typeface="Times New Roman" panose="02020603050405020304" pitchFamily="18" charset="0"/>
              </a:rPr>
              <a:t>öğrenme çıktıları</a:t>
            </a:r>
            <a:r>
              <a:rPr lang="tr-TR" sz="2000">
                <a:latin typeface="Times New Roman" panose="02020603050405020304" pitchFamily="18" charset="0"/>
                <a:cs typeface="Times New Roman" panose="02020603050405020304" pitchFamily="18" charset="0"/>
              </a:rPr>
              <a:t> ile uyumlu biçimde belirlenmiştir.</a:t>
            </a:r>
          </a:p>
          <a:p>
            <a:pPr algn="just"/>
            <a:r>
              <a:rPr lang="tr-TR" sz="2000">
                <a:latin typeface="Times New Roman" panose="02020603050405020304" pitchFamily="18" charset="0"/>
                <a:cs typeface="Times New Roman" panose="02020603050405020304" pitchFamily="18" charset="0"/>
              </a:rPr>
              <a:t>Mezun yeterlilikleri, müfredattaki tüm derslerin katkısıyla karşılanmaktadır.</a:t>
            </a:r>
          </a:p>
          <a:p>
            <a:pPr algn="just"/>
            <a:r>
              <a:rPr lang="tr-TR" sz="2000">
                <a:latin typeface="Times New Roman" panose="02020603050405020304" pitchFamily="18" charset="0"/>
                <a:cs typeface="Times New Roman" panose="02020603050405020304" pitchFamily="18" charset="0"/>
              </a:rPr>
              <a:t>Her dersin öğretim planında, dersin kazandıracağı bilgi ve becerilerin </a:t>
            </a:r>
            <a:r>
              <a:rPr lang="tr-TR" sz="2000" b="1">
                <a:latin typeface="Times New Roman" panose="02020603050405020304" pitchFamily="18" charset="0"/>
                <a:cs typeface="Times New Roman" panose="02020603050405020304" pitchFamily="18" charset="0"/>
              </a:rPr>
              <a:t>hangi program çıktısına katkı sağladığı</a:t>
            </a:r>
            <a:r>
              <a:rPr lang="tr-TR" sz="2000">
                <a:latin typeface="Times New Roman" panose="02020603050405020304" pitchFamily="18" charset="0"/>
                <a:cs typeface="Times New Roman" panose="02020603050405020304" pitchFamily="18" charset="0"/>
              </a:rPr>
              <a:t> açıkça belirtilmiştir.</a:t>
            </a:r>
          </a:p>
          <a:p>
            <a:pPr algn="just"/>
            <a:r>
              <a:rPr lang="tr-TR" sz="2000">
                <a:latin typeface="Times New Roman" panose="02020603050405020304" pitchFamily="18" charset="0"/>
                <a:cs typeface="Times New Roman" panose="02020603050405020304" pitchFamily="18" charset="0"/>
              </a:rPr>
              <a:t>Üniversitenin Bologna bilgi sisteminde,</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“Ders &amp; Program Yeterlilikleri İlişkisi”</a:t>
            </a:r>
            <a:r>
              <a:rPr lang="tr-TR" sz="2000">
                <a:latin typeface="Times New Roman" panose="02020603050405020304" pitchFamily="18" charset="0"/>
                <a:cs typeface="Times New Roman" panose="02020603050405020304" pitchFamily="18" charset="0"/>
              </a:rPr>
              <a:t> tablosu bu eşleştirmeleri göstermektedir.</a:t>
            </a:r>
          </a:p>
          <a:p>
            <a:pPr algn="just"/>
            <a:r>
              <a:rPr lang="tr-TR" sz="2000">
                <a:latin typeface="Times New Roman" panose="02020603050405020304" pitchFamily="18" charset="0"/>
                <a:cs typeface="Times New Roman" panose="02020603050405020304" pitchFamily="18" charset="0"/>
              </a:rPr>
              <a:t>Program çıktıları örnekleri:</a:t>
            </a:r>
          </a:p>
          <a:p>
            <a:pPr lvl="1" algn="just"/>
            <a:r>
              <a:rPr lang="tr-TR" sz="2000">
                <a:latin typeface="Times New Roman" panose="02020603050405020304" pitchFamily="18" charset="0"/>
                <a:cs typeface="Times New Roman" panose="02020603050405020304" pitchFamily="18" charset="0"/>
              </a:rPr>
              <a:t>Mesleki etik</a:t>
            </a:r>
          </a:p>
          <a:p>
            <a:pPr lvl="1" algn="just"/>
            <a:r>
              <a:rPr lang="tr-TR" sz="2000">
                <a:latin typeface="Times New Roman" panose="02020603050405020304" pitchFamily="18" charset="0"/>
                <a:cs typeface="Times New Roman" panose="02020603050405020304" pitchFamily="18" charset="0"/>
              </a:rPr>
              <a:t>Kanıta dayalı uygulama</a:t>
            </a:r>
          </a:p>
          <a:p>
            <a:pPr lvl="1" algn="just"/>
            <a:r>
              <a:rPr lang="tr-TR" sz="2000">
                <a:latin typeface="Times New Roman" panose="02020603050405020304" pitchFamily="18" charset="0"/>
                <a:cs typeface="Times New Roman" panose="02020603050405020304" pitchFamily="18" charset="0"/>
              </a:rPr>
              <a:t>Eleştirel düşünme</a:t>
            </a:r>
          </a:p>
          <a:p>
            <a:pPr lvl="1" algn="just"/>
            <a:r>
              <a:rPr lang="tr-TR" sz="2000">
                <a:latin typeface="Times New Roman" panose="02020603050405020304" pitchFamily="18" charset="0"/>
                <a:cs typeface="Times New Roman" panose="02020603050405020304" pitchFamily="18" charset="0"/>
              </a:rPr>
              <a:t>İletişim ve liderlik becerileri </a:t>
            </a:r>
          </a:p>
          <a:p>
            <a:pPr algn="just"/>
            <a:r>
              <a:rPr lang="tr-TR" sz="2000">
                <a:latin typeface="Times New Roman" panose="02020603050405020304" pitchFamily="18" charset="0"/>
                <a:cs typeface="Times New Roman" panose="02020603050405020304" pitchFamily="18" charset="0"/>
              </a:rPr>
              <a:t>Ders bazında eşleştirme bilgileri, </a:t>
            </a:r>
            <a:r>
              <a:rPr lang="tr-TR" sz="2000" b="1">
                <a:latin typeface="Times New Roman" panose="02020603050405020304" pitchFamily="18" charset="0"/>
                <a:cs typeface="Times New Roman" panose="02020603050405020304" pitchFamily="18" charset="0"/>
              </a:rPr>
              <a:t>kalite güvence çalışmaları kapsamında</a:t>
            </a:r>
            <a:r>
              <a:rPr lang="tr-TR" sz="2000">
                <a:latin typeface="Times New Roman" panose="02020603050405020304" pitchFamily="18" charset="0"/>
                <a:cs typeface="Times New Roman" panose="02020603050405020304" pitchFamily="18" charset="0"/>
              </a:rPr>
              <a:t> düzenli olarak gözden geçirilmekte ve güncellenmektedir.</a:t>
            </a:r>
          </a:p>
          <a:p>
            <a:pPr algn="just"/>
            <a:r>
              <a:rPr lang="tr-TR" sz="2000">
                <a:latin typeface="Times New Roman" panose="02020603050405020304" pitchFamily="18" charset="0"/>
                <a:cs typeface="Times New Roman" panose="02020603050405020304" pitchFamily="18" charset="0"/>
              </a:rPr>
              <a:t>Bu yapı sayesinde öğrencilerin ders bazında kazandıkları yetkinlikler, programın genel amaçlarıyla </a:t>
            </a:r>
            <a:r>
              <a:rPr lang="tr-TR" sz="2000" b="1">
                <a:latin typeface="Times New Roman" panose="02020603050405020304" pitchFamily="18" charset="0"/>
                <a:cs typeface="Times New Roman" panose="02020603050405020304" pitchFamily="18" charset="0"/>
              </a:rPr>
              <a:t>doğrudan ilişkilendirilmektedir.</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5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877437"/>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600" b="1" dirty="0">
                <a:latin typeface="Tw Cen MT" panose="020B0602020104020603" pitchFamily="34" charset="0"/>
                <a:ea typeface="Verdana" panose="020B0604030504040204" pitchFamily="34" charset="0"/>
                <a:cs typeface="Times New Roman" panose="02020603050405020304" pitchFamily="18"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4561840" y="422622"/>
            <a:ext cx="7630160" cy="5909310"/>
          </a:xfrm>
          <a:prstGeom prst="rect">
            <a:avLst/>
          </a:prstGeom>
        </p:spPr>
        <p:txBody>
          <a:bodyPr wrap="square">
            <a:spAutoFit/>
          </a:bodyPr>
          <a:lstStyle/>
          <a:p>
            <a:pPr algn="just"/>
            <a:r>
              <a:rPr lang="tr-TR" b="1">
                <a:latin typeface="Times New Roman" panose="02020603050405020304" pitchFamily="18" charset="0"/>
                <a:cs typeface="Times New Roman" panose="02020603050405020304" pitchFamily="18" charset="0"/>
              </a:rPr>
              <a:t>Ebelik Programı: Öğrenme Kazanımları ve Program Çıktıları</a:t>
            </a:r>
          </a:p>
          <a:p>
            <a:pPr algn="just"/>
            <a:r>
              <a:rPr lang="tr-TR">
                <a:latin typeface="Times New Roman" panose="02020603050405020304" pitchFamily="18" charset="0"/>
                <a:cs typeface="Times New Roman" panose="02020603050405020304" pitchFamily="18" charset="0"/>
              </a:rPr>
              <a:t>Ebelik programında, ders öğrenme kazanımları ile program öğrenme çıktıları arasındaki uyum </a:t>
            </a:r>
            <a:r>
              <a:rPr lang="tr-TR" b="1">
                <a:latin typeface="Times New Roman" panose="02020603050405020304" pitchFamily="18" charset="0"/>
                <a:cs typeface="Times New Roman" panose="02020603050405020304" pitchFamily="18" charset="0"/>
              </a:rPr>
              <a:t>yazılı olarak tanımlanmış ve belgelendirilmiştir.</a:t>
            </a:r>
            <a:endParaRPr lang="tr-TR">
              <a:latin typeface="Times New Roman" panose="02020603050405020304" pitchFamily="18" charset="0"/>
              <a:cs typeface="Times New Roman" panose="02020603050405020304" pitchFamily="18" charset="0"/>
            </a:endParaRPr>
          </a:p>
          <a:p>
            <a:pPr algn="just"/>
            <a:r>
              <a:rPr lang="tr-TR">
                <a:latin typeface="Times New Roman" panose="02020603050405020304" pitchFamily="18" charset="0"/>
                <a:cs typeface="Times New Roman" panose="02020603050405020304" pitchFamily="18" charset="0"/>
              </a:rPr>
              <a:t>Program yeterlilikleri, öğrencilerin mezuniyet sonrası kazanacağı becerileri tanımlar.</a:t>
            </a:r>
          </a:p>
          <a:p>
            <a:pPr algn="just"/>
            <a:r>
              <a:rPr lang="tr-TR">
                <a:latin typeface="Times New Roman" panose="02020603050405020304" pitchFamily="18" charset="0"/>
                <a:cs typeface="Times New Roman" panose="02020603050405020304" pitchFamily="18" charset="0"/>
              </a:rPr>
              <a:t>Örnek: “Ebeliğin tanımını, rollerini, sorumluluklarını, kanun ve yasalarını açıklayabilir.” (</a:t>
            </a:r>
            <a:r>
              <a:rPr lang="tr-TR" b="1">
                <a:latin typeface="Times New Roman" panose="02020603050405020304" pitchFamily="18" charset="0"/>
                <a:cs typeface="Times New Roman" panose="02020603050405020304" pitchFamily="18" charset="0"/>
              </a:rPr>
              <a:t>P1</a:t>
            </a:r>
            <a:r>
              <a:rPr lang="tr-TR">
                <a:latin typeface="Times New Roman" panose="02020603050405020304" pitchFamily="18" charset="0"/>
                <a:cs typeface="Times New Roman" panose="02020603050405020304" pitchFamily="18" charset="0"/>
              </a:rPr>
              <a:t>)</a:t>
            </a:r>
          </a:p>
          <a:p>
            <a:pPr algn="just"/>
            <a:r>
              <a:rPr lang="tr-TR">
                <a:latin typeface="Times New Roman" panose="02020603050405020304" pitchFamily="18" charset="0"/>
                <a:cs typeface="Times New Roman" panose="02020603050405020304" pitchFamily="18" charset="0"/>
              </a:rPr>
              <a:t>Programda toplam </a:t>
            </a:r>
            <a:r>
              <a:rPr lang="tr-TR" b="1">
                <a:latin typeface="Times New Roman" panose="02020603050405020304" pitchFamily="18" charset="0"/>
                <a:cs typeface="Times New Roman" panose="02020603050405020304" pitchFamily="18" charset="0"/>
              </a:rPr>
              <a:t>15 adet program çıktısı</a:t>
            </a:r>
            <a:r>
              <a:rPr lang="tr-TR">
                <a:latin typeface="Times New Roman" panose="02020603050405020304" pitchFamily="18" charset="0"/>
                <a:cs typeface="Times New Roman" panose="02020603050405020304" pitchFamily="18" charset="0"/>
              </a:rPr>
              <a:t> tanımlanmıştır.</a:t>
            </a:r>
          </a:p>
          <a:p>
            <a:pPr lvl="1" algn="just"/>
            <a:r>
              <a:rPr lang="tr-TR">
                <a:latin typeface="Times New Roman" panose="02020603050405020304" pitchFamily="18" charset="0"/>
                <a:cs typeface="Times New Roman" panose="02020603050405020304" pitchFamily="18" charset="0"/>
              </a:rPr>
              <a:t>Örnekler:</a:t>
            </a:r>
          </a:p>
          <a:p>
            <a:pPr lvl="2" algn="just"/>
            <a:r>
              <a:rPr lang="tr-TR">
                <a:latin typeface="Times New Roman" panose="02020603050405020304" pitchFamily="18" charset="0"/>
                <a:cs typeface="Times New Roman" panose="02020603050405020304" pitchFamily="18" charset="0"/>
              </a:rPr>
              <a:t>Kadın ve üreme sağlığını açıklamak</a:t>
            </a:r>
          </a:p>
          <a:p>
            <a:pPr lvl="2" algn="just"/>
            <a:r>
              <a:rPr lang="tr-TR">
                <a:latin typeface="Times New Roman" panose="02020603050405020304" pitchFamily="18" charset="0"/>
                <a:cs typeface="Times New Roman" panose="02020603050405020304" pitchFamily="18" charset="0"/>
              </a:rPr>
              <a:t>Gebelik, doğum ve doğum sonu bakımını planlamak</a:t>
            </a:r>
          </a:p>
          <a:p>
            <a:pPr lvl="2" algn="just"/>
            <a:r>
              <a:rPr lang="tr-TR">
                <a:latin typeface="Times New Roman" panose="02020603050405020304" pitchFamily="18" charset="0"/>
                <a:cs typeface="Times New Roman" panose="02020603050405020304" pitchFamily="18" charset="0"/>
              </a:rPr>
              <a:t>Jinekolojik bakım sağlamak</a:t>
            </a:r>
          </a:p>
          <a:p>
            <a:pPr lvl="2" algn="just"/>
            <a:r>
              <a:rPr lang="tr-TR">
                <a:latin typeface="Times New Roman" panose="02020603050405020304" pitchFamily="18" charset="0"/>
                <a:cs typeface="Times New Roman" panose="02020603050405020304" pitchFamily="18" charset="0"/>
              </a:rPr>
              <a:t>Etik davranış ve disiplinler arası ekip çalışması yapmak</a:t>
            </a:r>
          </a:p>
          <a:p>
            <a:pPr algn="just"/>
            <a:r>
              <a:rPr lang="tr-TR">
                <a:latin typeface="Times New Roman" panose="02020603050405020304" pitchFamily="18" charset="0"/>
                <a:cs typeface="Times New Roman" panose="02020603050405020304" pitchFamily="18" charset="0"/>
              </a:rPr>
              <a:t>Her ders, bu çıktılardan bir veya birkaçını desteklemektedir;</a:t>
            </a:r>
            <a:br>
              <a:rPr lang="tr-TR">
                <a:latin typeface="Times New Roman" panose="02020603050405020304" pitchFamily="18" charset="0"/>
                <a:cs typeface="Times New Roman" panose="02020603050405020304" pitchFamily="18" charset="0"/>
              </a:rPr>
            </a:br>
            <a:r>
              <a:rPr lang="tr-TR">
                <a:latin typeface="Times New Roman" panose="02020603050405020304" pitchFamily="18" charset="0"/>
                <a:cs typeface="Times New Roman" panose="02020603050405020304" pitchFamily="18" charset="0"/>
              </a:rPr>
              <a:t>Bologna sisteminde </a:t>
            </a:r>
            <a:r>
              <a:rPr lang="tr-TR" b="1">
                <a:latin typeface="Times New Roman" panose="02020603050405020304" pitchFamily="18" charset="0"/>
                <a:cs typeface="Times New Roman" panose="02020603050405020304" pitchFamily="18" charset="0"/>
              </a:rPr>
              <a:t>“Program Çıktılarının Derslerle Uyumu”</a:t>
            </a:r>
            <a:r>
              <a:rPr lang="tr-TR">
                <a:latin typeface="Times New Roman" panose="02020603050405020304" pitchFamily="18" charset="0"/>
                <a:cs typeface="Times New Roman" panose="02020603050405020304" pitchFamily="18" charset="0"/>
              </a:rPr>
              <a:t> tablosu bu eşleşmeleri göstermektedir.</a:t>
            </a:r>
          </a:p>
          <a:p>
            <a:pPr algn="just"/>
            <a:r>
              <a:rPr lang="tr-TR">
                <a:latin typeface="Times New Roman" panose="02020603050405020304" pitchFamily="18" charset="0"/>
                <a:cs typeface="Times New Roman" panose="02020603050405020304" pitchFamily="18" charset="0"/>
              </a:rPr>
              <a:t>Program çıktıları, </a:t>
            </a:r>
            <a:r>
              <a:rPr lang="tr-TR" b="1">
                <a:latin typeface="Times New Roman" panose="02020603050405020304" pitchFamily="18" charset="0"/>
                <a:cs typeface="Times New Roman" panose="02020603050405020304" pitchFamily="18" charset="0"/>
              </a:rPr>
              <a:t>TYYÇ (Türkiye Yükseköğretim Yeterlilikler Çerçevesi)</a:t>
            </a:r>
            <a:r>
              <a:rPr lang="tr-TR">
                <a:latin typeface="Times New Roman" panose="02020603050405020304" pitchFamily="18" charset="0"/>
                <a:cs typeface="Times New Roman" panose="02020603050405020304" pitchFamily="18" charset="0"/>
              </a:rPr>
              <a:t>’ndeki ebelik yeterlilikleriyle de eşleştirilmiştir.</a:t>
            </a:r>
          </a:p>
          <a:p>
            <a:pPr algn="just"/>
            <a:r>
              <a:rPr lang="tr-TR">
                <a:latin typeface="Times New Roman" panose="02020603050405020304" pitchFamily="18" charset="0"/>
                <a:cs typeface="Times New Roman" panose="02020603050405020304" pitchFamily="18" charset="0"/>
              </a:rPr>
              <a:t>Sonuç olarak, Ebelik programında </a:t>
            </a:r>
            <a:r>
              <a:rPr lang="tr-TR" b="1">
                <a:latin typeface="Times New Roman" panose="02020603050405020304" pitchFamily="18" charset="0"/>
                <a:cs typeface="Times New Roman" panose="02020603050405020304" pitchFamily="18" charset="0"/>
              </a:rPr>
              <a:t>ders kazanımları ile program çıktıları arasında güçlü bir uyum</a:t>
            </a:r>
            <a:r>
              <a:rPr lang="tr-TR">
                <a:latin typeface="Times New Roman" panose="02020603050405020304" pitchFamily="18" charset="0"/>
                <a:cs typeface="Times New Roman" panose="02020603050405020304" pitchFamily="18" charset="0"/>
              </a:rPr>
              <a:t> bulunmakta;</a:t>
            </a:r>
            <a:br>
              <a:rPr lang="tr-TR">
                <a:latin typeface="Times New Roman" panose="02020603050405020304" pitchFamily="18" charset="0"/>
                <a:cs typeface="Times New Roman" panose="02020603050405020304" pitchFamily="18" charset="0"/>
              </a:rPr>
            </a:br>
            <a:r>
              <a:rPr lang="tr-TR">
                <a:latin typeface="Times New Roman" panose="02020603050405020304" pitchFamily="18" charset="0"/>
                <a:cs typeface="Times New Roman" panose="02020603050405020304" pitchFamily="18" charset="0"/>
              </a:rPr>
              <a:t>bu ilişki düzenli olarak değerlendirilip güncellenmektedir.</a:t>
            </a:r>
          </a:p>
        </p:txBody>
      </p:sp>
    </p:spTree>
    <p:extLst>
      <p:ext uri="{BB962C8B-B14F-4D97-AF65-F5344CB8AC3E}">
        <p14:creationId xmlns:p14="http://schemas.microsoft.com/office/powerpoint/2010/main" val="298809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600" b="1" dirty="0">
                <a:latin typeface="Tw Cen MT" panose="020B0602020104020603" pitchFamily="34" charset="0"/>
                <a:ea typeface="Verdana" panose="020B0604030504040204" pitchFamily="34" charset="0"/>
                <a:cs typeface="Times New Roman" panose="02020603050405020304" pitchFamily="18"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2214880" y="2542620"/>
            <a:ext cx="9042399" cy="2862322"/>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eğitim ve öğretim süreçlerini bütüncül bir yaklaşımla yönetmektedir.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Organizasyon yapısı:</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Eğitim–Öğretim Komisyonu</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Bölüm Komisyonları (Ebelik, Hemşirelik)</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Fakülte Kurulları</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Tüm süreçlerde görev ve sorumluluklar net biçimde tanımlanmıştır.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Programların </a:t>
            </a:r>
            <a:r>
              <a:rPr lang="tr-TR" altLang="tr-TR" sz="2000" b="1">
                <a:latin typeface="Times New Roman" panose="02020603050405020304" pitchFamily="18" charset="0"/>
                <a:cs typeface="Times New Roman" panose="02020603050405020304" pitchFamily="18" charset="0"/>
              </a:rPr>
              <a:t>tasarımı, uygulanması, değerlendirilmesi ve güncellenmesine</a:t>
            </a:r>
            <a:r>
              <a:rPr lang="tr-TR" altLang="tr-TR" sz="2000">
                <a:latin typeface="Times New Roman" panose="02020603050405020304" pitchFamily="18" charset="0"/>
                <a:cs typeface="Times New Roman" panose="02020603050405020304" pitchFamily="18" charset="0"/>
              </a:rPr>
              <a:t> yönelik ilke, esaslar ve yıllık takvim oluşturulmuştur.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Eğitim faaliyetleri, her yıl </a:t>
            </a:r>
            <a:r>
              <a:rPr lang="tr-TR" altLang="tr-TR" sz="2000" b="1">
                <a:latin typeface="Times New Roman" panose="02020603050405020304" pitchFamily="18" charset="0"/>
                <a:cs typeface="Times New Roman" panose="02020603050405020304" pitchFamily="18" charset="0"/>
              </a:rPr>
              <a:t>üniversitenin Akademik Takvimi </a:t>
            </a:r>
            <a:r>
              <a:rPr lang="tr-TR" altLang="tr-TR" sz="2000">
                <a:latin typeface="Times New Roman" panose="02020603050405020304" pitchFamily="18" charset="0"/>
                <a:cs typeface="Times New Roman" panose="02020603050405020304" pitchFamily="18" charset="0"/>
              </a:rPr>
              <a:t> doğrultusunda planlanır.</a:t>
            </a:r>
          </a:p>
        </p:txBody>
      </p:sp>
    </p:spTree>
    <p:extLst>
      <p:ext uri="{BB962C8B-B14F-4D97-AF65-F5344CB8AC3E}">
        <p14:creationId xmlns:p14="http://schemas.microsoft.com/office/powerpoint/2010/main" val="2231259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600" b="1" dirty="0">
                <a:latin typeface="Tw Cen MT" panose="020B0602020104020603" pitchFamily="34" charset="0"/>
                <a:ea typeface="Verdana" panose="020B0604030504040204" pitchFamily="34" charset="0"/>
                <a:cs typeface="Times New Roman" panose="02020603050405020304" pitchFamily="18"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1188721" y="2898220"/>
            <a:ext cx="10557162" cy="2554545"/>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Bölümlerin </a:t>
            </a:r>
            <a:r>
              <a:rPr lang="tr-TR" altLang="tr-TR" sz="2000" b="1">
                <a:latin typeface="Times New Roman" panose="02020603050405020304" pitchFamily="18" charset="0"/>
                <a:cs typeface="Times New Roman" panose="02020603050405020304" pitchFamily="18" charset="0"/>
              </a:rPr>
              <a:t>ders iş yükü dağılımları</a:t>
            </a:r>
            <a:r>
              <a:rPr lang="tr-TR" altLang="tr-TR" sz="2000">
                <a:latin typeface="Times New Roman" panose="02020603050405020304" pitchFamily="18" charset="0"/>
                <a:cs typeface="Times New Roman" panose="02020603050405020304" pitchFamily="18" charset="0"/>
              </a:rPr>
              <a:t>, Ders Bilgi Paketlerinde tanımlanmış ve kataloglarda yayımlanmıştır.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Derslerin </a:t>
            </a:r>
            <a:r>
              <a:rPr lang="tr-TR" altLang="tr-TR" sz="2000" b="1">
                <a:latin typeface="Times New Roman" panose="02020603050405020304" pitchFamily="18" charset="0"/>
                <a:cs typeface="Times New Roman" panose="02020603050405020304" pitchFamily="18" charset="0"/>
              </a:rPr>
              <a:t>AKTS kredileri</a:t>
            </a:r>
            <a:r>
              <a:rPr lang="tr-TR" altLang="tr-TR" sz="2000">
                <a:latin typeface="Times New Roman" panose="02020603050405020304" pitchFamily="18" charset="0"/>
                <a:cs typeface="Times New Roman" panose="02020603050405020304" pitchFamily="18" charset="0"/>
              </a:rPr>
              <a:t>, Bologna sürecine uygun olarak “iş yükü” esasına göre belirlenmektedir.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AKTS değerleri, </a:t>
            </a:r>
            <a:r>
              <a:rPr lang="tr-TR" altLang="tr-TR" sz="2000" b="1">
                <a:latin typeface="Times New Roman" panose="02020603050405020304" pitchFamily="18" charset="0"/>
                <a:cs typeface="Times New Roman" panose="02020603050405020304" pitchFamily="18" charset="0"/>
              </a:rPr>
              <a:t>öğrenci memnuniyet anketleri</a:t>
            </a:r>
            <a:r>
              <a:rPr lang="tr-TR" altLang="tr-TR" sz="2000">
                <a:latin typeface="Times New Roman" panose="02020603050405020304" pitchFamily="18" charset="0"/>
                <a:cs typeface="Times New Roman" panose="02020603050405020304" pitchFamily="18" charset="0"/>
              </a:rPr>
              <a:t> ile elde edilen verilere dayanır.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Öğrenciler, lisans öğrenimi boyunca </a:t>
            </a:r>
            <a:r>
              <a:rPr lang="tr-TR" altLang="tr-TR" sz="2000" b="1">
                <a:latin typeface="Times New Roman" panose="02020603050405020304" pitchFamily="18" charset="0"/>
                <a:cs typeface="Times New Roman" panose="02020603050405020304" pitchFamily="18" charset="0"/>
              </a:rPr>
              <a:t>en az 240 AKTS</a:t>
            </a:r>
            <a:r>
              <a:rPr lang="tr-TR" altLang="tr-TR" sz="2000">
                <a:latin typeface="Times New Roman" panose="02020603050405020304" pitchFamily="18" charset="0"/>
                <a:cs typeface="Times New Roman" panose="02020603050405020304" pitchFamily="18" charset="0"/>
              </a:rPr>
              <a:t>, her dönem </a:t>
            </a:r>
            <a:r>
              <a:rPr lang="tr-TR" altLang="tr-TR" sz="2000" b="1">
                <a:latin typeface="Times New Roman" panose="02020603050405020304" pitchFamily="18" charset="0"/>
                <a:cs typeface="Times New Roman" panose="02020603050405020304" pitchFamily="18" charset="0"/>
              </a:rPr>
              <a:t>30 AKTS</a:t>
            </a:r>
            <a:r>
              <a:rPr lang="tr-TR" altLang="tr-TR" sz="2000">
                <a:latin typeface="Times New Roman" panose="02020603050405020304" pitchFamily="18" charset="0"/>
                <a:cs typeface="Times New Roman" panose="02020603050405020304" pitchFamily="18" charset="0"/>
              </a:rPr>
              <a:t> tamamlamak zorundadır.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AKTS ve ders yüküne ilişkin ayrıntılar, </a:t>
            </a:r>
            <a:r>
              <a:rPr lang="tr-TR" altLang="tr-TR" sz="2000" b="1">
                <a:latin typeface="Times New Roman" panose="02020603050405020304" pitchFamily="18" charset="0"/>
                <a:cs typeface="Times New Roman" panose="02020603050405020304" pitchFamily="18" charset="0"/>
              </a:rPr>
              <a:t>Eğitim–Öğretim ve Sınav Yönetmeliği</a:t>
            </a:r>
            <a:r>
              <a:rPr lang="tr-TR" altLang="tr-TR" sz="2000">
                <a:latin typeface="Times New Roman" panose="02020603050405020304" pitchFamily="18" charset="0"/>
                <a:cs typeface="Times New Roman" panose="02020603050405020304" pitchFamily="18" charset="0"/>
              </a:rPr>
              <a:t>’nde yer almaktadır.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Ders tasarımlarının değerlendirilmesi, </a:t>
            </a:r>
            <a:r>
              <a:rPr lang="tr-TR" altLang="tr-TR" sz="2000" b="1">
                <a:latin typeface="Times New Roman" panose="02020603050405020304" pitchFamily="18" charset="0"/>
                <a:cs typeface="Times New Roman" panose="02020603050405020304" pitchFamily="18" charset="0"/>
              </a:rPr>
              <a:t>bölüm eğitim–öğretim komisyonları</a:t>
            </a:r>
            <a:r>
              <a:rPr lang="tr-TR" altLang="tr-TR" sz="2000">
                <a:latin typeface="Times New Roman" panose="02020603050405020304" pitchFamily="18" charset="0"/>
                <a:cs typeface="Times New Roman" panose="02020603050405020304" pitchFamily="18" charset="0"/>
              </a:rPr>
              <a:t> tarafından yürütülür; öğrenci temsilcileri sürece katılır.</a:t>
            </a:r>
          </a:p>
        </p:txBody>
      </p:sp>
    </p:spTree>
    <p:extLst>
      <p:ext uri="{BB962C8B-B14F-4D97-AF65-F5344CB8AC3E}">
        <p14:creationId xmlns:p14="http://schemas.microsoft.com/office/powerpoint/2010/main" val="383210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29708" y="871685"/>
            <a:ext cx="6096528" cy="499915"/>
          </a:xfrm>
          <a:prstGeom prst="rect">
            <a:avLst/>
          </a:prstGeom>
        </p:spPr>
      </p:pic>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KURUM/BİRİM HAKKINDA BİLGİLER</a:t>
            </a:r>
          </a:p>
        </p:txBody>
      </p:sp>
      <p:sp>
        <p:nvSpPr>
          <p:cNvPr id="2" name="Dikdörtgen 1"/>
          <p:cNvSpPr/>
          <p:nvPr/>
        </p:nvSpPr>
        <p:spPr>
          <a:xfrm>
            <a:off x="660400" y="1717040"/>
            <a:ext cx="10526683" cy="3785652"/>
          </a:xfrm>
          <a:prstGeom prst="rect">
            <a:avLst/>
          </a:prstGeom>
        </p:spPr>
        <p:txBody>
          <a:bodyPr wrap="square">
            <a:spAutoFit/>
          </a:bodyPr>
          <a:lstStyle/>
          <a:p>
            <a:r>
              <a:rPr lang="tr-TR" sz="2400" b="1"/>
              <a:t>Misyonumuz</a:t>
            </a:r>
          </a:p>
          <a:p>
            <a:endParaRPr lang="tr-TR" sz="2400"/>
          </a:p>
          <a:p>
            <a:r>
              <a:rPr lang="tr-TR" sz="2400"/>
              <a:t>Bilim ve teknolojiyi etkin kullanan, araştırma yapabilen, etik değerlere saygılı, ekip çalışmasına açık; birey, aile ve toplum sağlığını koruma, sürdürme ve geliştirmede etkin sağlık profesyonelleri yetiştirmek.</a:t>
            </a:r>
          </a:p>
          <a:p>
            <a:endParaRPr lang="tr-TR" sz="2400"/>
          </a:p>
          <a:p>
            <a:r>
              <a:rPr lang="tr-TR" sz="2400" b="1"/>
              <a:t>Vizyonumuz</a:t>
            </a:r>
          </a:p>
          <a:p>
            <a:endParaRPr lang="tr-TR" sz="2400"/>
          </a:p>
          <a:p>
            <a:r>
              <a:rPr lang="tr-TR" sz="2400"/>
              <a:t>Alanında bilgi üreten ve paylaşan, çalışanlar ve öğrenciler tarafından tercih edilen; toplum sağlığına yön veren, engelsiz, çevre dostu ve değer yaratan bir fakülte olmak</a:t>
            </a:r>
          </a:p>
        </p:txBody>
      </p:sp>
    </p:spTree>
    <p:extLst>
      <p:ext uri="{BB962C8B-B14F-4D97-AF65-F5344CB8AC3E}">
        <p14:creationId xmlns:p14="http://schemas.microsoft.com/office/powerpoint/2010/main" val="1689263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600" b="1" dirty="0">
                <a:latin typeface="Tw Cen MT" panose="020B0602020104020603" pitchFamily="34" charset="0"/>
                <a:ea typeface="Verdana" panose="020B0604030504040204" pitchFamily="34" charset="0"/>
                <a:cs typeface="Times New Roman" panose="02020603050405020304" pitchFamily="18"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320800" y="2542620"/>
            <a:ext cx="10281920" cy="3170099"/>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Her bölümün uygulama yükümlülükleri, </a:t>
            </a:r>
            <a:r>
              <a:rPr lang="tr-TR" sz="2000" b="1">
                <a:latin typeface="Times New Roman" panose="02020603050405020304" pitchFamily="18" charset="0"/>
                <a:cs typeface="Times New Roman" panose="02020603050405020304" pitchFamily="18" charset="0"/>
              </a:rPr>
              <a:t>ilgili yönergelerde</a:t>
            </a:r>
            <a:r>
              <a:rPr lang="tr-TR" sz="2000">
                <a:latin typeface="Times New Roman" panose="02020603050405020304" pitchFamily="18" charset="0"/>
                <a:cs typeface="Times New Roman" panose="02020603050405020304" pitchFamily="18" charset="0"/>
              </a:rPr>
              <a:t> açıkça belirtilmiştir.</a:t>
            </a:r>
          </a:p>
          <a:p>
            <a:pPr algn="just"/>
            <a:r>
              <a:rPr lang="tr-TR" sz="2000" b="1">
                <a:latin typeface="Times New Roman" panose="02020603050405020304" pitchFamily="18" charset="0"/>
                <a:cs typeface="Times New Roman" panose="02020603050405020304" pitchFamily="18" charset="0"/>
              </a:rPr>
              <a:t>Ebelik Bölümü mezuniyet koşulları:</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240 AKTS ve genel not ortalaması ≥ 2.00</a:t>
            </a:r>
          </a:p>
          <a:p>
            <a:pPr lvl="1" algn="just"/>
            <a:r>
              <a:rPr lang="tr-TR" sz="2000">
                <a:latin typeface="Times New Roman" panose="02020603050405020304" pitchFamily="18" charset="0"/>
                <a:cs typeface="Times New Roman" panose="02020603050405020304" pitchFamily="18" charset="0"/>
              </a:rPr>
              <a:t>100 doğum öncesi muayene, 40 doğum, 100 loğusa ve 100 yenidoğan izlemi vb. uygulamaların tamamlanması</a:t>
            </a:r>
          </a:p>
          <a:p>
            <a:pPr algn="just"/>
            <a:r>
              <a:rPr lang="tr-TR" sz="2000" b="1">
                <a:latin typeface="Times New Roman" panose="02020603050405020304" pitchFamily="18" charset="0"/>
                <a:cs typeface="Times New Roman" panose="02020603050405020304" pitchFamily="18" charset="0"/>
              </a:rPr>
              <a:t>Hemşirelik Bölümü mezuniyet koşulları:</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240 AKTS ve genel not ortalaması ≥ 2.00.</a:t>
            </a:r>
          </a:p>
          <a:p>
            <a:pPr algn="just"/>
            <a:r>
              <a:rPr lang="tr-TR" sz="2000">
                <a:latin typeface="Times New Roman" panose="02020603050405020304" pitchFamily="18" charset="0"/>
                <a:cs typeface="Times New Roman" panose="02020603050405020304" pitchFamily="18" charset="0"/>
              </a:rPr>
              <a:t>Tüm uygulamalar ilgili formlara kaydedilmekte ve sorumlu öğretim elemanlarınca onaylanmaktadır.</a:t>
            </a:r>
          </a:p>
          <a:p>
            <a:pPr algn="just"/>
            <a:r>
              <a:rPr lang="tr-TR" sz="2000">
                <a:latin typeface="Times New Roman" panose="02020603050405020304" pitchFamily="18" charset="0"/>
                <a:cs typeface="Times New Roman" panose="02020603050405020304" pitchFamily="18" charset="0"/>
              </a:rPr>
              <a:t>Bu yapı, </a:t>
            </a:r>
            <a:r>
              <a:rPr lang="tr-TR" sz="2000" b="1">
                <a:latin typeface="Times New Roman" panose="02020603050405020304" pitchFamily="18" charset="0"/>
                <a:cs typeface="Times New Roman" panose="02020603050405020304" pitchFamily="18" charset="0"/>
              </a:rPr>
              <a:t>öğrenci iş yükü temelli, ölçülebilir ve izlenebilir</a:t>
            </a:r>
            <a:r>
              <a:rPr lang="tr-TR" sz="2000">
                <a:latin typeface="Times New Roman" panose="02020603050405020304" pitchFamily="18" charset="0"/>
                <a:cs typeface="Times New Roman" panose="02020603050405020304" pitchFamily="18" charset="0"/>
              </a:rPr>
              <a:t> bir eğitim süreci oluşturur.</a:t>
            </a:r>
          </a:p>
        </p:txBody>
      </p:sp>
    </p:spTree>
    <p:extLst>
      <p:ext uri="{BB962C8B-B14F-4D97-AF65-F5344CB8AC3E}">
        <p14:creationId xmlns:p14="http://schemas.microsoft.com/office/powerpoint/2010/main" val="175888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909725" y="2542620"/>
            <a:ext cx="10668810" cy="3170099"/>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Program Çıktılarının İzlenmesi</a:t>
            </a:r>
          </a:p>
          <a:p>
            <a:pPr algn="just"/>
            <a:r>
              <a:rPr lang="tr-TR" sz="2000">
                <a:latin typeface="Times New Roman" panose="02020603050405020304" pitchFamily="18" charset="0"/>
                <a:cs typeface="Times New Roman" panose="02020603050405020304" pitchFamily="18" charset="0"/>
              </a:rPr>
              <a:t>Fakültemizde tüm program çıktıları </a:t>
            </a:r>
            <a:r>
              <a:rPr lang="tr-TR" sz="2000" b="1">
                <a:latin typeface="Times New Roman" panose="02020603050405020304" pitchFamily="18" charset="0"/>
                <a:cs typeface="Times New Roman" panose="02020603050405020304" pitchFamily="18" charset="0"/>
              </a:rPr>
              <a:t>yıllık</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program süresi sonunda</a:t>
            </a:r>
            <a:r>
              <a:rPr lang="tr-TR" sz="2000">
                <a:latin typeface="Times New Roman" panose="02020603050405020304" pitchFamily="18" charset="0"/>
                <a:cs typeface="Times New Roman" panose="02020603050405020304" pitchFamily="18" charset="0"/>
              </a:rPr>
              <a:t> sistematik olarak izlenmektedir.</a:t>
            </a:r>
          </a:p>
          <a:p>
            <a:pPr algn="just"/>
            <a:r>
              <a:rPr lang="tr-TR" sz="2000">
                <a:latin typeface="Times New Roman" panose="02020603050405020304" pitchFamily="18" charset="0"/>
                <a:cs typeface="Times New Roman" panose="02020603050405020304" pitchFamily="18" charset="0"/>
              </a:rPr>
              <a:t>İzleme sonuçları:</a:t>
            </a:r>
          </a:p>
          <a:p>
            <a:pPr lvl="1" algn="just"/>
            <a:r>
              <a:rPr lang="tr-TR" sz="2000" b="1">
                <a:latin typeface="Times New Roman" panose="02020603050405020304" pitchFamily="18" charset="0"/>
                <a:cs typeface="Times New Roman" panose="02020603050405020304" pitchFamily="18" charset="0"/>
              </a:rPr>
              <a:t>Fakülte Yıllık Faaliyet Raporu </a:t>
            </a:r>
            <a:endParaRPr lang="tr-TR" sz="2000">
              <a:latin typeface="Times New Roman" panose="02020603050405020304" pitchFamily="18" charset="0"/>
              <a:cs typeface="Times New Roman" panose="02020603050405020304" pitchFamily="18" charset="0"/>
            </a:endParaRPr>
          </a:p>
          <a:p>
            <a:pPr lvl="1" algn="just"/>
            <a:r>
              <a:rPr lang="tr-TR" sz="2000" b="1">
                <a:latin typeface="Times New Roman" panose="02020603050405020304" pitchFamily="18" charset="0"/>
                <a:cs typeface="Times New Roman" panose="02020603050405020304" pitchFamily="18" charset="0"/>
              </a:rPr>
              <a:t>Kurum İç Değerlendirme Raporu     </a:t>
            </a:r>
            <a:r>
              <a:rPr lang="tr-TR" sz="2000">
                <a:latin typeface="Times New Roman" panose="02020603050405020304" pitchFamily="18" charset="0"/>
                <a:cs typeface="Times New Roman" panose="02020603050405020304" pitchFamily="18" charset="0"/>
              </a:rPr>
              <a:t>üzerinden değerlendirilir.</a:t>
            </a:r>
          </a:p>
          <a:p>
            <a:pPr algn="just"/>
            <a:r>
              <a:rPr lang="tr-TR" sz="2000">
                <a:latin typeface="Times New Roman" panose="02020603050405020304" pitchFamily="18" charset="0"/>
                <a:cs typeface="Times New Roman" panose="02020603050405020304" pitchFamily="18" charset="0"/>
              </a:rPr>
              <a:t>Bu raporlar, </a:t>
            </a:r>
            <a:r>
              <a:rPr lang="tr-TR" sz="2000" b="1">
                <a:latin typeface="Times New Roman" panose="02020603050405020304" pitchFamily="18" charset="0"/>
                <a:cs typeface="Times New Roman" panose="02020603050405020304" pitchFamily="18" charset="0"/>
              </a:rPr>
              <a:t>kurumsal eğitim-öğretim politikası</a:t>
            </a:r>
            <a:r>
              <a:rPr lang="tr-TR" sz="2000">
                <a:latin typeface="Times New Roman" panose="02020603050405020304" pitchFamily="18" charset="0"/>
                <a:cs typeface="Times New Roman" panose="02020603050405020304" pitchFamily="18" charset="0"/>
              </a:rPr>
              <a:t> ve hedefler doğrultusunda hazırlanır.</a:t>
            </a:r>
          </a:p>
          <a:p>
            <a:pPr algn="just"/>
            <a:r>
              <a:rPr lang="tr-TR" sz="2000">
                <a:latin typeface="Times New Roman" panose="02020603050405020304" pitchFamily="18" charset="0"/>
                <a:cs typeface="Times New Roman" panose="02020603050405020304" pitchFamily="18" charset="0"/>
              </a:rPr>
              <a:t>Elde edilen sonuçlar, </a:t>
            </a:r>
            <a:r>
              <a:rPr lang="tr-TR" sz="2000" b="1">
                <a:latin typeface="Times New Roman" panose="02020603050405020304" pitchFamily="18" charset="0"/>
                <a:cs typeface="Times New Roman" panose="02020603050405020304" pitchFamily="18" charset="0"/>
              </a:rPr>
              <a:t>iç paydaşlarla birlikte</a:t>
            </a:r>
            <a:r>
              <a:rPr lang="tr-TR" sz="2000">
                <a:latin typeface="Times New Roman" panose="02020603050405020304" pitchFamily="18" charset="0"/>
                <a:cs typeface="Times New Roman" panose="02020603050405020304" pitchFamily="18" charset="0"/>
              </a:rPr>
              <a:t> gözden geçirilir ve gerekli güncellemeler yapılır.</a:t>
            </a:r>
          </a:p>
          <a:p>
            <a:pPr algn="just"/>
            <a:r>
              <a:rPr lang="tr-TR" sz="2000">
                <a:latin typeface="Times New Roman" panose="02020603050405020304" pitchFamily="18" charset="0"/>
                <a:cs typeface="Times New Roman" panose="02020603050405020304" pitchFamily="18" charset="0"/>
              </a:rPr>
              <a:t>Program amaçları, çıktılar ve yeterlilikler, </a:t>
            </a:r>
            <a:r>
              <a:rPr lang="tr-TR" sz="2000" b="1">
                <a:latin typeface="Times New Roman" panose="02020603050405020304" pitchFamily="18" charset="0"/>
                <a:cs typeface="Times New Roman" panose="02020603050405020304" pitchFamily="18" charset="0"/>
              </a:rPr>
              <a:t>bölüm eğitim-öğretim komisyonları</a:t>
            </a:r>
            <a:r>
              <a:rPr lang="tr-TR" sz="2000">
                <a:latin typeface="Times New Roman" panose="02020603050405020304" pitchFamily="18" charset="0"/>
                <a:cs typeface="Times New Roman" panose="02020603050405020304" pitchFamily="18" charset="0"/>
              </a:rPr>
              <a:t> tarafından düzenli olarak incelenmektedir.</a:t>
            </a:r>
          </a:p>
        </p:txBody>
      </p:sp>
    </p:spTree>
    <p:extLst>
      <p:ext uri="{BB962C8B-B14F-4D97-AF65-F5344CB8AC3E}">
        <p14:creationId xmlns:p14="http://schemas.microsoft.com/office/powerpoint/2010/main" val="336004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895003" y="2542620"/>
            <a:ext cx="10170160" cy="2554545"/>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Paydaş Katılımı ve Geri Bildirim Mekanizmaları</a:t>
            </a:r>
          </a:p>
          <a:p>
            <a:pPr algn="just"/>
            <a:r>
              <a:rPr lang="tr-TR" sz="2000">
                <a:latin typeface="Times New Roman" panose="02020603050405020304" pitchFamily="18" charset="0"/>
                <a:cs typeface="Times New Roman" panose="02020603050405020304" pitchFamily="18" charset="0"/>
              </a:rPr>
              <a:t>Öğrenci ve program temsilcileriyle yapılan toplantılarda, öğrencilerin </a:t>
            </a:r>
            <a:r>
              <a:rPr lang="tr-TR" sz="2000" b="1">
                <a:latin typeface="Times New Roman" panose="02020603050405020304" pitchFamily="18" charset="0"/>
                <a:cs typeface="Times New Roman" panose="02020603050405020304" pitchFamily="18" charset="0"/>
              </a:rPr>
              <a:t>dilek ve önerileri</a:t>
            </a:r>
            <a:r>
              <a:rPr lang="tr-TR" sz="2000">
                <a:latin typeface="Times New Roman" panose="02020603050405020304" pitchFamily="18" charset="0"/>
                <a:cs typeface="Times New Roman" panose="02020603050405020304" pitchFamily="18" charset="0"/>
              </a:rPr>
              <a:t>  değerlendirilir.</a:t>
            </a:r>
          </a:p>
          <a:p>
            <a:pPr algn="just"/>
            <a:r>
              <a:rPr lang="tr-TR" sz="2000">
                <a:latin typeface="Times New Roman" panose="02020603050405020304" pitchFamily="18" charset="0"/>
                <a:cs typeface="Times New Roman" panose="02020603050405020304" pitchFamily="18" charset="0"/>
              </a:rPr>
              <a:t>Bu geri bildirimlere göre </a:t>
            </a:r>
            <a:r>
              <a:rPr lang="tr-TR" sz="2000" b="1">
                <a:latin typeface="Times New Roman" panose="02020603050405020304" pitchFamily="18" charset="0"/>
                <a:cs typeface="Times New Roman" panose="02020603050405020304" pitchFamily="18" charset="0"/>
              </a:rPr>
              <a:t>eğitim-öğretim süreçleri geliştirilir</a:t>
            </a:r>
            <a:r>
              <a:rPr lang="tr-TR" sz="2000">
                <a:latin typeface="Times New Roman" panose="02020603050405020304" pitchFamily="18" charset="0"/>
                <a:cs typeface="Times New Roman" panose="02020603050405020304" pitchFamily="18" charset="0"/>
              </a:rPr>
              <a:t> ve yeni etkinlikler planlanır.</a:t>
            </a:r>
          </a:p>
          <a:p>
            <a:pPr algn="just"/>
            <a:r>
              <a:rPr lang="tr-TR" sz="2000" b="1">
                <a:latin typeface="Times New Roman" panose="02020603050405020304" pitchFamily="18" charset="0"/>
                <a:cs typeface="Times New Roman" panose="02020603050405020304" pitchFamily="18" charset="0"/>
              </a:rPr>
              <a:t>Ebelik Bölümü</a:t>
            </a:r>
            <a:r>
              <a:rPr lang="tr-TR" sz="2000">
                <a:latin typeface="Times New Roman" panose="02020603050405020304" pitchFamily="18" charset="0"/>
                <a:cs typeface="Times New Roman" panose="02020603050405020304" pitchFamily="18" charset="0"/>
              </a:rPr>
              <a:t> mezun geri bildirimleri, öğretim elemanları tarafından toplanarak program iyileştirmelerinde kullanılır .</a:t>
            </a:r>
          </a:p>
          <a:p>
            <a:pPr algn="just"/>
            <a:r>
              <a:rPr lang="tr-TR" sz="2000" b="1">
                <a:latin typeface="Times New Roman" panose="02020603050405020304" pitchFamily="18" charset="0"/>
                <a:cs typeface="Times New Roman" panose="02020603050405020304" pitchFamily="18" charset="0"/>
              </a:rPr>
              <a:t>Öğretim yöntemleri</a:t>
            </a:r>
            <a:r>
              <a:rPr lang="tr-TR" sz="2000">
                <a:latin typeface="Times New Roman" panose="02020603050405020304" pitchFamily="18" charset="0"/>
                <a:cs typeface="Times New Roman" panose="02020603050405020304" pitchFamily="18" charset="0"/>
              </a:rPr>
              <a:t>, her yarıyıl başında dersi veren öğretim elemanları tarafından belirlenir ve</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Ebelik Ders Bilgi Paketleri</a:t>
            </a:r>
            <a:r>
              <a:rPr lang="tr-TR" sz="2000">
                <a:latin typeface="Times New Roman" panose="02020603050405020304" pitchFamily="18" charset="0"/>
                <a:cs typeface="Times New Roman" panose="02020603050405020304" pitchFamily="18" charset="0"/>
              </a:rPr>
              <a:t>'nde “</a:t>
            </a:r>
            <a:r>
              <a:rPr lang="tr-TR" sz="2000" b="1">
                <a:latin typeface="Times New Roman" panose="02020603050405020304" pitchFamily="18" charset="0"/>
                <a:cs typeface="Times New Roman" panose="02020603050405020304" pitchFamily="18" charset="0"/>
              </a:rPr>
              <a:t>Dersin Yöntem ve Teknikleri</a:t>
            </a:r>
            <a:r>
              <a:rPr lang="tr-TR" sz="2000">
                <a:latin typeface="Times New Roman" panose="02020603050405020304" pitchFamily="18" charset="0"/>
                <a:cs typeface="Times New Roman" panose="02020603050405020304" pitchFamily="18" charset="0"/>
              </a:rPr>
              <a:t>” başlığı altında ilan edilir.</a:t>
            </a:r>
          </a:p>
        </p:txBody>
      </p:sp>
    </p:spTree>
    <p:extLst>
      <p:ext uri="{BB962C8B-B14F-4D97-AF65-F5344CB8AC3E}">
        <p14:creationId xmlns:p14="http://schemas.microsoft.com/office/powerpoint/2010/main" val="3339340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600" b="1" dirty="0">
                <a:latin typeface="Tw Cen MT" panose="020B0602020104020603" pitchFamily="34" charset="0"/>
                <a:ea typeface="Verdana" panose="020B0604030504040204" pitchFamily="34" charset="0"/>
                <a:cs typeface="Times New Roman" panose="02020603050405020304" pitchFamily="18" charset="0"/>
              </a:rPr>
              <a:t>B.1.5. Programların izlenmesi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092548" y="2542620"/>
            <a:ext cx="10303163" cy="286232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Değerlendirme, Anketler ve Öğretim Elemanı Yetkinliği</a:t>
            </a:r>
          </a:p>
          <a:p>
            <a:pPr algn="just"/>
            <a:r>
              <a:rPr lang="tr-TR" sz="2000" b="1">
                <a:latin typeface="Times New Roman" panose="02020603050405020304" pitchFamily="18" charset="0"/>
                <a:cs typeface="Times New Roman" panose="02020603050405020304" pitchFamily="18" charset="0"/>
              </a:rPr>
              <a:t>Hemşirelik Bölümü</a:t>
            </a:r>
            <a:r>
              <a:rPr lang="tr-TR" sz="2000">
                <a:latin typeface="Times New Roman" panose="02020603050405020304" pitchFamily="18" charset="0"/>
                <a:cs typeface="Times New Roman" panose="02020603050405020304" pitchFamily="18" charset="0"/>
              </a:rPr>
              <a:t> derslerinde kredi değerleri, öğrencilerin </a:t>
            </a:r>
            <a:r>
              <a:rPr lang="tr-TR" sz="2000" b="1">
                <a:latin typeface="Times New Roman" panose="02020603050405020304" pitchFamily="18" charset="0"/>
                <a:cs typeface="Times New Roman" panose="02020603050405020304" pitchFamily="18" charset="0"/>
              </a:rPr>
              <a:t>teori, uygulama, ödev, proje, sınav ve staj</a:t>
            </a:r>
            <a:r>
              <a:rPr lang="tr-TR" sz="2000">
                <a:latin typeface="Times New Roman" panose="02020603050405020304" pitchFamily="18" charset="0"/>
                <a:cs typeface="Times New Roman" panose="02020603050405020304" pitchFamily="18" charset="0"/>
              </a:rPr>
              <a:t> iş yükleri dikkate alınarak belirlenmektedir.</a:t>
            </a:r>
          </a:p>
          <a:p>
            <a:pPr algn="just"/>
            <a:r>
              <a:rPr lang="tr-TR" sz="2000">
                <a:latin typeface="Times New Roman" panose="02020603050405020304" pitchFamily="18" charset="0"/>
                <a:cs typeface="Times New Roman" panose="02020603050405020304" pitchFamily="18" charset="0"/>
              </a:rPr>
              <a:t>Öğretim elemanlarının yetkinlikleri, </a:t>
            </a:r>
            <a:r>
              <a:rPr lang="tr-TR" sz="2000" b="1">
                <a:latin typeface="Times New Roman" panose="02020603050405020304" pitchFamily="18" charset="0"/>
                <a:cs typeface="Times New Roman" panose="02020603050405020304" pitchFamily="18" charset="0"/>
              </a:rPr>
              <a:t>YÖKSİS</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ABYS</a:t>
            </a:r>
            <a:r>
              <a:rPr lang="tr-TR" sz="2000">
                <a:latin typeface="Times New Roman" panose="02020603050405020304" pitchFamily="18" charset="0"/>
                <a:cs typeface="Times New Roman" panose="02020603050405020304" pitchFamily="18" charset="0"/>
              </a:rPr>
              <a:t> sistemlerinde tanımlanır</a:t>
            </a:r>
          </a:p>
          <a:p>
            <a:pPr algn="just"/>
            <a:r>
              <a:rPr lang="tr-TR" sz="2000">
                <a:latin typeface="Times New Roman" panose="02020603050405020304" pitchFamily="18" charset="0"/>
                <a:cs typeface="Times New Roman" panose="02020603050405020304" pitchFamily="18" charset="0"/>
              </a:rPr>
              <a:t>Her öğretim elemanı, dersin </a:t>
            </a:r>
            <a:r>
              <a:rPr lang="tr-TR" sz="2000" b="1">
                <a:latin typeface="Times New Roman" panose="02020603050405020304" pitchFamily="18" charset="0"/>
                <a:cs typeface="Times New Roman" panose="02020603050405020304" pitchFamily="18" charset="0"/>
              </a:rPr>
              <a:t>amaç, içerik ve öğrenme çıktıları</a:t>
            </a:r>
            <a:r>
              <a:rPr lang="tr-TR" sz="2000">
                <a:latin typeface="Times New Roman" panose="02020603050405020304" pitchFamily="18" charset="0"/>
                <a:cs typeface="Times New Roman" panose="02020603050405020304" pitchFamily="18" charset="0"/>
              </a:rPr>
              <a:t> bilgilerini Ders Bilgi Paketine işler.</a:t>
            </a:r>
          </a:p>
          <a:p>
            <a:pPr algn="just"/>
            <a:r>
              <a:rPr lang="tr-TR" sz="2000">
                <a:latin typeface="Times New Roman" panose="02020603050405020304" pitchFamily="18" charset="0"/>
                <a:cs typeface="Times New Roman" panose="02020603050405020304" pitchFamily="18" charset="0"/>
              </a:rPr>
              <a:t>Üniversitemiz Kalite Koordinatörlüğü her dönem sonunda </a:t>
            </a:r>
            <a:r>
              <a:rPr lang="tr-TR" sz="2000" b="1">
                <a:latin typeface="Times New Roman" panose="02020603050405020304" pitchFamily="18" charset="0"/>
                <a:cs typeface="Times New Roman" panose="02020603050405020304" pitchFamily="18" charset="0"/>
              </a:rPr>
              <a:t>Akademik Personel Memnuniyet Anketi</a:t>
            </a:r>
            <a:r>
              <a:rPr lang="tr-TR" sz="2000">
                <a:latin typeface="Times New Roman" panose="02020603050405020304" pitchFamily="18" charset="0"/>
                <a:cs typeface="Times New Roman" panose="02020603050405020304" pitchFamily="18" charset="0"/>
              </a:rPr>
              <a:t> uygular.</a:t>
            </a:r>
          </a:p>
          <a:p>
            <a:pPr algn="just"/>
            <a:r>
              <a:rPr lang="tr-TR" sz="2000">
                <a:latin typeface="Times New Roman" panose="02020603050405020304" pitchFamily="18" charset="0"/>
                <a:cs typeface="Times New Roman" panose="02020603050405020304" pitchFamily="18" charset="0"/>
              </a:rPr>
              <a:t>Anket sonuçları, </a:t>
            </a:r>
            <a:r>
              <a:rPr lang="tr-TR" sz="2000" b="1">
                <a:latin typeface="Times New Roman" panose="02020603050405020304" pitchFamily="18" charset="0"/>
                <a:cs typeface="Times New Roman" panose="02020603050405020304" pitchFamily="18" charset="0"/>
              </a:rPr>
              <a:t>Öğrenci Bilgi Sistemi</a:t>
            </a:r>
            <a:r>
              <a:rPr lang="tr-TR" sz="2000">
                <a:latin typeface="Times New Roman" panose="02020603050405020304" pitchFamily="18" charset="0"/>
                <a:cs typeface="Times New Roman" panose="02020603050405020304" pitchFamily="18" charset="0"/>
              </a:rPr>
              <a:t> üzerinden ilgili öğretim elemanına iletilir ve ders akışının iyileştirilmesinde kullanılır.</a:t>
            </a:r>
          </a:p>
        </p:txBody>
      </p:sp>
    </p:spTree>
    <p:extLst>
      <p:ext uri="{BB962C8B-B14F-4D97-AF65-F5344CB8AC3E}">
        <p14:creationId xmlns:p14="http://schemas.microsoft.com/office/powerpoint/2010/main" val="3288954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863600" y="2274283"/>
            <a:ext cx="10973723" cy="3785652"/>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 eğitim ve öğretim süreçlerini etkin şekilde yönetmek için;</a:t>
            </a:r>
          </a:p>
          <a:p>
            <a:pPr lvl="1" algn="just"/>
            <a:r>
              <a:rPr lang="tr-TR" sz="2000" b="1">
                <a:latin typeface="Times New Roman" panose="02020603050405020304" pitchFamily="18" charset="0"/>
                <a:cs typeface="Times New Roman" panose="02020603050405020304" pitchFamily="18" charset="0"/>
              </a:rPr>
              <a:t>Organizasyon yapısı</a:t>
            </a:r>
            <a:r>
              <a:rPr lang="tr-TR" sz="2000">
                <a:latin typeface="Times New Roman" panose="02020603050405020304" pitchFamily="18" charset="0"/>
                <a:cs typeface="Times New Roman" panose="02020603050405020304" pitchFamily="18" charset="0"/>
              </a:rPr>
              <a:t>,</a:t>
            </a:r>
          </a:p>
          <a:p>
            <a:pPr lvl="1" algn="just"/>
            <a:r>
              <a:rPr lang="tr-TR" sz="2000" b="1">
                <a:latin typeface="Times New Roman" panose="02020603050405020304" pitchFamily="18" charset="0"/>
                <a:cs typeface="Times New Roman" panose="02020603050405020304" pitchFamily="18" charset="0"/>
              </a:rPr>
              <a:t>Bilgi yönetim sistemi</a:t>
            </a:r>
            <a:r>
              <a:rPr lang="tr-TR" sz="2000">
                <a:latin typeface="Times New Roman" panose="02020603050405020304" pitchFamily="18" charset="0"/>
                <a:cs typeface="Times New Roman" panose="02020603050405020304" pitchFamily="18" charset="0"/>
              </a:rPr>
              <a:t> ve</a:t>
            </a:r>
          </a:p>
          <a:p>
            <a:pPr lvl="1" algn="just"/>
            <a:r>
              <a:rPr lang="tr-TR" sz="2000" b="1">
                <a:latin typeface="Times New Roman" panose="02020603050405020304" pitchFamily="18" charset="0"/>
                <a:cs typeface="Times New Roman" panose="02020603050405020304" pitchFamily="18" charset="0"/>
              </a:rPr>
              <a:t>Uzman insan kaynağına</a:t>
            </a:r>
            <a:r>
              <a:rPr lang="tr-TR" sz="2000">
                <a:latin typeface="Times New Roman" panose="02020603050405020304" pitchFamily="18" charset="0"/>
                <a:cs typeface="Times New Roman" panose="02020603050405020304" pitchFamily="18" charset="0"/>
              </a:rPr>
              <a:t> sahiptir.</a:t>
            </a:r>
          </a:p>
          <a:p>
            <a:pPr algn="just"/>
            <a:r>
              <a:rPr lang="tr-TR" sz="2000">
                <a:latin typeface="Times New Roman" panose="02020603050405020304" pitchFamily="18" charset="0"/>
                <a:cs typeface="Times New Roman" panose="02020603050405020304" pitchFamily="18" charset="0"/>
              </a:rPr>
              <a:t>Süreçler, </a:t>
            </a:r>
            <a:r>
              <a:rPr lang="tr-TR" sz="2000" b="1">
                <a:latin typeface="Times New Roman" panose="02020603050405020304" pitchFamily="18" charset="0"/>
                <a:cs typeface="Times New Roman" panose="02020603050405020304" pitchFamily="18" charset="0"/>
              </a:rPr>
              <a:t>üst yönetimin koordinasyonunda</a:t>
            </a:r>
            <a:r>
              <a:rPr lang="tr-TR" sz="2000">
                <a:latin typeface="Times New Roman" panose="02020603050405020304" pitchFamily="18" charset="0"/>
                <a:cs typeface="Times New Roman" panose="02020603050405020304" pitchFamily="18" charset="0"/>
              </a:rPr>
              <a:t> yürütülmekte; görev, yetki ve sorumluluklar net biçimde tanımlanmıştır.</a:t>
            </a:r>
          </a:p>
          <a:p>
            <a:pPr algn="just"/>
            <a:r>
              <a:rPr lang="tr-TR" sz="2000">
                <a:latin typeface="Times New Roman" panose="02020603050405020304" pitchFamily="18" charset="0"/>
                <a:cs typeface="Times New Roman" panose="02020603050405020304" pitchFamily="18" charset="0"/>
              </a:rPr>
              <a:t>Komisyonlarda görev alan üyelerin rollerine ilişkin sorumluluklar açıkça belirlenmiştir.</a:t>
            </a:r>
          </a:p>
          <a:p>
            <a:pPr algn="just"/>
            <a:r>
              <a:rPr lang="tr-TR" sz="2000" b="1">
                <a:latin typeface="Times New Roman" panose="02020603050405020304" pitchFamily="18" charset="0"/>
                <a:cs typeface="Times New Roman" panose="02020603050405020304" pitchFamily="18" charset="0"/>
              </a:rPr>
              <a:t>Program tasarımı, yürütülmesi, değerlendirilmesi ve güncellenmesi</a:t>
            </a:r>
            <a:r>
              <a:rPr lang="tr-TR" sz="2000">
                <a:latin typeface="Times New Roman" panose="02020603050405020304" pitchFamily="18" charset="0"/>
                <a:cs typeface="Times New Roman" panose="02020603050405020304" pitchFamily="18" charset="0"/>
              </a:rPr>
              <a:t> için ilke, esaslar ve takvim oluşturulmuştur.</a:t>
            </a:r>
          </a:p>
          <a:p>
            <a:pPr algn="just"/>
            <a:r>
              <a:rPr lang="tr-TR" sz="2000">
                <a:latin typeface="Times New Roman" panose="02020603050405020304" pitchFamily="18" charset="0"/>
                <a:cs typeface="Times New Roman" panose="02020603050405020304" pitchFamily="18" charset="0"/>
              </a:rPr>
              <a:t>Eğitim-öğretim planlamaları, her yıl </a:t>
            </a:r>
            <a:r>
              <a:rPr lang="tr-TR" sz="2000" b="1">
                <a:latin typeface="Times New Roman" panose="02020603050405020304" pitchFamily="18" charset="0"/>
                <a:cs typeface="Times New Roman" panose="02020603050405020304" pitchFamily="18" charset="0"/>
              </a:rPr>
              <a:t>Akademik Takvim</a:t>
            </a:r>
            <a:r>
              <a:rPr lang="tr-TR" sz="2000">
                <a:latin typeface="Times New Roman" panose="02020603050405020304" pitchFamily="18" charset="0"/>
                <a:cs typeface="Times New Roman" panose="02020603050405020304" pitchFamily="18" charset="0"/>
              </a:rPr>
              <a:t> doğrultusunda yapılmaktadır.</a:t>
            </a:r>
          </a:p>
          <a:p>
            <a:pPr algn="just"/>
            <a:r>
              <a:rPr lang="tr-TR" sz="2000" b="1">
                <a:latin typeface="Times New Roman" panose="02020603050405020304" pitchFamily="18" charset="0"/>
                <a:cs typeface="Times New Roman" panose="02020603050405020304" pitchFamily="18" charset="0"/>
              </a:rPr>
              <a:t>Dekanlık</a:t>
            </a:r>
            <a:r>
              <a:rPr lang="tr-TR" sz="2000">
                <a:latin typeface="Times New Roman" panose="02020603050405020304" pitchFamily="18" charset="0"/>
                <a:cs typeface="Times New Roman" panose="02020603050405020304" pitchFamily="18" charset="0"/>
              </a:rPr>
              <a:t>, öğrenme kazanımları, müfredat, öğretim yöntemi ve ölçme-değerlendirme süreçlerinin uyumunu izlemektedir.</a:t>
            </a:r>
          </a:p>
        </p:txBody>
      </p:sp>
    </p:spTree>
    <p:extLst>
      <p:ext uri="{BB962C8B-B14F-4D97-AF65-F5344CB8AC3E}">
        <p14:creationId xmlns:p14="http://schemas.microsoft.com/office/powerpoint/2010/main" val="964042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631216"/>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B.1. Program Tasarımı, Değerlendirmesi ve Güncellenmesi</a:t>
            </a:r>
          </a:p>
          <a:p>
            <a:r>
              <a:rPr lang="tr-TR" sz="1200" dirty="0">
                <a:solidFill>
                  <a:schemeClr val="bg1">
                    <a:lumMod val="50000"/>
                  </a:schemeClr>
                </a:solidFill>
                <a:latin typeface="Verdana" panose="020B0604030504040204" pitchFamily="34" charset="0"/>
                <a:ea typeface="Verdana" panose="020B0604030504040204" pitchFamily="34" charset="0"/>
              </a:rPr>
              <a:t>B.1.1. Programların tasarımı ve onayı</a:t>
            </a:r>
          </a:p>
          <a:p>
            <a:r>
              <a:rPr lang="tr-TR" sz="1200" dirty="0">
                <a:solidFill>
                  <a:schemeClr val="bg1">
                    <a:lumMod val="50000"/>
                  </a:schemeClr>
                </a:solidFill>
                <a:latin typeface="Verdana" panose="020B0604030504040204" pitchFamily="34" charset="0"/>
                <a:ea typeface="Verdana" panose="020B0604030504040204" pitchFamily="34" charset="0"/>
              </a:rPr>
              <a:t>B.1.2. Programın ders dağılım dengesi </a:t>
            </a:r>
          </a:p>
          <a:p>
            <a:r>
              <a:rPr lang="tr-TR" sz="1200" dirty="0">
                <a:solidFill>
                  <a:schemeClr val="bg1">
                    <a:lumMod val="50000"/>
                  </a:schemeClr>
                </a:solidFill>
                <a:latin typeface="Verdana" panose="020B0604030504040204" pitchFamily="34" charset="0"/>
                <a:ea typeface="Verdana" panose="020B0604030504040204" pitchFamily="34" charset="0"/>
              </a:rPr>
              <a:t>B.1.3. Ders kazanımlarının program çıktılarıyla uyumu </a:t>
            </a:r>
          </a:p>
          <a:p>
            <a:r>
              <a:rPr lang="tr-TR" sz="1200" dirty="0">
                <a:solidFill>
                  <a:schemeClr val="bg1">
                    <a:lumMod val="50000"/>
                  </a:schemeClr>
                </a:solidFill>
                <a:latin typeface="Verdana" panose="020B0604030504040204" pitchFamily="34" charset="0"/>
                <a:ea typeface="Verdana" panose="020B0604030504040204" pitchFamily="34" charset="0"/>
              </a:rPr>
              <a:t>B.1.4. Öğrenci iş yüküne dayalı ders tasarımı</a:t>
            </a:r>
          </a:p>
          <a:p>
            <a:r>
              <a:rPr lang="tr-TR" sz="1200" dirty="0">
                <a:solidFill>
                  <a:schemeClr val="bg1">
                    <a:lumMod val="50000"/>
                  </a:schemeClr>
                </a:solidFill>
                <a:latin typeface="Verdana" panose="020B0604030504040204" pitchFamily="34" charset="0"/>
                <a:ea typeface="Verdana" panose="020B0604030504040204" pitchFamily="34" charset="0"/>
              </a:rPr>
              <a:t>B.1.5. Programların izlenmesi ve güncellenmesi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B.1.6. Eğitim ve öğretim süreçlerinin yönetimi</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864522" y="2231006"/>
            <a:ext cx="10809317" cy="409342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İzleme, Ölçme ve Değerlendirme Süreci</a:t>
            </a:r>
          </a:p>
          <a:p>
            <a:pPr algn="just"/>
            <a:r>
              <a:rPr lang="tr-TR" sz="2000">
                <a:latin typeface="Times New Roman" panose="02020603050405020304" pitchFamily="18" charset="0"/>
                <a:cs typeface="Times New Roman" panose="02020603050405020304" pitchFamily="18" charset="0"/>
              </a:rPr>
              <a:t>Fakültemizin eğitim süreçlerinin bütüncül değerlendirilmesinden,</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bölüm eğitim–öğretim komisyonları</a:t>
            </a:r>
            <a:r>
              <a:rPr lang="tr-TR" sz="2000">
                <a:latin typeface="Times New Roman" panose="02020603050405020304" pitchFamily="18" charset="0"/>
                <a:cs typeface="Times New Roman" panose="02020603050405020304" pitchFamily="18" charset="0"/>
              </a:rPr>
              <a:t> sorumludur.</a:t>
            </a:r>
          </a:p>
          <a:p>
            <a:pPr algn="just"/>
            <a:r>
              <a:rPr lang="tr-TR" sz="2000">
                <a:latin typeface="Times New Roman" panose="02020603050405020304" pitchFamily="18" charset="0"/>
                <a:cs typeface="Times New Roman" panose="02020603050405020304" pitchFamily="18" charset="0"/>
              </a:rPr>
              <a:t>Değerlendirmeler, </a:t>
            </a:r>
            <a:r>
              <a:rPr lang="tr-TR" sz="2000" b="1">
                <a:latin typeface="Times New Roman" panose="02020603050405020304" pitchFamily="18" charset="0"/>
                <a:cs typeface="Times New Roman" panose="02020603050405020304" pitchFamily="18" charset="0"/>
              </a:rPr>
              <a:t>Üniversitemiz Ön Lisans ve Lisans Eğitim–Öğretim ve Sınav Yönetmeliği </a:t>
            </a:r>
            <a:r>
              <a:rPr lang="tr-TR" sz="2000">
                <a:latin typeface="Times New Roman" panose="02020603050405020304" pitchFamily="18" charset="0"/>
                <a:cs typeface="Times New Roman" panose="02020603050405020304" pitchFamily="18" charset="0"/>
              </a:rPr>
              <a:t> uyarınca,</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Bağıl Değerlendirme Yöntemi </a:t>
            </a:r>
            <a:r>
              <a:rPr lang="tr-TR" sz="2000">
                <a:latin typeface="Times New Roman" panose="02020603050405020304" pitchFamily="18" charset="0"/>
                <a:cs typeface="Times New Roman" panose="02020603050405020304" pitchFamily="18" charset="0"/>
              </a:rPr>
              <a:t>ile yapılmaktadır.</a:t>
            </a:r>
          </a:p>
          <a:p>
            <a:pPr algn="just"/>
            <a:r>
              <a:rPr lang="tr-TR" sz="2000">
                <a:latin typeface="Times New Roman" panose="02020603050405020304" pitchFamily="18" charset="0"/>
                <a:cs typeface="Times New Roman" panose="02020603050405020304" pitchFamily="18" charset="0"/>
              </a:rPr>
              <a:t>Ölçme ve değerlendirme süreçleri, </a:t>
            </a:r>
            <a:r>
              <a:rPr lang="tr-TR" sz="2000" b="1">
                <a:latin typeface="Times New Roman" panose="02020603050405020304" pitchFamily="18" charset="0"/>
                <a:cs typeface="Times New Roman" panose="02020603050405020304" pitchFamily="18" charset="0"/>
              </a:rPr>
              <a:t>Öğrenci Bilgi Sistemi (OBS) (</a:t>
            </a:r>
            <a:r>
              <a:rPr lang="tr-TR" sz="2000">
                <a:latin typeface="Times New Roman" panose="02020603050405020304" pitchFamily="18" charset="0"/>
                <a:cs typeface="Times New Roman" panose="02020603050405020304" pitchFamily="18" charset="0"/>
              </a:rPr>
              <a:t>üzerinden izlenmektedir.</a:t>
            </a:r>
          </a:p>
          <a:p>
            <a:pPr algn="just"/>
            <a:r>
              <a:rPr lang="tr-TR" sz="2000">
                <a:latin typeface="Times New Roman" panose="02020603050405020304" pitchFamily="18" charset="0"/>
                <a:cs typeface="Times New Roman" panose="02020603050405020304" pitchFamily="18" charset="0"/>
              </a:rPr>
              <a:t>Her eğitim-öğretim yılı içinde;</a:t>
            </a:r>
          </a:p>
          <a:p>
            <a:pPr lvl="1" algn="just"/>
            <a:r>
              <a:rPr lang="tr-TR" sz="2000">
                <a:latin typeface="Times New Roman" panose="02020603050405020304" pitchFamily="18" charset="0"/>
                <a:cs typeface="Times New Roman" panose="02020603050405020304" pitchFamily="18" charset="0"/>
              </a:rPr>
              <a:t>Dönem başında beklentiler değerlendirilir,</a:t>
            </a:r>
          </a:p>
          <a:p>
            <a:pPr lvl="1" algn="just"/>
            <a:r>
              <a:rPr lang="tr-TR" sz="2000">
                <a:latin typeface="Times New Roman" panose="02020603050405020304" pitchFamily="18" charset="0"/>
                <a:cs typeface="Times New Roman" panose="02020603050405020304" pitchFamily="18" charset="0"/>
              </a:rPr>
              <a:t>Dönem sonunda genel analiz yapılır,</a:t>
            </a:r>
          </a:p>
          <a:p>
            <a:pPr lvl="1" algn="just"/>
            <a:r>
              <a:rPr lang="tr-TR" sz="2000">
                <a:latin typeface="Times New Roman" panose="02020603050405020304" pitchFamily="18" charset="0"/>
                <a:cs typeface="Times New Roman" panose="02020603050405020304" pitchFamily="18" charset="0"/>
              </a:rPr>
              <a:t>Gerektiğinde yapılan toplantılarla süreçlerin </a:t>
            </a:r>
            <a:r>
              <a:rPr lang="tr-TR" sz="2000" b="1">
                <a:latin typeface="Times New Roman" panose="02020603050405020304" pitchFamily="18" charset="0"/>
                <a:cs typeface="Times New Roman" panose="02020603050405020304" pitchFamily="18" charset="0"/>
              </a:rPr>
              <a:t>sürdürülebilirliği</a:t>
            </a:r>
            <a:r>
              <a:rPr lang="tr-TR" sz="2000">
                <a:latin typeface="Times New Roman" panose="02020603050405020304" pitchFamily="18" charset="0"/>
                <a:cs typeface="Times New Roman" panose="02020603050405020304" pitchFamily="18" charset="0"/>
              </a:rPr>
              <a:t> sağlanır.</a:t>
            </a:r>
          </a:p>
          <a:p>
            <a:pPr algn="just"/>
            <a:r>
              <a:rPr lang="tr-TR" sz="2000">
                <a:latin typeface="Times New Roman" panose="02020603050405020304" pitchFamily="18" charset="0"/>
                <a:cs typeface="Times New Roman" panose="02020603050405020304" pitchFamily="18" charset="0"/>
              </a:rPr>
              <a:t>Bu yapı, eğitim-öğretim faaliyetlerinin </a:t>
            </a:r>
            <a:r>
              <a:rPr lang="tr-TR" sz="2000" b="1">
                <a:latin typeface="Times New Roman" panose="02020603050405020304" pitchFamily="18" charset="0"/>
                <a:cs typeface="Times New Roman" panose="02020603050405020304" pitchFamily="18" charset="0"/>
              </a:rPr>
              <a:t>kalite odaklı, planlı ve izlenebilir</a:t>
            </a:r>
            <a:r>
              <a:rPr lang="tr-TR" sz="2000">
                <a:latin typeface="Times New Roman" panose="02020603050405020304" pitchFamily="18" charset="0"/>
                <a:cs typeface="Times New Roman" panose="02020603050405020304" pitchFamily="18" charset="0"/>
              </a:rPr>
              <a:t> biçimde yürütülmesini güvence altına almaktadır.</a:t>
            </a:r>
          </a:p>
        </p:txBody>
      </p:sp>
    </p:spTree>
    <p:extLst>
      <p:ext uri="{BB962C8B-B14F-4D97-AF65-F5344CB8AC3E}">
        <p14:creationId xmlns:p14="http://schemas.microsoft.com/office/powerpoint/2010/main" val="312180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198880" y="2733100"/>
            <a:ext cx="9489440" cy="2246769"/>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Fakültemizdeki eğitim-öğretim süreçleri, öğrencilerin </a:t>
            </a:r>
            <a:r>
              <a:rPr lang="tr-TR" sz="2000" b="1">
                <a:latin typeface="Times New Roman" panose="02020603050405020304" pitchFamily="18" charset="0"/>
                <a:cs typeface="Times New Roman" panose="02020603050405020304" pitchFamily="18" charset="0"/>
              </a:rPr>
              <a:t>teorik bilgiyle donatılmasını</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profesyonel sağlık yaşamına hazırlanmasını</a:t>
            </a:r>
            <a:r>
              <a:rPr lang="tr-TR" sz="2000">
                <a:latin typeface="Times New Roman" panose="02020603050405020304" pitchFamily="18" charset="0"/>
                <a:cs typeface="Times New Roman" panose="02020603050405020304" pitchFamily="18" charset="0"/>
              </a:rPr>
              <a:t> hedeflemektedir.</a:t>
            </a:r>
          </a:p>
          <a:p>
            <a:pPr algn="just"/>
            <a:r>
              <a:rPr lang="tr-TR" sz="2000">
                <a:latin typeface="Times New Roman" panose="02020603050405020304" pitchFamily="18" charset="0"/>
                <a:cs typeface="Times New Roman" panose="02020603050405020304" pitchFamily="18" charset="0"/>
              </a:rPr>
              <a:t>Eğitim, </a:t>
            </a:r>
            <a:r>
              <a:rPr lang="tr-TR" sz="2000" b="1">
                <a:latin typeface="Times New Roman" panose="02020603050405020304" pitchFamily="18" charset="0"/>
                <a:cs typeface="Times New Roman" panose="02020603050405020304" pitchFamily="18" charset="0"/>
              </a:rPr>
              <a:t>karma (hibrit) öğretim modeli</a:t>
            </a:r>
            <a:r>
              <a:rPr lang="tr-TR" sz="2000">
                <a:latin typeface="Times New Roman" panose="02020603050405020304" pitchFamily="18" charset="0"/>
                <a:cs typeface="Times New Roman" panose="02020603050405020304" pitchFamily="18" charset="0"/>
              </a:rPr>
              <a:t> ile yürütülmektedir:</a:t>
            </a:r>
          </a:p>
          <a:p>
            <a:pPr lvl="1" algn="just"/>
            <a:r>
              <a:rPr lang="tr-TR" sz="2000">
                <a:latin typeface="Times New Roman" panose="02020603050405020304" pitchFamily="18" charset="0"/>
                <a:cs typeface="Times New Roman" panose="02020603050405020304" pitchFamily="18" charset="0"/>
              </a:rPr>
              <a:t>Teorik dersler → </a:t>
            </a:r>
            <a:r>
              <a:rPr lang="tr-TR" sz="2000" b="1">
                <a:latin typeface="Times New Roman" panose="02020603050405020304" pitchFamily="18" charset="0"/>
                <a:cs typeface="Times New Roman" panose="02020603050405020304" pitchFamily="18" charset="0"/>
              </a:rPr>
              <a:t>Uzaktan Eğitim Merkezi (UZEM)</a:t>
            </a:r>
            <a:r>
              <a:rPr lang="tr-TR" sz="2000">
                <a:latin typeface="Times New Roman" panose="02020603050405020304" pitchFamily="18" charset="0"/>
                <a:cs typeface="Times New Roman" panose="02020603050405020304" pitchFamily="18" charset="0"/>
              </a:rPr>
              <a:t> aracılığıyla çevrimiçi,</a:t>
            </a:r>
          </a:p>
          <a:p>
            <a:pPr lvl="1" algn="just"/>
            <a:r>
              <a:rPr lang="tr-TR" sz="2000">
                <a:latin typeface="Times New Roman" panose="02020603050405020304" pitchFamily="18" charset="0"/>
                <a:cs typeface="Times New Roman" panose="02020603050405020304" pitchFamily="18" charset="0"/>
              </a:rPr>
              <a:t>Uygulama ağırlıklı dersler → </a:t>
            </a:r>
            <a:r>
              <a:rPr lang="tr-TR" sz="2000" b="1">
                <a:latin typeface="Times New Roman" panose="02020603050405020304" pitchFamily="18" charset="0"/>
                <a:cs typeface="Times New Roman" panose="02020603050405020304" pitchFamily="18" charset="0"/>
              </a:rPr>
              <a:t>yüz yüze ve sahada</a:t>
            </a:r>
            <a:r>
              <a:rPr lang="tr-TR" sz="2000">
                <a:latin typeface="Times New Roman" panose="02020603050405020304" pitchFamily="18" charset="0"/>
                <a:cs typeface="Times New Roman" panose="02020603050405020304" pitchFamily="18" charset="0"/>
              </a:rPr>
              <a:t> yapılmaktadır.</a:t>
            </a:r>
          </a:p>
          <a:p>
            <a:pPr algn="just"/>
            <a:r>
              <a:rPr lang="tr-TR" sz="2000">
                <a:latin typeface="Times New Roman" panose="02020603050405020304" pitchFamily="18" charset="0"/>
                <a:cs typeface="Times New Roman" panose="02020603050405020304" pitchFamily="18" charset="0"/>
              </a:rPr>
              <a:t>Öğrenme teknikleri, ders bilgi paketlerinde dönem başında tanımlanır; öğrencilerin </a:t>
            </a:r>
            <a:r>
              <a:rPr lang="tr-TR" sz="2000" b="1">
                <a:latin typeface="Times New Roman" panose="02020603050405020304" pitchFamily="18" charset="0"/>
                <a:cs typeface="Times New Roman" panose="02020603050405020304" pitchFamily="18" charset="0"/>
              </a:rPr>
              <a:t>aktif katılımı</a:t>
            </a:r>
            <a:r>
              <a:rPr lang="tr-TR" sz="2000">
                <a:latin typeface="Times New Roman" panose="02020603050405020304" pitchFamily="18" charset="0"/>
                <a:cs typeface="Times New Roman" panose="02020603050405020304" pitchFamily="18" charset="0"/>
              </a:rPr>
              <a:t> teşvik edilir.</a:t>
            </a:r>
          </a:p>
        </p:txBody>
      </p:sp>
    </p:spTree>
    <p:extLst>
      <p:ext uri="{BB962C8B-B14F-4D97-AF65-F5344CB8AC3E}">
        <p14:creationId xmlns:p14="http://schemas.microsoft.com/office/powerpoint/2010/main" val="2612727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178560" y="1912474"/>
            <a:ext cx="9755145" cy="409342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Uygulamalı Eğitim ve Simülasyon Altyapısı</a:t>
            </a:r>
          </a:p>
          <a:p>
            <a:pPr algn="just"/>
            <a:r>
              <a:rPr lang="tr-TR" sz="2000">
                <a:latin typeface="Times New Roman" panose="02020603050405020304" pitchFamily="18" charset="0"/>
                <a:cs typeface="Times New Roman" panose="02020603050405020304" pitchFamily="18" charset="0"/>
              </a:rPr>
              <a:t>Simülasyon temelli ve uygulamalı eğitim, öğrencilerin teorik bilgilerini güvenli bir ortamda pratiğe dönüştürmesini sağlar.</a:t>
            </a:r>
          </a:p>
          <a:p>
            <a:pPr algn="just"/>
            <a:r>
              <a:rPr lang="tr-TR" sz="2000">
                <a:latin typeface="Times New Roman" panose="02020603050405020304" pitchFamily="18" charset="0"/>
                <a:cs typeface="Times New Roman" panose="02020603050405020304" pitchFamily="18" charset="0"/>
              </a:rPr>
              <a:t>Yüksek Gerçeklikli Simülasyon Laboratuvarı, 2025 yılında hizmete girmiştir.</a:t>
            </a:r>
          </a:p>
          <a:p>
            <a:pPr lvl="1" algn="just"/>
            <a:r>
              <a:rPr lang="tr-TR" sz="2000">
                <a:latin typeface="Times New Roman" panose="02020603050405020304" pitchFamily="18" charset="0"/>
                <a:cs typeface="Times New Roman" panose="02020603050405020304" pitchFamily="18" charset="0"/>
              </a:rPr>
              <a:t>Hemşirelik ve Ebelik öğrencilerine gerçekçi, ileri teknolojili bir öğrenme ortamı sunar.</a:t>
            </a:r>
          </a:p>
          <a:p>
            <a:pPr lvl="1" algn="just"/>
            <a:r>
              <a:rPr lang="tr-TR" sz="2000">
                <a:latin typeface="Times New Roman" panose="02020603050405020304" pitchFamily="18" charset="0"/>
                <a:cs typeface="Times New Roman" panose="02020603050405020304" pitchFamily="18" charset="0"/>
              </a:rPr>
              <a:t>Klinik karar verme becerilerini ve hasta güvenliği odaklı düşünmeyi güçlendirir.</a:t>
            </a:r>
          </a:p>
          <a:p>
            <a:pPr algn="just"/>
            <a:r>
              <a:rPr lang="tr-TR" sz="2000">
                <a:latin typeface="Times New Roman" panose="02020603050405020304" pitchFamily="18" charset="0"/>
                <a:cs typeface="Times New Roman" panose="02020603050405020304" pitchFamily="18" charset="0"/>
              </a:rPr>
              <a:t>Beceri laboratuvarı, temel bakımdan ileri yaşam desteğine kadar geniş uygulama imkânları sunar .</a:t>
            </a:r>
          </a:p>
          <a:p>
            <a:pPr algn="just"/>
            <a:r>
              <a:rPr lang="tr-TR" sz="2000">
                <a:latin typeface="Times New Roman" panose="02020603050405020304" pitchFamily="18" charset="0"/>
                <a:cs typeface="Times New Roman" panose="02020603050405020304" pitchFamily="18" charset="0"/>
              </a:rPr>
              <a:t>Uygulamalı dersler;</a:t>
            </a:r>
          </a:p>
          <a:p>
            <a:pPr lvl="1" algn="just"/>
            <a:r>
              <a:rPr lang="tr-TR" sz="2000" b="1">
                <a:latin typeface="Times New Roman" panose="02020603050405020304" pitchFamily="18" charset="0"/>
                <a:cs typeface="Times New Roman" panose="02020603050405020304" pitchFamily="18" charset="0"/>
              </a:rPr>
              <a:t>Adıyaman Üniversitesi Eğitim ve Araştırma Hastanesi</a:t>
            </a:r>
            <a:r>
              <a:rPr lang="tr-TR" sz="2000">
                <a:latin typeface="Times New Roman" panose="02020603050405020304" pitchFamily="18" charset="0"/>
                <a:cs typeface="Times New Roman" panose="02020603050405020304" pitchFamily="18" charset="0"/>
              </a:rPr>
              <a:t>,</a:t>
            </a:r>
          </a:p>
          <a:p>
            <a:pPr lvl="1" algn="just"/>
            <a:r>
              <a:rPr lang="tr-TR" sz="2000" b="1">
                <a:latin typeface="Times New Roman" panose="02020603050405020304" pitchFamily="18" charset="0"/>
                <a:cs typeface="Times New Roman" panose="02020603050405020304" pitchFamily="18" charset="0"/>
              </a:rPr>
              <a:t>Aile sağlığı merkezleri</a:t>
            </a:r>
            <a:r>
              <a:rPr lang="tr-TR" sz="2000">
                <a:latin typeface="Times New Roman" panose="02020603050405020304" pitchFamily="18" charset="0"/>
                <a:cs typeface="Times New Roman" panose="02020603050405020304" pitchFamily="18" charset="0"/>
              </a:rPr>
              <a:t>,</a:t>
            </a:r>
          </a:p>
          <a:p>
            <a:pPr lvl="1" algn="just"/>
            <a:r>
              <a:rPr lang="tr-TR" sz="2000" b="1">
                <a:latin typeface="Times New Roman" panose="02020603050405020304" pitchFamily="18" charset="0"/>
                <a:cs typeface="Times New Roman" panose="02020603050405020304" pitchFamily="18" charset="0"/>
              </a:rPr>
              <a:t>Toplum sağlığı merkezlerinde</a:t>
            </a:r>
            <a:r>
              <a:rPr lang="tr-TR" sz="2000">
                <a:latin typeface="Times New Roman" panose="02020603050405020304" pitchFamily="18" charset="0"/>
                <a:cs typeface="Times New Roman" panose="02020603050405020304" pitchFamily="18" charset="0"/>
              </a:rPr>
              <a:t> yürütülmektedir.</a:t>
            </a:r>
          </a:p>
          <a:p>
            <a:pPr algn="just"/>
            <a:r>
              <a:rPr lang="tr-TR" sz="2000">
                <a:latin typeface="Times New Roman" panose="02020603050405020304" pitchFamily="18" charset="0"/>
                <a:cs typeface="Times New Roman" panose="02020603050405020304" pitchFamily="18" charset="0"/>
              </a:rPr>
              <a:t>Tüm uygulamalar, </a:t>
            </a:r>
            <a:r>
              <a:rPr lang="tr-TR" sz="2000" b="1">
                <a:latin typeface="Times New Roman" panose="02020603050405020304" pitchFamily="18" charset="0"/>
                <a:cs typeface="Times New Roman" panose="02020603050405020304" pitchFamily="18" charset="0"/>
              </a:rPr>
              <a:t>“Uygulama Yönergesi ”</a:t>
            </a:r>
            <a:r>
              <a:rPr lang="tr-TR" sz="2000">
                <a:latin typeface="Times New Roman" panose="02020603050405020304" pitchFamily="18" charset="0"/>
                <a:cs typeface="Times New Roman" panose="02020603050405020304" pitchFamily="18" charset="0"/>
              </a:rPr>
              <a:t> kapsamında standartlaştırılmıştır</a:t>
            </a:r>
            <a:r>
              <a:rPr lang="tr-TR"/>
              <a:t>.</a:t>
            </a:r>
          </a:p>
        </p:txBody>
      </p:sp>
    </p:spTree>
    <p:extLst>
      <p:ext uri="{BB962C8B-B14F-4D97-AF65-F5344CB8AC3E}">
        <p14:creationId xmlns:p14="http://schemas.microsoft.com/office/powerpoint/2010/main" val="1078349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524697" y="2296220"/>
            <a:ext cx="9153463" cy="286232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Kalite Güvencesi ve Sürekli Gelişim</a:t>
            </a:r>
          </a:p>
          <a:p>
            <a:pPr algn="just"/>
            <a:r>
              <a:rPr lang="tr-TR" sz="2000">
                <a:latin typeface="Times New Roman" panose="02020603050405020304" pitchFamily="18" charset="0"/>
                <a:cs typeface="Times New Roman" panose="02020603050405020304" pitchFamily="18" charset="0"/>
              </a:rPr>
              <a:t>Eğitim programları, TYYÇ (Türkiye Yükseköğretim Yeterlilikler Çerçevesi) ve</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Hemşirelik/Ebelik Ulusal Çekirdek Eğitim Programları (ÇEP) ile uyumludur Her dersin öğrenme çıktıları ve program yeterlilikleri,</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Bologna Bilgi Sistemi üzerinden açıkça ilişkilendirilmiştir.</a:t>
            </a:r>
          </a:p>
          <a:p>
            <a:pPr algn="just"/>
            <a:r>
              <a:rPr lang="tr-TR" sz="2000">
                <a:latin typeface="Times New Roman" panose="02020603050405020304" pitchFamily="18" charset="0"/>
                <a:cs typeface="Times New Roman" panose="02020603050405020304" pitchFamily="18" charset="0"/>
              </a:rPr>
              <a:t>Öğretim elemanları, modern öğretim teknikleri konusunda hizmet içi eğitimlerle desteklenmektedir.</a:t>
            </a:r>
          </a:p>
          <a:p>
            <a:pPr algn="just"/>
            <a:r>
              <a:rPr lang="tr-TR" sz="2000">
                <a:latin typeface="Times New Roman" panose="02020603050405020304" pitchFamily="18" charset="0"/>
                <a:cs typeface="Times New Roman" panose="02020603050405020304" pitchFamily="18" charset="0"/>
              </a:rPr>
              <a:t>Tüm öğretim yöntemleri, iç paydaş geri bildirimleri (öğrenci–öğretim elemanı) doğrultusunda düzenli olarak gözden geçirilir ve sürekli iyileştirilir </a:t>
            </a:r>
          </a:p>
        </p:txBody>
      </p:sp>
    </p:spTree>
    <p:extLst>
      <p:ext uri="{BB962C8B-B14F-4D97-AF65-F5344CB8AC3E}">
        <p14:creationId xmlns:p14="http://schemas.microsoft.com/office/powerpoint/2010/main" val="2833736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978195" y="2173288"/>
            <a:ext cx="10086968" cy="224676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ölçme ve değerlendirme süreçleri, </a:t>
            </a:r>
            <a:r>
              <a:rPr lang="tr-TR" altLang="tr-TR" sz="2000" b="1">
                <a:latin typeface="Times New Roman" panose="02020603050405020304" pitchFamily="18" charset="0"/>
                <a:cs typeface="Times New Roman" panose="02020603050405020304" pitchFamily="18" charset="0"/>
              </a:rPr>
              <a:t>şeffaf</a:t>
            </a:r>
            <a:r>
              <a:rPr lang="tr-TR" altLang="tr-TR" sz="2000">
                <a:latin typeface="Times New Roman" panose="02020603050405020304" pitchFamily="18" charset="0"/>
                <a:cs typeface="Times New Roman" panose="02020603050405020304" pitchFamily="18" charset="0"/>
              </a:rPr>
              <a:t>, </a:t>
            </a:r>
            <a:r>
              <a:rPr lang="tr-TR" altLang="tr-TR" sz="2000" b="1">
                <a:latin typeface="Times New Roman" panose="02020603050405020304" pitchFamily="18" charset="0"/>
                <a:cs typeface="Times New Roman" panose="02020603050405020304" pitchFamily="18" charset="0"/>
              </a:rPr>
              <a:t>adil</a:t>
            </a:r>
            <a:r>
              <a:rPr lang="tr-TR" altLang="tr-TR" sz="2000">
                <a:latin typeface="Times New Roman" panose="02020603050405020304" pitchFamily="18" charset="0"/>
                <a:cs typeface="Times New Roman" panose="02020603050405020304" pitchFamily="18" charset="0"/>
              </a:rPr>
              <a:t> ve </a:t>
            </a:r>
            <a:r>
              <a:rPr lang="tr-TR" altLang="tr-TR" sz="2000" b="1">
                <a:latin typeface="Times New Roman" panose="02020603050405020304" pitchFamily="18" charset="0"/>
                <a:cs typeface="Times New Roman" panose="02020603050405020304" pitchFamily="18" charset="0"/>
              </a:rPr>
              <a:t>çok yönlü başarı ölçümünü</a:t>
            </a:r>
            <a:r>
              <a:rPr lang="tr-TR" altLang="tr-TR" sz="2000">
                <a:latin typeface="Times New Roman" panose="02020603050405020304" pitchFamily="18" charset="0"/>
                <a:cs typeface="Times New Roman" panose="02020603050405020304" pitchFamily="18" charset="0"/>
              </a:rPr>
              <a:t> hedefleyen bir anlayışla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Süreçler;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Adıyaman Üniversitesi Ön Lisans ve Lisans Eğitim-Öğretim ve Sınav Yönetmeliği</a:t>
            </a:r>
            <a:r>
              <a:rPr lang="tr-TR" altLang="tr-TR" sz="200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Sağlık Bilimleri Fakültesi Eğitim-Öğretim ve Sınav Yönergesi esas alınarak yürütülü.</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Değerlendirme, öğrencilerin yalnızca teorik bilgilerini değil, aynı zamanda uygulama becerilerini ve klinik yeterliliklerini de kapsayacak biçimde tasarlanmıştır.</a:t>
            </a:r>
          </a:p>
        </p:txBody>
      </p:sp>
    </p:spTree>
    <p:extLst>
      <p:ext uri="{BB962C8B-B14F-4D97-AF65-F5344CB8AC3E}">
        <p14:creationId xmlns:p14="http://schemas.microsoft.com/office/powerpoint/2010/main" val="30697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402749" cy="1261884"/>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600" b="1" dirty="0">
                <a:latin typeface="Tw Cen MT" panose="020B0602020104020603" pitchFamily="34" charset="0"/>
                <a:ea typeface="Verdana" panose="020B0604030504040204" pitchFamily="34" charset="0"/>
                <a:cs typeface="Tahoma" panose="020B0604030504040204" pitchFamily="34" charset="0"/>
              </a:rPr>
              <a:t>A.1.1. Yönetim modeli ve idari yapı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A.1.2. Liderlik</a:t>
            </a:r>
          </a:p>
          <a:p>
            <a:r>
              <a:rPr lang="nn-NO"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A.1.3. Kurumsal dönüşüm kapasitesi</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A.1.4. İç kalite güvencesi mekanizmaları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A.1.5. Kamuoyunu bilgilendirme ve hesap verebilirlik</a:t>
            </a:r>
          </a:p>
        </p:txBody>
      </p:sp>
      <p:sp>
        <p:nvSpPr>
          <p:cNvPr id="2" name="Dikdörtgen 1"/>
          <p:cNvSpPr/>
          <p:nvPr/>
        </p:nvSpPr>
        <p:spPr>
          <a:xfrm>
            <a:off x="915323" y="1817589"/>
            <a:ext cx="9977120" cy="3754874"/>
          </a:xfrm>
          <a:prstGeom prst="rect">
            <a:avLst/>
          </a:prstGeom>
        </p:spPr>
        <p:txBody>
          <a:bodyPr wrap="square">
            <a:spAutoFit/>
          </a:bodyPr>
          <a:lstStyle/>
          <a:p>
            <a:endParaRPr lang="tr-T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Fakültemizin yapılanması, yükseköğretim mevzuatı doğrultusunda şekillendirilmiştir.</a:t>
            </a: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Akademik yönetim, Üniversitelerin Akademik Teşkilat Yönetmeliği kapsamında oluşturulan kurullar aracılığıyla yürütülmektedir.</a:t>
            </a: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Mali ve idari işleyiş, Yükseköğretim Üst Kuruluşları ve Kurumları İdari Teşkilatı Hakkında KHK hükümlerine göre sürdürülmektedir.</a:t>
            </a: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Fakülte yönetimi, Dekan sorumluluğunda; Fakülte Kurulu ve Fakülte Yönetim Kurulu aracılığıyla yürütülür.</a:t>
            </a: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Fakülte Sekreteri, idari süreçleri koordine eder; bürokratik işleyişin düzenli ve etkin olmasını sağlar.</a:t>
            </a:r>
          </a:p>
          <a:p>
            <a:pPr marL="342900" indent="-342900" algn="just">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Kurul ve komisyonlar, mevzuat ve iç yönergeler çerçevesinde düzenli toplantılar yaparak fakültenin akademik-idari gelişimine katkı sunar.</a:t>
            </a:r>
            <a:endParaRPr lang="tr-TR"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19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107440" y="2060134"/>
            <a:ext cx="9612879" cy="378565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Ölçme Yöntemleri ve Uygulama Süreçleri</a:t>
            </a:r>
          </a:p>
          <a:p>
            <a:pPr algn="just"/>
            <a:r>
              <a:rPr lang="tr-TR" sz="2000" b="1">
                <a:latin typeface="Times New Roman" panose="02020603050405020304" pitchFamily="18" charset="0"/>
                <a:cs typeface="Times New Roman" panose="02020603050405020304" pitchFamily="18" charset="0"/>
              </a:rPr>
              <a:t>Teorik Derslerde:</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Çoktan seçmeli, kısa cevaplı, doğru–yanlış, eşleştirme, boşluk doldurma sınavları</a:t>
            </a:r>
          </a:p>
          <a:p>
            <a:pPr lvl="1" algn="just"/>
            <a:r>
              <a:rPr lang="tr-TR" sz="2000">
                <a:latin typeface="Times New Roman" panose="02020603050405020304" pitchFamily="18" charset="0"/>
                <a:cs typeface="Times New Roman" panose="02020603050405020304" pitchFamily="18" charset="0"/>
              </a:rPr>
              <a:t>Ödev, proje, vaka analizi, sunumlar </a:t>
            </a:r>
          </a:p>
          <a:p>
            <a:pPr lvl="1" algn="just"/>
            <a:r>
              <a:rPr lang="tr-TR" sz="2000" b="1">
                <a:latin typeface="Times New Roman" panose="02020603050405020304" pitchFamily="18" charset="0"/>
                <a:cs typeface="Times New Roman" panose="02020603050405020304" pitchFamily="18" charset="0"/>
              </a:rPr>
              <a:t>Uygulamalı Derslerde:</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Pratik beceri sınavları, klinik performans değerlendirmeleri, sözlü sunumlar, gözlem formları </a:t>
            </a:r>
          </a:p>
          <a:p>
            <a:pPr lvl="1" algn="just"/>
            <a:r>
              <a:rPr lang="tr-TR" sz="2000">
                <a:latin typeface="Times New Roman" panose="02020603050405020304" pitchFamily="18" charset="0"/>
                <a:cs typeface="Times New Roman" panose="02020603050405020304" pitchFamily="18" charset="0"/>
              </a:rPr>
              <a:t>Tüm uygulamalar, </a:t>
            </a:r>
            <a:r>
              <a:rPr lang="tr-TR" sz="2000" b="1">
                <a:latin typeface="Times New Roman" panose="02020603050405020304" pitchFamily="18" charset="0"/>
                <a:cs typeface="Times New Roman" panose="02020603050405020304" pitchFamily="18" charset="0"/>
              </a:rPr>
              <a:t>ilgili bölümün “Uygulama Yönergesi”</a:t>
            </a:r>
            <a:r>
              <a:rPr lang="tr-TR" sz="2000">
                <a:latin typeface="Times New Roman" panose="02020603050405020304" pitchFamily="18" charset="0"/>
                <a:cs typeface="Times New Roman" panose="02020603050405020304" pitchFamily="18" charset="0"/>
              </a:rPr>
              <a:t> kapsamında tanımlanmıştır.</a:t>
            </a:r>
          </a:p>
          <a:p>
            <a:pPr algn="just"/>
            <a:r>
              <a:rPr lang="tr-TR" sz="2000" b="1">
                <a:latin typeface="Times New Roman" panose="02020603050405020304" pitchFamily="18" charset="0"/>
                <a:cs typeface="Times New Roman" panose="02020603050405020304" pitchFamily="18" charset="0"/>
              </a:rPr>
              <a:t>Sınav tarihleri</a:t>
            </a:r>
            <a:r>
              <a:rPr lang="tr-TR" sz="2000">
                <a:latin typeface="Times New Roman" panose="02020603050405020304" pitchFamily="18" charset="0"/>
                <a:cs typeface="Times New Roman" panose="02020603050405020304" pitchFamily="18" charset="0"/>
              </a:rPr>
              <a:t>, akademik takvim ve fakülte duyurularında önceden ilan edilir.</a:t>
            </a:r>
          </a:p>
          <a:p>
            <a:pPr algn="just"/>
            <a:r>
              <a:rPr lang="tr-TR" sz="2000" b="1">
                <a:latin typeface="Times New Roman" panose="02020603050405020304" pitchFamily="18" charset="0"/>
                <a:cs typeface="Times New Roman" panose="02020603050405020304" pitchFamily="18" charset="0"/>
              </a:rPr>
              <a:t>Ders sorumluları</a:t>
            </a:r>
            <a:r>
              <a:rPr lang="tr-TR" sz="2000">
                <a:latin typeface="Times New Roman" panose="02020603050405020304" pitchFamily="18" charset="0"/>
                <a:cs typeface="Times New Roman" panose="02020603050405020304" pitchFamily="18" charset="0"/>
              </a:rPr>
              <a:t>, dönem başında ölçme yöntemleri ve başarı kriterlerini </a:t>
            </a:r>
            <a:r>
              <a:rPr lang="tr-TR" sz="2000" b="1">
                <a:latin typeface="Times New Roman" panose="02020603050405020304" pitchFamily="18" charset="0"/>
                <a:cs typeface="Times New Roman" panose="02020603050405020304" pitchFamily="18" charset="0"/>
              </a:rPr>
              <a:t>Öğrenci Bilgi Sistemi (Bologna)</a:t>
            </a:r>
            <a:r>
              <a:rPr lang="tr-TR" sz="2000">
                <a:latin typeface="Times New Roman" panose="02020603050405020304" pitchFamily="18" charset="0"/>
                <a:cs typeface="Times New Roman" panose="02020603050405020304" pitchFamily="18" charset="0"/>
              </a:rPr>
              <a:t> üzerinden paylaşır .</a:t>
            </a:r>
          </a:p>
          <a:p>
            <a:pPr algn="just"/>
            <a:r>
              <a:rPr lang="tr-TR" sz="2000">
                <a:latin typeface="Times New Roman" panose="02020603050405020304" pitchFamily="18" charset="0"/>
                <a:cs typeface="Times New Roman" panose="02020603050405020304" pitchFamily="18" charset="0"/>
              </a:rPr>
              <a:t>Sınav sonuçları, belirlenen süre içinde </a:t>
            </a:r>
            <a:r>
              <a:rPr lang="tr-TR" sz="2000" b="1">
                <a:latin typeface="Times New Roman" panose="02020603050405020304" pitchFamily="18" charset="0"/>
                <a:cs typeface="Times New Roman" panose="02020603050405020304" pitchFamily="18" charset="0"/>
              </a:rPr>
              <a:t>OBS</a:t>
            </a:r>
            <a:r>
              <a:rPr lang="tr-TR" sz="2000">
                <a:latin typeface="Times New Roman" panose="02020603050405020304" pitchFamily="18" charset="0"/>
                <a:cs typeface="Times New Roman" panose="02020603050405020304" pitchFamily="18" charset="0"/>
              </a:rPr>
              <a:t> üzerinden açıklanır.</a:t>
            </a:r>
          </a:p>
        </p:txBody>
      </p:sp>
    </p:spTree>
    <p:extLst>
      <p:ext uri="{BB962C8B-B14F-4D97-AF65-F5344CB8AC3E}">
        <p14:creationId xmlns:p14="http://schemas.microsoft.com/office/powerpoint/2010/main" val="3346923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Rectangle 1"/>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 name="Dikdörtgen 4"/>
          <p:cNvSpPr/>
          <p:nvPr/>
        </p:nvSpPr>
        <p:spPr>
          <a:xfrm>
            <a:off x="1423097" y="2279363"/>
            <a:ext cx="9570085" cy="3477875"/>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ölçme ve değerlendirme süreçlerinin kalitesini sağlamak için düzenli </a:t>
            </a:r>
            <a:r>
              <a:rPr lang="tr-TR" altLang="tr-TR" sz="2000" b="1">
                <a:latin typeface="Times New Roman" panose="02020603050405020304" pitchFamily="18" charset="0"/>
                <a:cs typeface="Times New Roman" panose="02020603050405020304" pitchFamily="18" charset="0"/>
              </a:rPr>
              <a:t>izleme ve iyileştirme mekanizmaları</a:t>
            </a:r>
            <a:r>
              <a:rPr lang="tr-TR" altLang="tr-TR" sz="2000">
                <a:latin typeface="Times New Roman" panose="02020603050405020304" pitchFamily="18" charset="0"/>
                <a:cs typeface="Times New Roman" panose="02020603050405020304" pitchFamily="18" charset="0"/>
              </a:rPr>
              <a:t> uygulanmaktadır.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Ders Değerlendirme Anketleri:</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Her dönem sonunda öğrencilerden alınır.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Ölçme-değerlendirme yöntemlerinin etkinliğini izlemek ve geliştirmek amacıyla kullanılır.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Geri Bildirim ve İyileştirme:</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Anket verileri ve geri bildirimler doğrultusunda sınav yöntemleri düzenlenir.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Değerlendirmelerin öğrenme çıktılarıyla uyumlu, adil ve şeffaf olması sağlanır.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Tüm güncellemeler, resmî duyurularla paydaşlara iletilir.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Amaç: Öğrencilerin bilgi, beceri ve yetkinliklerinin doğru, güvenilir ve adil biçimde değerlendirilmesi</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790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323439"/>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600" b="1" dirty="0">
                <a:latin typeface="Tw Cen MT" panose="020B0602020104020603" pitchFamily="34" charset="0"/>
                <a:ea typeface="Verdana" panose="020B0604030504040204" pitchFamily="34" charset="0"/>
                <a:cs typeface="Times New Roman" panose="02020603050405020304" pitchFamily="18"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985520" y="2234843"/>
            <a:ext cx="10637520" cy="3170099"/>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 </a:t>
            </a:r>
            <a:r>
              <a:rPr lang="tr-TR" sz="2000" b="1">
                <a:latin typeface="Times New Roman" panose="02020603050405020304" pitchFamily="18" charset="0"/>
                <a:cs typeface="Times New Roman" panose="02020603050405020304" pitchFamily="18" charset="0"/>
              </a:rPr>
              <a:t>öğrenci kabulünden mezuniyete kadar</a:t>
            </a:r>
            <a:r>
              <a:rPr lang="tr-TR" sz="2000">
                <a:latin typeface="Times New Roman" panose="02020603050405020304" pitchFamily="18" charset="0"/>
                <a:cs typeface="Times New Roman" panose="02020603050405020304" pitchFamily="18" charset="0"/>
              </a:rPr>
              <a:t> şeffaf, adil ve ulusal/uluslararası standartlara uygun bir yönetim anlayışı benimsemektedir.</a:t>
            </a:r>
          </a:p>
          <a:p>
            <a:pPr algn="just"/>
            <a:r>
              <a:rPr lang="tr-TR" sz="2000">
                <a:latin typeface="Times New Roman" panose="02020603050405020304" pitchFamily="18" charset="0"/>
                <a:cs typeface="Times New Roman" panose="02020603050405020304" pitchFamily="18" charset="0"/>
              </a:rPr>
              <a:t>Öğrenci kabulü temel olarak </a:t>
            </a:r>
            <a:r>
              <a:rPr lang="tr-TR" sz="2000" b="1">
                <a:latin typeface="Times New Roman" panose="02020603050405020304" pitchFamily="18" charset="0"/>
                <a:cs typeface="Times New Roman" panose="02020603050405020304" pitchFamily="18" charset="0"/>
              </a:rPr>
              <a:t>ÖSYM merkezi yerleştirme sistemi</a:t>
            </a:r>
            <a:r>
              <a:rPr lang="tr-TR" sz="2000">
                <a:latin typeface="Times New Roman" panose="02020603050405020304" pitchFamily="18" charset="0"/>
                <a:cs typeface="Times New Roman" panose="02020603050405020304" pitchFamily="18" charset="0"/>
              </a:rPr>
              <a:t> ile gerçekleştirilir.</a:t>
            </a:r>
          </a:p>
          <a:p>
            <a:pPr algn="just"/>
            <a:r>
              <a:rPr lang="tr-TR" sz="2000">
                <a:latin typeface="Times New Roman" panose="02020603050405020304" pitchFamily="18" charset="0"/>
                <a:cs typeface="Times New Roman" panose="02020603050405020304" pitchFamily="18" charset="0"/>
              </a:rPr>
              <a:t>Ayrıca çeşitli kabul yolları bulunmaktadır:</a:t>
            </a:r>
          </a:p>
          <a:p>
            <a:pPr lvl="1" algn="just"/>
            <a:r>
              <a:rPr lang="tr-TR" sz="2000" b="1">
                <a:latin typeface="Times New Roman" panose="02020603050405020304" pitchFamily="18" charset="0"/>
                <a:cs typeface="Times New Roman" panose="02020603050405020304" pitchFamily="18" charset="0"/>
              </a:rPr>
              <a:t>Dikey Geçiş (DGS):</a:t>
            </a:r>
            <a:r>
              <a:rPr lang="tr-TR" sz="2000">
                <a:latin typeface="Times New Roman" panose="02020603050405020304" pitchFamily="18" charset="0"/>
                <a:cs typeface="Times New Roman" panose="02020603050405020304" pitchFamily="18" charset="0"/>
              </a:rPr>
              <a:t> MYO mezunları, Hemşirelik programının 3. sınıfına kabul edilir</a:t>
            </a:r>
          </a:p>
          <a:p>
            <a:pPr lvl="1" algn="just"/>
            <a:r>
              <a:rPr lang="tr-TR" sz="2000" b="1">
                <a:latin typeface="Times New Roman" panose="02020603050405020304" pitchFamily="18" charset="0"/>
                <a:cs typeface="Times New Roman" panose="02020603050405020304" pitchFamily="18" charset="0"/>
              </a:rPr>
              <a:t>Yatay Geçiş:</a:t>
            </a:r>
            <a:r>
              <a:rPr lang="tr-TR" sz="2000">
                <a:latin typeface="Times New Roman" panose="02020603050405020304" pitchFamily="18" charset="0"/>
                <a:cs typeface="Times New Roman" panose="02020603050405020304" pitchFamily="18" charset="0"/>
              </a:rPr>
              <a:t> Başvurular, “Adıyaman Üniversitesi Yatay Geçiş Yönergesi” kapsamında değerlendirilir</a:t>
            </a:r>
          </a:p>
          <a:p>
            <a:pPr lvl="1" algn="just"/>
            <a:r>
              <a:rPr lang="tr-TR" sz="2000" b="1">
                <a:latin typeface="Times New Roman" panose="02020603050405020304" pitchFamily="18" charset="0"/>
                <a:cs typeface="Times New Roman" panose="02020603050405020304" pitchFamily="18" charset="0"/>
              </a:rPr>
              <a:t>Uluslararası Öğrenciler:</a:t>
            </a:r>
            <a:r>
              <a:rPr lang="tr-TR" sz="2000">
                <a:latin typeface="Times New Roman" panose="02020603050405020304" pitchFamily="18" charset="0"/>
                <a:cs typeface="Times New Roman" panose="02020603050405020304" pitchFamily="18" charset="0"/>
              </a:rPr>
              <a:t> Yabancı Öğrenci Sınavı (</a:t>
            </a:r>
            <a:r>
              <a:rPr lang="tr-TR" sz="2000" b="1">
                <a:latin typeface="Times New Roman" panose="02020603050405020304" pitchFamily="18" charset="0"/>
                <a:cs typeface="Times New Roman" panose="02020603050405020304" pitchFamily="18" charset="0"/>
              </a:rPr>
              <a:t>YÖS</a:t>
            </a:r>
            <a:r>
              <a:rPr lang="tr-TR" sz="2000">
                <a:latin typeface="Times New Roman" panose="02020603050405020304" pitchFamily="18" charset="0"/>
                <a:cs typeface="Times New Roman" panose="02020603050405020304" pitchFamily="18" charset="0"/>
              </a:rPr>
              <a:t>) sonuçlarına göre kabul edilir Fakültemizde </a:t>
            </a:r>
            <a:r>
              <a:rPr lang="tr-TR" sz="2000" b="1">
                <a:latin typeface="Times New Roman" panose="02020603050405020304" pitchFamily="18" charset="0"/>
                <a:cs typeface="Times New Roman" panose="02020603050405020304" pitchFamily="18" charset="0"/>
              </a:rPr>
              <a:t>Çift Anadal (ÇAP)</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Yandal Programları</a:t>
            </a:r>
            <a:r>
              <a:rPr lang="tr-TR" sz="2000">
                <a:latin typeface="Times New Roman" panose="02020603050405020304" pitchFamily="18" charset="0"/>
                <a:cs typeface="Times New Roman" panose="02020603050405020304" pitchFamily="18" charset="0"/>
              </a:rPr>
              <a:t> bulunmamaktadır.</a:t>
            </a:r>
          </a:p>
          <a:p>
            <a:pPr algn="just"/>
            <a:r>
              <a:rPr lang="tr-TR" sz="2000">
                <a:latin typeface="Times New Roman" panose="02020603050405020304" pitchFamily="18" charset="0"/>
                <a:cs typeface="Times New Roman" panose="02020603050405020304" pitchFamily="18" charset="0"/>
              </a:rPr>
              <a:t>Tüm süreçler, </a:t>
            </a:r>
            <a:r>
              <a:rPr lang="tr-TR" sz="2000" b="1">
                <a:latin typeface="Times New Roman" panose="02020603050405020304" pitchFamily="18" charset="0"/>
                <a:cs typeface="Times New Roman" panose="02020603050405020304" pitchFamily="18" charset="0"/>
              </a:rPr>
              <a:t>YÖK mevzuatı</a:t>
            </a:r>
            <a:r>
              <a:rPr lang="tr-TR" sz="2000">
                <a:latin typeface="Times New Roman" panose="02020603050405020304" pitchFamily="18" charset="0"/>
                <a:cs typeface="Times New Roman" panose="02020603050405020304" pitchFamily="18" charset="0"/>
              </a:rPr>
              <a:t> ve üniversite yönergeleri doğrultusunda yürütülmektedir</a:t>
            </a:r>
          </a:p>
        </p:txBody>
      </p:sp>
    </p:spTree>
    <p:extLst>
      <p:ext uri="{BB962C8B-B14F-4D97-AF65-F5344CB8AC3E}">
        <p14:creationId xmlns:p14="http://schemas.microsoft.com/office/powerpoint/2010/main" val="127640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323439"/>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600" b="1" dirty="0">
                <a:latin typeface="Tw Cen MT" panose="020B0602020104020603" pitchFamily="34" charset="0"/>
                <a:ea typeface="Verdana" panose="020B0604030504040204" pitchFamily="34" charset="0"/>
                <a:cs typeface="Times New Roman" panose="02020603050405020304" pitchFamily="18"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351279" y="2105303"/>
            <a:ext cx="9713883" cy="3477875"/>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Önceki Öğrenmenin Tanınması ve Muafiyet</a:t>
            </a:r>
          </a:p>
          <a:p>
            <a:pPr algn="just">
              <a:buFont typeface="Arial" panose="020B0604020202020204" pitchFamily="34" charset="0"/>
              <a:buChar char="•"/>
            </a:pPr>
            <a:r>
              <a:rPr lang="tr-TR" sz="2000">
                <a:latin typeface="Times New Roman" panose="02020603050405020304" pitchFamily="18" charset="0"/>
                <a:cs typeface="Times New Roman" panose="02020603050405020304" pitchFamily="18" charset="0"/>
              </a:rPr>
              <a:t>Fakültemizde öğrencilerin önceki </a:t>
            </a:r>
            <a:r>
              <a:rPr lang="tr-TR" sz="2000" b="1">
                <a:latin typeface="Times New Roman" panose="02020603050405020304" pitchFamily="18" charset="0"/>
                <a:cs typeface="Times New Roman" panose="02020603050405020304" pitchFamily="18" charset="0"/>
              </a:rPr>
              <a:t>resmî veya gayriresmî öğrenmeleri</a:t>
            </a:r>
            <a:r>
              <a:rPr lang="tr-TR" sz="2000">
                <a:latin typeface="Times New Roman" panose="02020603050405020304" pitchFamily="18" charset="0"/>
                <a:cs typeface="Times New Roman" panose="02020603050405020304" pitchFamily="18" charset="0"/>
              </a:rPr>
              <a:t>, belirlenen kurallar çerçevesinde tanınmaktadır.</a:t>
            </a:r>
          </a:p>
          <a:p>
            <a:pPr algn="just">
              <a:buFont typeface="Arial" panose="020B0604020202020204" pitchFamily="34" charset="0"/>
              <a:buChar char="•"/>
            </a:pPr>
            <a:r>
              <a:rPr lang="tr-TR" sz="2000" b="1">
                <a:latin typeface="Times New Roman" panose="02020603050405020304" pitchFamily="18" charset="0"/>
                <a:cs typeface="Times New Roman" panose="02020603050405020304" pitchFamily="18" charset="0"/>
              </a:rPr>
              <a:t>Yatay Geçiş ve Muafiyet:</a:t>
            </a:r>
            <a:endParaRPr lang="tr-TR" sz="200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tr-TR" sz="2000">
                <a:latin typeface="Times New Roman" panose="02020603050405020304" pitchFamily="18" charset="0"/>
                <a:cs typeface="Times New Roman" panose="02020603050405020304" pitchFamily="18" charset="0"/>
              </a:rPr>
              <a:t>Diğer yükseköğretim kurumlarından gelen öğrencilerin dersleri,</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Muafiyet ve İntibak Komisyonları</a:t>
            </a:r>
            <a:r>
              <a:rPr lang="tr-TR" sz="2000">
                <a:latin typeface="Times New Roman" panose="02020603050405020304" pitchFamily="18" charset="0"/>
                <a:cs typeface="Times New Roman" panose="02020603050405020304" pitchFamily="18" charset="0"/>
              </a:rPr>
              <a:t> tarafından değerlendirilir.</a:t>
            </a:r>
          </a:p>
          <a:p>
            <a:pPr marL="742950" lvl="1" indent="-285750" algn="just">
              <a:buFont typeface="Arial" panose="020B0604020202020204" pitchFamily="34" charset="0"/>
              <a:buChar char="•"/>
            </a:pPr>
            <a:r>
              <a:rPr lang="tr-TR" sz="2000">
                <a:latin typeface="Times New Roman" panose="02020603050405020304" pitchFamily="18" charset="0"/>
                <a:cs typeface="Times New Roman" panose="02020603050405020304" pitchFamily="18" charset="0"/>
              </a:rPr>
              <a:t>Komisyon, ders içerikleri ve </a:t>
            </a:r>
            <a:r>
              <a:rPr lang="tr-TR" sz="2000" b="1">
                <a:latin typeface="Times New Roman" panose="02020603050405020304" pitchFamily="18" charset="0"/>
                <a:cs typeface="Times New Roman" panose="02020603050405020304" pitchFamily="18" charset="0"/>
              </a:rPr>
              <a:t>AKTS kredilerini</a:t>
            </a:r>
            <a:r>
              <a:rPr lang="tr-TR" sz="2000">
                <a:latin typeface="Times New Roman" panose="02020603050405020304" pitchFamily="18" charset="0"/>
                <a:cs typeface="Times New Roman" panose="02020603050405020304" pitchFamily="18" charset="0"/>
              </a:rPr>
              <a:t> inceleyerek karar verir.</a:t>
            </a:r>
          </a:p>
          <a:p>
            <a:pPr marL="742950" lvl="1" indent="-285750" algn="just">
              <a:buFont typeface="Arial" panose="020B0604020202020204" pitchFamily="34" charset="0"/>
              <a:buChar char="•"/>
            </a:pPr>
            <a:r>
              <a:rPr lang="tr-TR" sz="2000">
                <a:latin typeface="Times New Roman" panose="02020603050405020304" pitchFamily="18" charset="0"/>
                <a:cs typeface="Times New Roman" panose="02020603050405020304" pitchFamily="18" charset="0"/>
              </a:rPr>
              <a:t>Kararlar, </a:t>
            </a:r>
            <a:r>
              <a:rPr lang="tr-TR" sz="2000" b="1">
                <a:latin typeface="Times New Roman" panose="02020603050405020304" pitchFamily="18" charset="0"/>
                <a:cs typeface="Times New Roman" panose="02020603050405020304" pitchFamily="18" charset="0"/>
              </a:rPr>
              <a:t>Fakülte Yönetim Kurulu</a:t>
            </a:r>
            <a:r>
              <a:rPr lang="tr-TR" sz="2000">
                <a:latin typeface="Times New Roman" panose="02020603050405020304" pitchFamily="18" charset="0"/>
                <a:cs typeface="Times New Roman" panose="02020603050405020304" pitchFamily="18" charset="0"/>
              </a:rPr>
              <a:t> onayıyla kesinleşir </a:t>
            </a:r>
          </a:p>
          <a:p>
            <a:pPr marL="742950" lvl="1" indent="-285750" algn="just">
              <a:buFont typeface="Arial" panose="020B0604020202020204" pitchFamily="34" charset="0"/>
              <a:buChar char="•"/>
            </a:pPr>
            <a:r>
              <a:rPr lang="tr-TR" sz="2000" b="1">
                <a:latin typeface="Times New Roman" panose="02020603050405020304" pitchFamily="18" charset="0"/>
                <a:cs typeface="Times New Roman" panose="02020603050405020304" pitchFamily="18" charset="0"/>
              </a:rPr>
              <a:t>Formal Olmayan Öğrenmeler:</a:t>
            </a:r>
            <a:endParaRPr lang="tr-TR" sz="200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tr-TR" sz="2000">
                <a:latin typeface="Times New Roman" panose="02020603050405020304" pitchFamily="18" charset="0"/>
                <a:cs typeface="Times New Roman" panose="02020603050405020304" pitchFamily="18" charset="0"/>
              </a:rPr>
              <a:t>Sertifika, kurs vb. yollarla kazanılan bilgi ve beceriler de</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ilgili mevzuat çerçevesinde değerlendirilmektedir.</a:t>
            </a:r>
          </a:p>
        </p:txBody>
      </p:sp>
    </p:spTree>
    <p:extLst>
      <p:ext uri="{BB962C8B-B14F-4D97-AF65-F5344CB8AC3E}">
        <p14:creationId xmlns:p14="http://schemas.microsoft.com/office/powerpoint/2010/main" val="3125165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323439"/>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600" b="1" dirty="0">
                <a:latin typeface="Tw Cen MT" panose="020B0602020104020603" pitchFamily="34" charset="0"/>
                <a:ea typeface="Verdana" panose="020B0604030504040204" pitchFamily="34" charset="0"/>
                <a:cs typeface="Times New Roman" panose="02020603050405020304" pitchFamily="18" charset="0"/>
              </a:rPr>
              <a:t>B.2.3. Öğrenci kabulü, önceki öğrenmenin tanınması ve kredilendirilmesi</a:t>
            </a:r>
          </a:p>
          <a:p>
            <a:r>
              <a:rPr lang="tr-TR" sz="1200" dirty="0">
                <a:solidFill>
                  <a:schemeClr val="bg1">
                    <a:lumMod val="50000"/>
                  </a:schemeClr>
                </a:solidFill>
                <a:latin typeface="Verdana" panose="020B0604030504040204" pitchFamily="34" charset="0"/>
                <a:ea typeface="Verdana" panose="020B0604030504040204" pitchFamily="34"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782320" y="1760669"/>
            <a:ext cx="11268363" cy="4708981"/>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AKTS Kredilendirme ve Şeffaflık</a:t>
            </a:r>
          </a:p>
          <a:p>
            <a:pPr algn="just"/>
            <a:r>
              <a:rPr lang="tr-TR" sz="2000">
                <a:latin typeface="Times New Roman" panose="02020603050405020304" pitchFamily="18" charset="0"/>
                <a:cs typeface="Times New Roman" panose="02020603050405020304" pitchFamily="18" charset="0"/>
              </a:rPr>
              <a:t>Eğitim programlarımız, </a:t>
            </a:r>
            <a:r>
              <a:rPr lang="tr-TR" sz="2000" b="1">
                <a:latin typeface="Times New Roman" panose="02020603050405020304" pitchFamily="18" charset="0"/>
                <a:cs typeface="Times New Roman" panose="02020603050405020304" pitchFamily="18" charset="0"/>
              </a:rPr>
              <a:t>Avrupa Kredi Transfer ve Biriktirme Sistemi (AKTS)</a:t>
            </a:r>
            <a:r>
              <a:rPr lang="tr-TR" sz="2000">
                <a:latin typeface="Times New Roman" panose="02020603050405020304" pitchFamily="18" charset="0"/>
                <a:cs typeface="Times New Roman" panose="02020603050405020304" pitchFamily="18" charset="0"/>
              </a:rPr>
              <a:t> prensiplerine tam uyumludur.</a:t>
            </a:r>
          </a:p>
          <a:p>
            <a:pPr algn="just"/>
            <a:r>
              <a:rPr lang="tr-TR" sz="2000" b="1">
                <a:latin typeface="Times New Roman" panose="02020603050405020304" pitchFamily="18" charset="0"/>
                <a:cs typeface="Times New Roman" panose="02020603050405020304" pitchFamily="18" charset="0"/>
              </a:rPr>
              <a:t>Program Yapısı:</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Ebelik ve Hemşirelik programları 8 yarıyıl / 4 yıl sürelidir.</a:t>
            </a:r>
          </a:p>
          <a:p>
            <a:pPr lvl="1" algn="just"/>
            <a:r>
              <a:rPr lang="tr-TR" sz="2000">
                <a:latin typeface="Times New Roman" panose="02020603050405020304" pitchFamily="18" charset="0"/>
                <a:cs typeface="Times New Roman" panose="02020603050405020304" pitchFamily="18" charset="0"/>
              </a:rPr>
              <a:t>Mezuniyet için </a:t>
            </a:r>
            <a:r>
              <a:rPr lang="tr-TR" sz="2000" b="1">
                <a:latin typeface="Times New Roman" panose="02020603050405020304" pitchFamily="18" charset="0"/>
                <a:cs typeface="Times New Roman" panose="02020603050405020304" pitchFamily="18" charset="0"/>
              </a:rPr>
              <a:t>240 AKTS</a:t>
            </a:r>
            <a:r>
              <a:rPr lang="tr-TR" sz="2000">
                <a:latin typeface="Times New Roman" panose="02020603050405020304" pitchFamily="18" charset="0"/>
                <a:cs typeface="Times New Roman" panose="02020603050405020304" pitchFamily="18" charset="0"/>
              </a:rPr>
              <a:t> tamamlanması gereklidir</a:t>
            </a:r>
          </a:p>
          <a:p>
            <a:pPr algn="just"/>
            <a:r>
              <a:rPr lang="tr-TR" sz="2000" b="1">
                <a:latin typeface="Times New Roman" panose="02020603050405020304" pitchFamily="18" charset="0"/>
                <a:cs typeface="Times New Roman" panose="02020603050405020304" pitchFamily="18" charset="0"/>
              </a:rPr>
              <a:t>İş Yüküne Dayalı Kredilendirme:</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Her dersin AKTS değeri; teorik, uygulama, staj, proje ve sınav hazırlığı dâhil toplam çalışma süresine göre hesaplanır.</a:t>
            </a:r>
          </a:p>
          <a:p>
            <a:pPr algn="just"/>
            <a:r>
              <a:rPr lang="tr-TR" sz="2000" b="1">
                <a:latin typeface="Times New Roman" panose="02020603050405020304" pitchFamily="18" charset="0"/>
                <a:cs typeface="Times New Roman" panose="02020603050405020304" pitchFamily="18" charset="0"/>
              </a:rPr>
              <a:t>Şeffaflık ve Erişilebilirlik:</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Derslerin AKTS kredileri ve iş yükü bilgileri, </a:t>
            </a:r>
            <a:r>
              <a:rPr lang="tr-TR" sz="2000" b="1">
                <a:latin typeface="Times New Roman" panose="02020603050405020304" pitchFamily="18" charset="0"/>
                <a:cs typeface="Times New Roman" panose="02020603050405020304" pitchFamily="18" charset="0"/>
              </a:rPr>
              <a:t>Bologna Bilgi Sistemi</a:t>
            </a:r>
            <a:r>
              <a:rPr lang="tr-TR" sz="2000">
                <a:latin typeface="Times New Roman" panose="02020603050405020304" pitchFamily="18" charset="0"/>
                <a:cs typeface="Times New Roman" panose="02020603050405020304" pitchFamily="18" charset="0"/>
              </a:rPr>
              <a:t> ve bölüm web sayfalarında yayımlanır</a:t>
            </a:r>
          </a:p>
          <a:p>
            <a:pPr algn="just"/>
            <a:r>
              <a:rPr lang="tr-TR" sz="2000" b="1">
                <a:latin typeface="Times New Roman" panose="02020603050405020304" pitchFamily="18" charset="0"/>
                <a:cs typeface="Times New Roman" panose="02020603050405020304" pitchFamily="18" charset="0"/>
              </a:rPr>
              <a:t>Mevzuata Uyum:</a:t>
            </a:r>
            <a:endParaRPr lang="tr-TR" sz="2000">
              <a:latin typeface="Times New Roman" panose="02020603050405020304" pitchFamily="18" charset="0"/>
              <a:cs typeface="Times New Roman" panose="02020603050405020304" pitchFamily="18" charset="0"/>
            </a:endParaRPr>
          </a:p>
          <a:p>
            <a:pPr lvl="1" algn="just"/>
            <a:r>
              <a:rPr lang="tr-TR" sz="2000">
                <a:latin typeface="Times New Roman" panose="02020603050405020304" pitchFamily="18" charset="0"/>
                <a:cs typeface="Times New Roman" panose="02020603050405020304" pitchFamily="18" charset="0"/>
              </a:rPr>
              <a:t>Müfredat toplam </a:t>
            </a:r>
            <a:r>
              <a:rPr lang="tr-TR" sz="2000" b="1">
                <a:latin typeface="Times New Roman" panose="02020603050405020304" pitchFamily="18" charset="0"/>
                <a:cs typeface="Times New Roman" panose="02020603050405020304" pitchFamily="18" charset="0"/>
              </a:rPr>
              <a:t>4600 saatlik eğitim</a:t>
            </a:r>
            <a:r>
              <a:rPr lang="tr-TR" sz="2000">
                <a:latin typeface="Times New Roman" panose="02020603050405020304" pitchFamily="18" charset="0"/>
                <a:cs typeface="Times New Roman" panose="02020603050405020304" pitchFamily="18" charset="0"/>
              </a:rPr>
              <a:t> içerir; bunun %40,39’u teorik, %59,61’i klinik uygulamadır.</a:t>
            </a:r>
          </a:p>
          <a:p>
            <a:pPr algn="just"/>
            <a:r>
              <a:rPr lang="tr-TR" sz="2000">
                <a:latin typeface="Times New Roman" panose="02020603050405020304" pitchFamily="18" charset="0"/>
                <a:cs typeface="Times New Roman" panose="02020603050405020304" pitchFamily="18" charset="0"/>
              </a:rPr>
              <a:t>Bu sistem, öğrenci hareketliliğini kolaylaştırmakta, adil bir eğitim ortamı sağlamaktadır.</a:t>
            </a:r>
          </a:p>
        </p:txBody>
      </p:sp>
    </p:spTree>
    <p:extLst>
      <p:ext uri="{BB962C8B-B14F-4D97-AF65-F5344CB8AC3E}">
        <p14:creationId xmlns:p14="http://schemas.microsoft.com/office/powerpoint/2010/main" val="2386376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864410" y="2090173"/>
            <a:ext cx="10759439" cy="3785652"/>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mezuniyet ve diploma süreçleri, </a:t>
            </a:r>
            <a:r>
              <a:rPr lang="tr-TR" altLang="tr-TR" sz="2000" b="1">
                <a:latin typeface="Times New Roman" panose="02020603050405020304" pitchFamily="18" charset="0"/>
                <a:cs typeface="Times New Roman" panose="02020603050405020304" pitchFamily="18" charset="0"/>
              </a:rPr>
              <a:t>Adıyaman Üniversitesi Ön Lisans ve Lisans Eğitim-Öğretim ve Sınav Yönetmeliği</a:t>
            </a:r>
            <a:r>
              <a:rPr lang="tr-TR" altLang="tr-TR" sz="2000">
                <a:latin typeface="Times New Roman" panose="02020603050405020304" pitchFamily="18" charset="0"/>
                <a:cs typeface="Times New Roman" panose="02020603050405020304" pitchFamily="18" charset="0"/>
              </a:rPr>
              <a:t> ile</a:t>
            </a:r>
            <a:br>
              <a:rPr lang="tr-TR" altLang="tr-TR" sz="2000">
                <a:latin typeface="Times New Roman" panose="02020603050405020304" pitchFamily="18" charset="0"/>
                <a:cs typeface="Times New Roman" panose="02020603050405020304" pitchFamily="18" charset="0"/>
              </a:rPr>
            </a:br>
            <a:r>
              <a:rPr lang="tr-TR" altLang="tr-TR" sz="2000" b="1">
                <a:latin typeface="Times New Roman" panose="02020603050405020304" pitchFamily="18" charset="0"/>
                <a:cs typeface="Times New Roman" panose="02020603050405020304" pitchFamily="18" charset="0"/>
              </a:rPr>
              <a:t>ADYÜ Diploma, Sertifika, Geçici Mezuniyet ve Diğer Belgelerin Düzenlenmesine İlişkin Yönerge</a:t>
            </a:r>
            <a:r>
              <a:rPr lang="tr-TR" altLang="tr-TR" sz="2000">
                <a:latin typeface="Times New Roman" panose="02020603050405020304" pitchFamily="18" charset="0"/>
                <a:cs typeface="Times New Roman" panose="02020603050405020304" pitchFamily="18" charset="0"/>
              </a:rPr>
              <a:t> çerçevesinde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 belgeler, mezunların bilgi, beceri ve yetkinliklerinin </a:t>
            </a:r>
            <a:r>
              <a:rPr lang="tr-TR" altLang="tr-TR" sz="2000" b="1">
                <a:latin typeface="Times New Roman" panose="02020603050405020304" pitchFamily="18" charset="0"/>
                <a:cs typeface="Times New Roman" panose="02020603050405020304" pitchFamily="18" charset="0"/>
              </a:rPr>
              <a:t>yasal geçerliliği olan</a:t>
            </a:r>
            <a:r>
              <a:rPr lang="tr-TR" altLang="tr-TR" sz="2000">
                <a:latin typeface="Times New Roman" panose="02020603050405020304" pitchFamily="18" charset="0"/>
                <a:cs typeface="Times New Roman" panose="02020603050405020304" pitchFamily="18" charset="0"/>
              </a:rPr>
              <a:t> belgelerle tescilini sağlar.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Mezuniyet için:</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Teorik derslerin %70’ine</a:t>
            </a:r>
            <a:r>
              <a:rPr lang="tr-TR" altLang="tr-TR" sz="200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Uygulamalı derslerin en az %80’ine</a:t>
            </a:r>
            <a:r>
              <a:rPr lang="tr-TR" altLang="tr-TR" sz="2000">
                <a:latin typeface="Times New Roman" panose="02020603050405020304" pitchFamily="18" charset="0"/>
                <a:cs typeface="Times New Roman" panose="02020603050405020304" pitchFamily="18" charset="0"/>
              </a:rPr>
              <a:t> devam zorunludur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Zorunlu staj ve klinik uygulamalar, ilgili yönergelere göre tamamlanmak zorundadır.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Ebelik öğrencileri, mezuniyet için </a:t>
            </a:r>
            <a:r>
              <a:rPr lang="tr-TR" altLang="tr-TR" sz="2000" b="1">
                <a:latin typeface="Times New Roman" panose="02020603050405020304" pitchFamily="18" charset="0"/>
                <a:cs typeface="Times New Roman" panose="02020603050405020304" pitchFamily="18" charset="0"/>
              </a:rPr>
              <a:t>40 doğum gerçekleştirme</a:t>
            </a:r>
            <a:r>
              <a:rPr lang="tr-TR" altLang="tr-TR" sz="2000">
                <a:latin typeface="Times New Roman" panose="02020603050405020304" pitchFamily="18" charset="0"/>
                <a:cs typeface="Times New Roman" panose="02020603050405020304" pitchFamily="18" charset="0"/>
              </a:rPr>
              <a:t> şartını yerine getirmeli;</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üçüncü sınıftan itibaren bu sayı için nöbet planına dahil olabilir .</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Ebelik son sınıfta </a:t>
            </a:r>
            <a:r>
              <a:rPr lang="tr-TR" altLang="tr-TR" sz="2000" b="1">
                <a:latin typeface="Times New Roman" panose="02020603050405020304" pitchFamily="18" charset="0"/>
                <a:cs typeface="Times New Roman" panose="02020603050405020304" pitchFamily="18" charset="0"/>
              </a:rPr>
              <a:t>İntörnlük I-II dersleri</a:t>
            </a:r>
            <a:r>
              <a:rPr lang="tr-TR" altLang="tr-TR" sz="2000">
                <a:latin typeface="Times New Roman" panose="02020603050405020304" pitchFamily="18" charset="0"/>
                <a:cs typeface="Times New Roman" panose="02020603050405020304" pitchFamily="18" charset="0"/>
              </a:rPr>
              <a:t>, hastaneler ve ASM’lerde yürütülür</a:t>
            </a:r>
          </a:p>
        </p:txBody>
      </p:sp>
    </p:spTree>
    <p:extLst>
      <p:ext uri="{BB962C8B-B14F-4D97-AF65-F5344CB8AC3E}">
        <p14:creationId xmlns:p14="http://schemas.microsoft.com/office/powerpoint/2010/main" val="576653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782320" y="1699114"/>
            <a:ext cx="11125200" cy="4985980"/>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Diploma Düzenleme ve Güvence Süreci</a:t>
            </a:r>
          </a:p>
          <a:p>
            <a:pPr algn="just"/>
            <a:r>
              <a:rPr lang="tr-TR" sz="2000">
                <a:latin typeface="Times New Roman" panose="02020603050405020304" pitchFamily="18" charset="0"/>
                <a:cs typeface="Times New Roman" panose="02020603050405020304" pitchFamily="18" charset="0"/>
              </a:rPr>
              <a:t>Mezuniyet için gerekli koşulları tamamlayan öğrencilerin mezuniyetine, </a:t>
            </a:r>
            <a:r>
              <a:rPr lang="tr-TR" sz="2000" b="1">
                <a:latin typeface="Times New Roman" panose="02020603050405020304" pitchFamily="18" charset="0"/>
                <a:cs typeface="Times New Roman" panose="02020603050405020304" pitchFamily="18" charset="0"/>
              </a:rPr>
              <a:t>Fakülte Yönetim Kurulu</a:t>
            </a:r>
            <a:r>
              <a:rPr lang="tr-TR" sz="2000">
                <a:latin typeface="Times New Roman" panose="02020603050405020304" pitchFamily="18" charset="0"/>
                <a:cs typeface="Times New Roman" panose="02020603050405020304" pitchFamily="18" charset="0"/>
              </a:rPr>
              <a:t> karar verir.</a:t>
            </a:r>
          </a:p>
          <a:p>
            <a:pPr algn="just"/>
            <a:r>
              <a:rPr lang="tr-TR" sz="2000">
                <a:latin typeface="Times New Roman" panose="02020603050405020304" pitchFamily="18" charset="0"/>
                <a:cs typeface="Times New Roman" panose="02020603050405020304" pitchFamily="18" charset="0"/>
              </a:rPr>
              <a:t>Mezuniyet tarihi, akademik takvimde belirtilen dönemin bitimini izleyen </a:t>
            </a:r>
            <a:r>
              <a:rPr lang="tr-TR" sz="2000" b="1">
                <a:latin typeface="Times New Roman" panose="02020603050405020304" pitchFamily="18" charset="0"/>
                <a:cs typeface="Times New Roman" panose="02020603050405020304" pitchFamily="18" charset="0"/>
              </a:rPr>
              <a:t>ilk iş günü</a:t>
            </a:r>
            <a:r>
              <a:rPr lang="tr-TR" sz="2000">
                <a:latin typeface="Times New Roman" panose="02020603050405020304" pitchFamily="18" charset="0"/>
                <a:cs typeface="Times New Roman" panose="02020603050405020304" pitchFamily="18" charset="0"/>
              </a:rPr>
              <a:t> olarak standartlaştırılmıştır</a:t>
            </a:r>
          </a:p>
          <a:p>
            <a:pPr algn="just"/>
            <a:r>
              <a:rPr lang="tr-TR" sz="2000" b="1">
                <a:latin typeface="Times New Roman" panose="02020603050405020304" pitchFamily="18" charset="0"/>
                <a:cs typeface="Times New Roman" panose="02020603050405020304" pitchFamily="18" charset="0"/>
              </a:rPr>
              <a:t>Diplomalar:</a:t>
            </a:r>
            <a:endParaRPr lang="tr-TR" sz="2000">
              <a:latin typeface="Times New Roman" panose="02020603050405020304" pitchFamily="18" charset="0"/>
              <a:cs typeface="Times New Roman" panose="02020603050405020304" pitchFamily="18" charset="0"/>
            </a:endParaRPr>
          </a:p>
          <a:p>
            <a:pPr lvl="1" algn="just"/>
            <a:r>
              <a:rPr lang="tr-TR" sz="2000" b="1">
                <a:latin typeface="Times New Roman" panose="02020603050405020304" pitchFamily="18" charset="0"/>
                <a:cs typeface="Times New Roman" panose="02020603050405020304" pitchFamily="18" charset="0"/>
              </a:rPr>
              <a:t>Öğrenci İşleri Daire Başkanlığı</a:t>
            </a:r>
            <a:r>
              <a:rPr lang="tr-TR" sz="2000">
                <a:latin typeface="Times New Roman" panose="02020603050405020304" pitchFamily="18" charset="0"/>
                <a:cs typeface="Times New Roman" panose="02020603050405020304" pitchFamily="18" charset="0"/>
              </a:rPr>
              <a:t> tarafından hazırlanır.</a:t>
            </a:r>
          </a:p>
          <a:p>
            <a:pPr lvl="1" algn="just"/>
            <a:r>
              <a:rPr lang="tr-TR" sz="2000">
                <a:latin typeface="Times New Roman" panose="02020603050405020304" pitchFamily="18" charset="0"/>
                <a:cs typeface="Times New Roman" panose="02020603050405020304" pitchFamily="18" charset="0"/>
              </a:rPr>
              <a:t>Türkçe ve İngilizce olarak </a:t>
            </a:r>
            <a:r>
              <a:rPr lang="tr-TR" sz="2000" b="1">
                <a:latin typeface="Times New Roman" panose="02020603050405020304" pitchFamily="18" charset="0"/>
                <a:cs typeface="Times New Roman" panose="02020603050405020304" pitchFamily="18" charset="0"/>
              </a:rPr>
              <a:t>çift dilde</a:t>
            </a:r>
            <a:r>
              <a:rPr lang="tr-TR" sz="2000">
                <a:latin typeface="Times New Roman" panose="02020603050405020304" pitchFamily="18" charset="0"/>
                <a:cs typeface="Times New Roman" panose="02020603050405020304" pitchFamily="18" charset="0"/>
              </a:rPr>
              <a:t> düzenlenir.</a:t>
            </a:r>
          </a:p>
          <a:p>
            <a:pPr lvl="1" algn="just"/>
            <a:r>
              <a:rPr lang="tr-TR" sz="2000" b="1">
                <a:latin typeface="Times New Roman" panose="02020603050405020304" pitchFamily="18" charset="0"/>
                <a:cs typeface="Times New Roman" panose="02020603050405020304" pitchFamily="18" charset="0"/>
              </a:rPr>
              <a:t>Diploma Eki</a:t>
            </a:r>
            <a:r>
              <a:rPr lang="tr-TR" sz="2000">
                <a:latin typeface="Times New Roman" panose="02020603050405020304" pitchFamily="18" charset="0"/>
                <a:cs typeface="Times New Roman" panose="02020603050405020304" pitchFamily="18" charset="0"/>
              </a:rPr>
              <a:t>, Bologna süreci kapsamında her mezuna verilir].</a:t>
            </a:r>
          </a:p>
          <a:p>
            <a:pPr algn="just"/>
            <a:r>
              <a:rPr lang="tr-TR" sz="2000">
                <a:latin typeface="Times New Roman" panose="02020603050405020304" pitchFamily="18" charset="0"/>
                <a:cs typeface="Times New Roman" panose="02020603050405020304" pitchFamily="18" charset="0"/>
              </a:rPr>
              <a:t>Diploma ekinde: programın düzeyi, içeriği ve statüsü hakkında tanımlayıcı bilgiler yer alır; diplomanın yerine geçmez </a:t>
            </a:r>
          </a:p>
          <a:p>
            <a:pPr algn="just"/>
            <a:r>
              <a:rPr lang="tr-TR" sz="2000">
                <a:latin typeface="Times New Roman" panose="02020603050405020304" pitchFamily="18" charset="0"/>
                <a:cs typeface="Times New Roman" panose="02020603050405020304" pitchFamily="18" charset="0"/>
              </a:rPr>
              <a:t>Diplomalar üzerinde:</a:t>
            </a:r>
          </a:p>
          <a:p>
            <a:pPr lvl="1" algn="just"/>
            <a:r>
              <a:rPr lang="tr-TR" sz="2000">
                <a:latin typeface="Times New Roman" panose="02020603050405020304" pitchFamily="18" charset="0"/>
                <a:cs typeface="Times New Roman" panose="02020603050405020304" pitchFamily="18" charset="0"/>
              </a:rPr>
              <a:t>T.C. kimlik numarası, ad-soyad, diploma numarası, mezuniyet tarihi</a:t>
            </a:r>
          </a:p>
          <a:p>
            <a:pPr lvl="1" algn="just"/>
            <a:r>
              <a:rPr lang="tr-TR" sz="2000">
                <a:latin typeface="Times New Roman" panose="02020603050405020304" pitchFamily="18" charset="0"/>
                <a:cs typeface="Times New Roman" panose="02020603050405020304" pitchFamily="18" charset="0"/>
              </a:rPr>
              <a:t>Rektörün elektronik imzası</a:t>
            </a:r>
          </a:p>
          <a:p>
            <a:pPr lvl="1" algn="just"/>
            <a:r>
              <a:rPr lang="tr-TR" sz="2000" b="1">
                <a:latin typeface="Times New Roman" panose="02020603050405020304" pitchFamily="18" charset="0"/>
                <a:cs typeface="Times New Roman" panose="02020603050405020304" pitchFamily="18" charset="0"/>
              </a:rPr>
              <a:t>Hologram ve soğuk damga</a:t>
            </a:r>
            <a:r>
              <a:rPr lang="tr-TR" sz="2000">
                <a:latin typeface="Times New Roman" panose="02020603050405020304" pitchFamily="18" charset="0"/>
                <a:cs typeface="Times New Roman" panose="02020603050405020304" pitchFamily="18" charset="0"/>
              </a:rPr>
              <a:t> güvenlik unsurları bulunur</a:t>
            </a:r>
          </a:p>
          <a:p>
            <a:pPr algn="just"/>
            <a:r>
              <a:rPr lang="tr-TR" sz="2000">
                <a:latin typeface="Times New Roman" panose="02020603050405020304" pitchFamily="18" charset="0"/>
                <a:cs typeface="Times New Roman" panose="02020603050405020304" pitchFamily="18" charset="0"/>
              </a:rPr>
              <a:t>Diplomaları henüz hazırlanmayan mezunlara, </a:t>
            </a:r>
            <a:r>
              <a:rPr lang="tr-TR" sz="2000" b="1">
                <a:latin typeface="Times New Roman" panose="02020603050405020304" pitchFamily="18" charset="0"/>
                <a:cs typeface="Times New Roman" panose="02020603050405020304" pitchFamily="18" charset="0"/>
              </a:rPr>
              <a:t>Geçici Mezuniyet Belgesi</a:t>
            </a:r>
            <a:r>
              <a:rPr lang="tr-TR" sz="2000">
                <a:latin typeface="Times New Roman" panose="02020603050405020304" pitchFamily="18" charset="0"/>
                <a:cs typeface="Times New Roman" panose="02020603050405020304" pitchFamily="18" charset="0"/>
              </a:rPr>
              <a:t> verilir.</a:t>
            </a:r>
          </a:p>
        </p:txBody>
      </p:sp>
    </p:spTree>
    <p:extLst>
      <p:ext uri="{BB962C8B-B14F-4D97-AF65-F5344CB8AC3E}">
        <p14:creationId xmlns:p14="http://schemas.microsoft.com/office/powerpoint/2010/main" val="4069463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B.2. Programların Yürütülmesi</a:t>
            </a:r>
          </a:p>
          <a:p>
            <a:r>
              <a:rPr lang="tr-TR" sz="1200" dirty="0">
                <a:solidFill>
                  <a:schemeClr val="bg1">
                    <a:lumMod val="50000"/>
                  </a:schemeClr>
                </a:solidFill>
                <a:latin typeface="Verdana" panose="020B0604030504040204" pitchFamily="34" charset="0"/>
                <a:ea typeface="Verdana" panose="020B0604030504040204" pitchFamily="34" charset="0"/>
              </a:rPr>
              <a:t>B.2.1. Öğretim yöntem ve teknikleri</a:t>
            </a:r>
          </a:p>
          <a:p>
            <a:r>
              <a:rPr lang="es-ES" sz="1200" dirty="0">
                <a:solidFill>
                  <a:schemeClr val="bg1">
                    <a:lumMod val="50000"/>
                  </a:schemeClr>
                </a:solidFill>
                <a:latin typeface="Verdana" panose="020B0604030504040204" pitchFamily="34" charset="0"/>
                <a:ea typeface="Verdana" panose="020B0604030504040204" pitchFamily="34" charset="0"/>
              </a:rPr>
              <a:t>B.2.2. Ölçme ve değerlendirme </a:t>
            </a:r>
          </a:p>
          <a:p>
            <a:r>
              <a:rPr lang="tr-TR" sz="1200" dirty="0">
                <a:solidFill>
                  <a:schemeClr val="bg1">
                    <a:lumMod val="50000"/>
                  </a:schemeClr>
                </a:solidFill>
                <a:latin typeface="Verdana" panose="020B0604030504040204" pitchFamily="34" charset="0"/>
                <a:ea typeface="Verdana" panose="020B0604030504040204" pitchFamily="34" charset="0"/>
              </a:rPr>
              <a:t>B.2.3. Öğrenci kabulü, önceki öğrenmenin tanınması ve kredilendirilmesi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B.2.4. Yeterliliklerin sertifikalandırılması ve diploma</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869490" y="2406968"/>
            <a:ext cx="10749279" cy="286232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Onur Sistematiği ve Etik Değerler</a:t>
            </a:r>
          </a:p>
          <a:p>
            <a:pPr algn="just"/>
            <a:r>
              <a:rPr lang="tr-TR" sz="2000">
                <a:latin typeface="Times New Roman" panose="02020603050405020304" pitchFamily="18" charset="0"/>
                <a:cs typeface="Times New Roman" panose="02020603050405020304" pitchFamily="18" charset="0"/>
              </a:rPr>
              <a:t>Üniversitemiz, sadece akademik başarıyı değil, </a:t>
            </a:r>
            <a:r>
              <a:rPr lang="tr-TR" sz="2000" b="1">
                <a:latin typeface="Times New Roman" panose="02020603050405020304" pitchFamily="18" charset="0"/>
                <a:cs typeface="Times New Roman" panose="02020603050405020304" pitchFamily="18" charset="0"/>
              </a:rPr>
              <a:t>etik değerlere bağlılığı</a:t>
            </a:r>
            <a:r>
              <a:rPr lang="tr-TR" sz="2000">
                <a:latin typeface="Times New Roman" panose="02020603050405020304" pitchFamily="18" charset="0"/>
                <a:cs typeface="Times New Roman" panose="02020603050405020304" pitchFamily="18" charset="0"/>
              </a:rPr>
              <a:t> da ödüllendirir .</a:t>
            </a:r>
          </a:p>
          <a:p>
            <a:pPr algn="just"/>
            <a:r>
              <a:rPr lang="tr-TR" sz="2000">
                <a:latin typeface="Times New Roman" panose="02020603050405020304" pitchFamily="18" charset="0"/>
                <a:cs typeface="Times New Roman" panose="02020603050405020304" pitchFamily="18" charset="0"/>
              </a:rPr>
              <a:t>Mezuniyet dereceleri:</a:t>
            </a:r>
          </a:p>
          <a:p>
            <a:pPr lvl="1" algn="just"/>
            <a:r>
              <a:rPr lang="tr-TR" sz="2000" b="1">
                <a:latin typeface="Times New Roman" panose="02020603050405020304" pitchFamily="18" charset="0"/>
                <a:cs typeface="Times New Roman" panose="02020603050405020304" pitchFamily="18" charset="0"/>
              </a:rPr>
              <a:t>Onur Öğrencisi:</a:t>
            </a:r>
            <a:r>
              <a:rPr lang="tr-TR" sz="2000">
                <a:latin typeface="Times New Roman" panose="02020603050405020304" pitchFamily="18" charset="0"/>
                <a:cs typeface="Times New Roman" panose="02020603050405020304" pitchFamily="18" charset="0"/>
              </a:rPr>
              <a:t> GNO 3.00–3.49</a:t>
            </a:r>
          </a:p>
          <a:p>
            <a:pPr lvl="1" algn="just"/>
            <a:r>
              <a:rPr lang="tr-TR" sz="2000" b="1">
                <a:latin typeface="Times New Roman" panose="02020603050405020304" pitchFamily="18" charset="0"/>
                <a:cs typeface="Times New Roman" panose="02020603050405020304" pitchFamily="18" charset="0"/>
              </a:rPr>
              <a:t>Yüksek Onur Öğrencisi:</a:t>
            </a:r>
            <a:r>
              <a:rPr lang="tr-TR" sz="2000">
                <a:latin typeface="Times New Roman" panose="02020603050405020304" pitchFamily="18" charset="0"/>
                <a:cs typeface="Times New Roman" panose="02020603050405020304" pitchFamily="18" charset="0"/>
              </a:rPr>
              <a:t> GNO 3.50–4.00</a:t>
            </a:r>
          </a:p>
          <a:p>
            <a:pPr algn="just"/>
            <a:r>
              <a:rPr lang="tr-TR" sz="2000">
                <a:latin typeface="Times New Roman" panose="02020603050405020304" pitchFamily="18" charset="0"/>
                <a:cs typeface="Times New Roman" panose="02020603050405020304" pitchFamily="18" charset="0"/>
              </a:rPr>
              <a:t>Onur durumu, </a:t>
            </a:r>
            <a:r>
              <a:rPr lang="tr-TR" sz="2000" b="1">
                <a:latin typeface="Times New Roman" panose="02020603050405020304" pitchFamily="18" charset="0"/>
                <a:cs typeface="Times New Roman" panose="02020603050405020304" pitchFamily="18" charset="0"/>
              </a:rPr>
              <a:t>transkriptte ve diploma ekinde</a:t>
            </a:r>
            <a:r>
              <a:rPr lang="tr-TR" sz="2000">
                <a:latin typeface="Times New Roman" panose="02020603050405020304" pitchFamily="18" charset="0"/>
                <a:cs typeface="Times New Roman" panose="02020603050405020304" pitchFamily="18" charset="0"/>
              </a:rPr>
              <a:t> belirtilir.</a:t>
            </a:r>
          </a:p>
          <a:p>
            <a:pPr algn="just"/>
            <a:r>
              <a:rPr lang="tr-TR" sz="2000">
                <a:latin typeface="Times New Roman" panose="02020603050405020304" pitchFamily="18" charset="0"/>
                <a:cs typeface="Times New Roman" panose="02020603050405020304" pitchFamily="18" charset="0"/>
              </a:rPr>
              <a:t>Disiplin cezası almamış olma koşulu, bu unvanların ön şartıdır.</a:t>
            </a:r>
          </a:p>
          <a:p>
            <a:pPr algn="just"/>
            <a:r>
              <a:rPr lang="tr-TR" sz="2000">
                <a:latin typeface="Times New Roman" panose="02020603050405020304" pitchFamily="18" charset="0"/>
                <a:cs typeface="Times New Roman" panose="02020603050405020304" pitchFamily="18" charset="0"/>
              </a:rPr>
              <a:t>Bu yaklaşım, fakültemizin mezuniyet sürecini yalnızca akademik bilgiye değil,</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aynı zamanda </a:t>
            </a:r>
            <a:r>
              <a:rPr lang="tr-TR" sz="2000" b="1">
                <a:latin typeface="Times New Roman" panose="02020603050405020304" pitchFamily="18" charset="0"/>
                <a:cs typeface="Times New Roman" panose="02020603050405020304" pitchFamily="18" charset="0"/>
              </a:rPr>
              <a:t>dürüstlük, etik bilinç ve profesyonel sorumluluğa</a:t>
            </a:r>
            <a:r>
              <a:rPr lang="tr-TR" sz="2000">
                <a:latin typeface="Times New Roman" panose="02020603050405020304" pitchFamily="18" charset="0"/>
                <a:cs typeface="Times New Roman" panose="02020603050405020304" pitchFamily="18" charset="0"/>
              </a:rPr>
              <a:t> dayandırdığını gösterir.</a:t>
            </a:r>
          </a:p>
        </p:txBody>
      </p:sp>
    </p:spTree>
    <p:extLst>
      <p:ext uri="{BB962C8B-B14F-4D97-AF65-F5344CB8AC3E}">
        <p14:creationId xmlns:p14="http://schemas.microsoft.com/office/powerpoint/2010/main" val="2421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B.3.1</a:t>
            </a:r>
            <a:r>
              <a:rPr lang="tr-TR" sz="1200" dirty="0">
                <a:latin typeface="Verdana" panose="020B0604030504040204" pitchFamily="34" charset="0"/>
                <a:ea typeface="Verdana" panose="020B0604030504040204" pitchFamily="34" charset="0"/>
              </a:rPr>
              <a:t>. </a:t>
            </a:r>
            <a:r>
              <a:rPr lang="tr-TR" sz="1600" b="1" dirty="0">
                <a:latin typeface="Tw Cen MT" panose="020B0602020104020603" pitchFamily="34" charset="0"/>
                <a:ea typeface="Verdana" panose="020B0604030504040204" pitchFamily="34" charset="0"/>
                <a:cs typeface="Times New Roman" panose="02020603050405020304" pitchFamily="18" charset="0"/>
              </a:rPr>
              <a:t>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690880" y="2314923"/>
            <a:ext cx="10495279" cy="3170099"/>
          </a:xfrm>
          <a:prstGeom prst="rect">
            <a:avLst/>
          </a:prstGeom>
        </p:spPr>
        <p:txBody>
          <a:bodyPr wrap="square">
            <a:spAutoFit/>
          </a:bodyPr>
          <a:lstStyle/>
          <a:p>
            <a:pPr lvl="0" algn="just"/>
            <a:r>
              <a:rPr lang="tr-TR" sz="2000">
                <a:solidFill>
                  <a:prstClr val="black"/>
                </a:solidFill>
                <a:latin typeface="Times New Roman" panose="02020603050405020304" pitchFamily="18" charset="0"/>
                <a:cs typeface="Times New Roman" panose="02020603050405020304" pitchFamily="18" charset="0"/>
              </a:rPr>
              <a:t>Fakültemiz, öğrencilerine </a:t>
            </a:r>
            <a:r>
              <a:rPr lang="tr-TR" sz="2000" b="1">
                <a:solidFill>
                  <a:prstClr val="black"/>
                </a:solidFill>
                <a:latin typeface="Times New Roman" panose="02020603050405020304" pitchFamily="18" charset="0"/>
                <a:cs typeface="Times New Roman" panose="02020603050405020304" pitchFamily="18" charset="0"/>
              </a:rPr>
              <a:t>teorik bilgi ile pratik beceriyi</a:t>
            </a:r>
            <a:r>
              <a:rPr lang="tr-TR" sz="2000">
                <a:solidFill>
                  <a:prstClr val="black"/>
                </a:solidFill>
                <a:latin typeface="Times New Roman" panose="02020603050405020304" pitchFamily="18" charset="0"/>
                <a:cs typeface="Times New Roman" panose="02020603050405020304" pitchFamily="18" charset="0"/>
              </a:rPr>
              <a:t> bütünleştiren,</a:t>
            </a:r>
            <a:br>
              <a:rPr lang="tr-TR" sz="2000">
                <a:solidFill>
                  <a:prstClr val="black"/>
                </a:solidFill>
                <a:latin typeface="Times New Roman" panose="02020603050405020304" pitchFamily="18" charset="0"/>
                <a:cs typeface="Times New Roman" panose="02020603050405020304" pitchFamily="18" charset="0"/>
              </a:rPr>
            </a:br>
            <a:r>
              <a:rPr lang="tr-TR" sz="2000" b="1">
                <a:solidFill>
                  <a:prstClr val="black"/>
                </a:solidFill>
                <a:latin typeface="Times New Roman" panose="02020603050405020304" pitchFamily="18" charset="0"/>
                <a:cs typeface="Times New Roman" panose="02020603050405020304" pitchFamily="18" charset="0"/>
              </a:rPr>
              <a:t>teknoloji destekli zengin bir öğrenme ortamı</a:t>
            </a:r>
            <a:r>
              <a:rPr lang="tr-TR" sz="2000">
                <a:solidFill>
                  <a:prstClr val="black"/>
                </a:solidFill>
                <a:latin typeface="Times New Roman" panose="02020603050405020304" pitchFamily="18" charset="0"/>
                <a:cs typeface="Times New Roman" panose="02020603050405020304" pitchFamily="18" charset="0"/>
              </a:rPr>
              <a:t> sunmaktadır.</a:t>
            </a:r>
          </a:p>
          <a:p>
            <a:pPr lvl="0" algn="just"/>
            <a:r>
              <a:rPr lang="tr-TR" sz="2000">
                <a:solidFill>
                  <a:prstClr val="black"/>
                </a:solidFill>
                <a:latin typeface="Times New Roman" panose="02020603050405020304" pitchFamily="18" charset="0"/>
                <a:cs typeface="Times New Roman" panose="02020603050405020304" pitchFamily="18" charset="0"/>
              </a:rPr>
              <a:t>Bu ortam;</a:t>
            </a:r>
          </a:p>
          <a:p>
            <a:pPr lvl="1" algn="just"/>
            <a:r>
              <a:rPr lang="tr-TR" sz="2000">
                <a:solidFill>
                  <a:prstClr val="black"/>
                </a:solidFill>
                <a:latin typeface="Times New Roman" panose="02020603050405020304" pitchFamily="18" charset="0"/>
                <a:cs typeface="Times New Roman" panose="02020603050405020304" pitchFamily="18" charset="0"/>
              </a:rPr>
              <a:t>Üniversitemizin merkezi altyapı ve kütüphane olanakları,</a:t>
            </a:r>
          </a:p>
          <a:p>
            <a:pPr lvl="1" algn="just"/>
            <a:r>
              <a:rPr lang="tr-TR" sz="2000">
                <a:solidFill>
                  <a:prstClr val="black"/>
                </a:solidFill>
                <a:latin typeface="Times New Roman" panose="02020603050405020304" pitchFamily="18" charset="0"/>
                <a:cs typeface="Times New Roman" panose="02020603050405020304" pitchFamily="18" charset="0"/>
              </a:rPr>
              <a:t>Fakültemizdeki disipline özgü fiziki ve klinik uygulama alanları ile desteklenmektedir.</a:t>
            </a:r>
          </a:p>
          <a:p>
            <a:pPr lvl="0" algn="just"/>
            <a:r>
              <a:rPr lang="tr-TR" sz="2000">
                <a:solidFill>
                  <a:prstClr val="black"/>
                </a:solidFill>
                <a:latin typeface="Times New Roman" panose="02020603050405020304" pitchFamily="18" charset="0"/>
                <a:cs typeface="Times New Roman" panose="02020603050405020304" pitchFamily="18" charset="0"/>
              </a:rPr>
              <a:t>Fakülte bünyesinde:</a:t>
            </a:r>
          </a:p>
          <a:p>
            <a:pPr lvl="1" algn="just"/>
            <a:r>
              <a:rPr lang="tr-TR" sz="2000">
                <a:solidFill>
                  <a:prstClr val="black"/>
                </a:solidFill>
                <a:latin typeface="Times New Roman" panose="02020603050405020304" pitchFamily="18" charset="0"/>
                <a:cs typeface="Times New Roman" panose="02020603050405020304" pitchFamily="18" charset="0"/>
              </a:rPr>
              <a:t>Projeksiyon sistemli modern derslikler,</a:t>
            </a:r>
          </a:p>
          <a:p>
            <a:pPr lvl="1" algn="just"/>
            <a:r>
              <a:rPr lang="tr-TR" sz="2000">
                <a:solidFill>
                  <a:prstClr val="black"/>
                </a:solidFill>
                <a:latin typeface="Times New Roman" panose="02020603050405020304" pitchFamily="18" charset="0"/>
                <a:cs typeface="Times New Roman" panose="02020603050405020304" pitchFamily="18" charset="0"/>
              </a:rPr>
              <a:t>Mesleki beceri laboratuvarları,</a:t>
            </a:r>
          </a:p>
          <a:p>
            <a:pPr lvl="1" algn="just"/>
            <a:r>
              <a:rPr lang="tr-TR" sz="2000">
                <a:solidFill>
                  <a:prstClr val="black"/>
                </a:solidFill>
                <a:latin typeface="Times New Roman" panose="02020603050405020304" pitchFamily="18" charset="0"/>
                <a:cs typeface="Times New Roman" panose="02020603050405020304" pitchFamily="18" charset="0"/>
              </a:rPr>
              <a:t>Yüksek gerçeklikli simülasyon laboratuvarı bulunmaktadır. Bu alanlar, öğrencilerin mesleki uygulama becerilerini güvenli ortamda geliştirmelerine olanak sağlar</a:t>
            </a:r>
            <a:r>
              <a:rPr lang="tr-TR">
                <a:solidFill>
                  <a:prstClr val="black"/>
                </a:solidFill>
              </a:rPr>
              <a:t>.</a:t>
            </a:r>
          </a:p>
        </p:txBody>
      </p:sp>
    </p:spTree>
    <p:extLst>
      <p:ext uri="{BB962C8B-B14F-4D97-AF65-F5344CB8AC3E}">
        <p14:creationId xmlns:p14="http://schemas.microsoft.com/office/powerpoint/2010/main" val="415320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B.3.1</a:t>
            </a:r>
            <a:r>
              <a:rPr lang="tr-TR" sz="1200" dirty="0">
                <a:latin typeface="Verdana" panose="020B0604030504040204" pitchFamily="34" charset="0"/>
                <a:ea typeface="Verdana" panose="020B0604030504040204" pitchFamily="34" charset="0"/>
              </a:rPr>
              <a:t>. </a:t>
            </a:r>
            <a:r>
              <a:rPr lang="tr-TR" sz="1600" b="1" dirty="0">
                <a:latin typeface="Tw Cen MT" panose="020B0602020104020603" pitchFamily="34" charset="0"/>
                <a:ea typeface="Verdana" panose="020B0604030504040204" pitchFamily="34" charset="0"/>
                <a:cs typeface="Times New Roman" panose="02020603050405020304" pitchFamily="18" charset="0"/>
              </a:rPr>
              <a:t>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554480" y="1963063"/>
            <a:ext cx="9723120" cy="3477875"/>
          </a:xfrm>
          <a:prstGeom prst="rect">
            <a:avLst/>
          </a:prstGeom>
        </p:spPr>
        <p:txBody>
          <a:bodyPr wrap="square">
            <a:spAutoFit/>
          </a:bodyPr>
          <a:lstStyle/>
          <a:p>
            <a:pPr lvl="0" algn="just"/>
            <a:r>
              <a:rPr lang="tr-TR" sz="2000" b="1">
                <a:solidFill>
                  <a:prstClr val="black"/>
                </a:solidFill>
                <a:latin typeface="Times New Roman" panose="02020603050405020304" pitchFamily="18" charset="0"/>
                <a:cs typeface="Times New Roman" panose="02020603050405020304" pitchFamily="18" charset="0"/>
              </a:rPr>
              <a:t>Kütüphane ve Dijital Kaynaklar</a:t>
            </a:r>
          </a:p>
          <a:p>
            <a:pPr lvl="0" algn="just"/>
            <a:r>
              <a:rPr lang="tr-TR" sz="2000">
                <a:solidFill>
                  <a:prstClr val="black"/>
                </a:solidFill>
                <a:latin typeface="Times New Roman" panose="02020603050405020304" pitchFamily="18" charset="0"/>
                <a:cs typeface="Times New Roman" panose="02020603050405020304" pitchFamily="18" charset="0"/>
              </a:rPr>
              <a:t>Öğrenciler, </a:t>
            </a:r>
            <a:r>
              <a:rPr lang="tr-TR" sz="2000" b="1">
                <a:solidFill>
                  <a:prstClr val="black"/>
                </a:solidFill>
                <a:latin typeface="Times New Roman" panose="02020603050405020304" pitchFamily="18" charset="0"/>
                <a:cs typeface="Times New Roman" panose="02020603050405020304" pitchFamily="18" charset="0"/>
              </a:rPr>
              <a:t>Adıyaman Üniversitesi Merkez Kütüphanesi</a:t>
            </a:r>
            <a:r>
              <a:rPr lang="tr-TR" sz="2000">
                <a:solidFill>
                  <a:prstClr val="black"/>
                </a:solidFill>
                <a:latin typeface="Times New Roman" panose="02020603050405020304" pitchFamily="18" charset="0"/>
                <a:cs typeface="Times New Roman" panose="02020603050405020304" pitchFamily="18" charset="0"/>
              </a:rPr>
              <a:t> üzerinden:</a:t>
            </a:r>
          </a:p>
          <a:p>
            <a:pPr lvl="1" algn="just"/>
            <a:r>
              <a:rPr lang="tr-TR" sz="2000">
                <a:solidFill>
                  <a:prstClr val="black"/>
                </a:solidFill>
                <a:latin typeface="Times New Roman" panose="02020603050405020304" pitchFamily="18" charset="0"/>
                <a:cs typeface="Times New Roman" panose="02020603050405020304" pitchFamily="18" charset="0"/>
              </a:rPr>
              <a:t>Basılı kaynaklara ve</a:t>
            </a:r>
          </a:p>
          <a:p>
            <a:pPr lvl="1" algn="just"/>
            <a:r>
              <a:rPr lang="tr-TR" sz="2000">
                <a:solidFill>
                  <a:prstClr val="black"/>
                </a:solidFill>
                <a:latin typeface="Times New Roman" panose="02020603050405020304" pitchFamily="18" charset="0"/>
                <a:cs typeface="Times New Roman" panose="02020603050405020304" pitchFamily="18" charset="0"/>
              </a:rPr>
              <a:t>Geniş kapsamlı elektronik veri tabanlarına erişim sağlar</a:t>
            </a:r>
          </a:p>
          <a:p>
            <a:pPr lvl="0" algn="just"/>
            <a:r>
              <a:rPr lang="tr-TR" sz="2000">
                <a:solidFill>
                  <a:prstClr val="black"/>
                </a:solidFill>
                <a:latin typeface="Times New Roman" panose="02020603050405020304" pitchFamily="18" charset="0"/>
                <a:cs typeface="Times New Roman" panose="02020603050405020304" pitchFamily="18" charset="0"/>
              </a:rPr>
              <a:t>Kütüphane, sağlık bilimleri alanında zengin veri tabanlarına sahiptir:</a:t>
            </a:r>
          </a:p>
          <a:p>
            <a:pPr lvl="1" algn="just"/>
            <a:r>
              <a:rPr lang="tr-TR" sz="2000" b="1">
                <a:solidFill>
                  <a:prstClr val="black"/>
                </a:solidFill>
                <a:latin typeface="Times New Roman" panose="02020603050405020304" pitchFamily="18" charset="0"/>
                <a:cs typeface="Times New Roman" panose="02020603050405020304" pitchFamily="18" charset="0"/>
              </a:rPr>
              <a:t>UpToDate</a:t>
            </a:r>
            <a:r>
              <a:rPr lang="tr-TR" sz="2000">
                <a:solidFill>
                  <a:prstClr val="black"/>
                </a:solidFill>
                <a:latin typeface="Times New Roman" panose="02020603050405020304" pitchFamily="18" charset="0"/>
                <a:cs typeface="Times New Roman" panose="02020603050405020304" pitchFamily="18" charset="0"/>
              </a:rPr>
              <a:t>, </a:t>
            </a:r>
            <a:r>
              <a:rPr lang="tr-TR" sz="2000" b="1">
                <a:solidFill>
                  <a:prstClr val="black"/>
                </a:solidFill>
                <a:latin typeface="Times New Roman" panose="02020603050405020304" pitchFamily="18" charset="0"/>
                <a:cs typeface="Times New Roman" panose="02020603050405020304" pitchFamily="18" charset="0"/>
              </a:rPr>
              <a:t>ScienceDirect</a:t>
            </a:r>
            <a:r>
              <a:rPr lang="tr-TR" sz="2000">
                <a:solidFill>
                  <a:prstClr val="black"/>
                </a:solidFill>
                <a:latin typeface="Times New Roman" panose="02020603050405020304" pitchFamily="18" charset="0"/>
                <a:cs typeface="Times New Roman" panose="02020603050405020304" pitchFamily="18" charset="0"/>
              </a:rPr>
              <a:t>, </a:t>
            </a:r>
            <a:r>
              <a:rPr lang="tr-TR" sz="2000" b="1">
                <a:solidFill>
                  <a:prstClr val="black"/>
                </a:solidFill>
                <a:latin typeface="Times New Roman" panose="02020603050405020304" pitchFamily="18" charset="0"/>
                <a:cs typeface="Times New Roman" panose="02020603050405020304" pitchFamily="18" charset="0"/>
              </a:rPr>
              <a:t>SpringerLink</a:t>
            </a:r>
            <a:r>
              <a:rPr lang="tr-TR" sz="2000">
                <a:solidFill>
                  <a:prstClr val="black"/>
                </a:solidFill>
                <a:latin typeface="Times New Roman" panose="02020603050405020304" pitchFamily="18" charset="0"/>
                <a:cs typeface="Times New Roman" panose="02020603050405020304" pitchFamily="18" charset="0"/>
              </a:rPr>
              <a:t>, </a:t>
            </a:r>
            <a:r>
              <a:rPr lang="tr-TR" sz="2000" b="1">
                <a:solidFill>
                  <a:prstClr val="black"/>
                </a:solidFill>
                <a:latin typeface="Times New Roman" panose="02020603050405020304" pitchFamily="18" charset="0"/>
                <a:cs typeface="Times New Roman" panose="02020603050405020304" pitchFamily="18" charset="0"/>
              </a:rPr>
              <a:t>OVID LWW</a:t>
            </a:r>
            <a:r>
              <a:rPr lang="tr-TR" sz="2000">
                <a:solidFill>
                  <a:prstClr val="black"/>
                </a:solidFill>
                <a:latin typeface="Times New Roman" panose="02020603050405020304" pitchFamily="18" charset="0"/>
                <a:cs typeface="Times New Roman" panose="02020603050405020304" pitchFamily="18" charset="0"/>
              </a:rPr>
              <a:t>, </a:t>
            </a:r>
            <a:r>
              <a:rPr lang="tr-TR" sz="2000" b="1">
                <a:solidFill>
                  <a:prstClr val="black"/>
                </a:solidFill>
                <a:latin typeface="Times New Roman" panose="02020603050405020304" pitchFamily="18" charset="0"/>
                <a:cs typeface="Times New Roman" panose="02020603050405020304" pitchFamily="18" charset="0"/>
              </a:rPr>
              <a:t>EBSCOhost</a:t>
            </a:r>
            <a:endParaRPr lang="tr-TR" sz="2000">
              <a:solidFill>
                <a:prstClr val="black"/>
              </a:solidFill>
              <a:latin typeface="Times New Roman" panose="02020603050405020304" pitchFamily="18" charset="0"/>
              <a:cs typeface="Times New Roman" panose="02020603050405020304" pitchFamily="18" charset="0"/>
            </a:endParaRPr>
          </a:p>
          <a:p>
            <a:pPr lvl="0" algn="just"/>
            <a:r>
              <a:rPr lang="tr-TR" sz="2000">
                <a:solidFill>
                  <a:prstClr val="black"/>
                </a:solidFill>
                <a:latin typeface="Times New Roman" panose="02020603050405020304" pitchFamily="18" charset="0"/>
                <a:cs typeface="Times New Roman" panose="02020603050405020304" pitchFamily="18" charset="0"/>
              </a:rPr>
              <a:t>Erişim olanakları:</a:t>
            </a:r>
          </a:p>
          <a:p>
            <a:pPr lvl="1" algn="just"/>
            <a:r>
              <a:rPr lang="tr-TR" sz="2000" b="1">
                <a:solidFill>
                  <a:prstClr val="black"/>
                </a:solidFill>
                <a:latin typeface="Times New Roman" panose="02020603050405020304" pitchFamily="18" charset="0"/>
                <a:cs typeface="Times New Roman" panose="02020603050405020304" pitchFamily="18" charset="0"/>
              </a:rPr>
              <a:t>Proxy</a:t>
            </a:r>
            <a:r>
              <a:rPr lang="tr-TR" sz="2000">
                <a:solidFill>
                  <a:prstClr val="black"/>
                </a:solidFill>
                <a:latin typeface="Times New Roman" panose="02020603050405020304" pitchFamily="18" charset="0"/>
                <a:cs typeface="Times New Roman" panose="02020603050405020304" pitchFamily="18" charset="0"/>
              </a:rPr>
              <a:t> ve </a:t>
            </a:r>
            <a:r>
              <a:rPr lang="tr-TR" sz="2000" b="1">
                <a:solidFill>
                  <a:prstClr val="black"/>
                </a:solidFill>
                <a:latin typeface="Times New Roman" panose="02020603050405020304" pitchFamily="18" charset="0"/>
                <a:cs typeface="Times New Roman" panose="02020603050405020304" pitchFamily="18" charset="0"/>
              </a:rPr>
              <a:t>YETKİM sistemleri</a:t>
            </a:r>
            <a:r>
              <a:rPr lang="tr-TR" sz="2000">
                <a:solidFill>
                  <a:prstClr val="black"/>
                </a:solidFill>
                <a:latin typeface="Times New Roman" panose="02020603050405020304" pitchFamily="18" charset="0"/>
                <a:cs typeface="Times New Roman" panose="02020603050405020304" pitchFamily="18" charset="0"/>
              </a:rPr>
              <a:t> sayesinde kampüs dışından da 7/24 erişim mümkündür.</a:t>
            </a:r>
          </a:p>
          <a:p>
            <a:pPr lvl="0" algn="just"/>
            <a:r>
              <a:rPr lang="tr-TR" sz="2000">
                <a:solidFill>
                  <a:prstClr val="black"/>
                </a:solidFill>
                <a:latin typeface="Times New Roman" panose="02020603050405020304" pitchFamily="18" charset="0"/>
                <a:cs typeface="Times New Roman" panose="02020603050405020304" pitchFamily="18" charset="0"/>
              </a:rPr>
              <a:t>Bu sistem, öğrencilerin ve akademisyenlerin </a:t>
            </a:r>
            <a:r>
              <a:rPr lang="tr-TR" sz="2000" b="1">
                <a:solidFill>
                  <a:prstClr val="black"/>
                </a:solidFill>
                <a:latin typeface="Times New Roman" panose="02020603050405020304" pitchFamily="18" charset="0"/>
                <a:cs typeface="Times New Roman" panose="02020603050405020304" pitchFamily="18" charset="0"/>
              </a:rPr>
              <a:t>her yerden araştırma yapabilmesini</a:t>
            </a:r>
            <a:r>
              <a:rPr lang="tr-TR" sz="2000">
                <a:solidFill>
                  <a:prstClr val="black"/>
                </a:solidFill>
                <a:latin typeface="Times New Roman" panose="02020603050405020304" pitchFamily="18" charset="0"/>
                <a:cs typeface="Times New Roman" panose="02020603050405020304" pitchFamily="18" charset="0"/>
              </a:rPr>
              <a:t> destekler.</a:t>
            </a:r>
          </a:p>
          <a:p>
            <a:pPr lvl="0" algn="just"/>
            <a:r>
              <a:rPr lang="tr-TR" sz="2000">
                <a:solidFill>
                  <a:prstClr val="black"/>
                </a:solidFill>
                <a:latin typeface="Times New Roman" panose="02020603050405020304" pitchFamily="18" charset="0"/>
                <a:cs typeface="Times New Roman" panose="02020603050405020304" pitchFamily="18" charset="0"/>
              </a:rPr>
              <a:t>Bu yapı, fakültemizin </a:t>
            </a:r>
            <a:r>
              <a:rPr lang="tr-TR" sz="2000" b="1">
                <a:solidFill>
                  <a:prstClr val="black"/>
                </a:solidFill>
                <a:latin typeface="Times New Roman" panose="02020603050405020304" pitchFamily="18" charset="0"/>
                <a:cs typeface="Times New Roman" panose="02020603050405020304" pitchFamily="18" charset="0"/>
              </a:rPr>
              <a:t>kanıta dayalı bilgiye erişimi güçlendiren dijital öğrenme kültürünü</a:t>
            </a:r>
            <a:r>
              <a:rPr lang="tr-TR" sz="2000">
                <a:solidFill>
                  <a:prstClr val="black"/>
                </a:solidFill>
                <a:latin typeface="Times New Roman" panose="02020603050405020304" pitchFamily="18" charset="0"/>
                <a:cs typeface="Times New Roman" panose="02020603050405020304" pitchFamily="18" charset="0"/>
              </a:rPr>
              <a:t> yansıtmaktadır.</a:t>
            </a:r>
          </a:p>
        </p:txBody>
      </p:sp>
    </p:spTree>
    <p:extLst>
      <p:ext uri="{BB962C8B-B14F-4D97-AF65-F5344CB8AC3E}">
        <p14:creationId xmlns:p14="http://schemas.microsoft.com/office/powerpoint/2010/main" val="107124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3395" t="4903" r="13301" b="6390"/>
          <a:stretch/>
        </p:blipFill>
        <p:spPr>
          <a:xfrm>
            <a:off x="4043679" y="467360"/>
            <a:ext cx="7335521" cy="6065520"/>
          </a:xfrm>
          <a:prstGeom prst="rect">
            <a:avLst/>
          </a:prstGeom>
        </p:spPr>
      </p:pic>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402749" cy="1261884"/>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600" b="1" dirty="0">
                <a:latin typeface="Tw Cen MT" panose="020B0602020104020603" pitchFamily="34" charset="0"/>
                <a:ea typeface="Verdana" panose="020B0604030504040204" pitchFamily="34" charset="0"/>
                <a:cs typeface="Tahoma" panose="020B0604030504040204" pitchFamily="34" charset="0"/>
              </a:rPr>
              <a:t>A.1.1. Yönetim modeli ve idari yapı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A.1.2. Liderlik</a:t>
            </a:r>
          </a:p>
          <a:p>
            <a:r>
              <a:rPr lang="nn-NO"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A.1.3. Kurumsal dönüşüm kapasitesi</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A.1.4. İç kalite güvencesi mekanizmaları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A.1.5. Kamuoyunu bilgilendirme ve hesap verebilirlik</a:t>
            </a:r>
          </a:p>
        </p:txBody>
      </p:sp>
    </p:spTree>
    <p:extLst>
      <p:ext uri="{BB962C8B-B14F-4D97-AF65-F5344CB8AC3E}">
        <p14:creationId xmlns:p14="http://schemas.microsoft.com/office/powerpoint/2010/main" val="507210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B.3.1</a:t>
            </a:r>
            <a:r>
              <a:rPr lang="tr-TR" sz="1200" dirty="0">
                <a:latin typeface="Verdana" panose="020B0604030504040204" pitchFamily="34" charset="0"/>
                <a:ea typeface="Verdana" panose="020B0604030504040204" pitchFamily="34" charset="0"/>
              </a:rPr>
              <a:t>. </a:t>
            </a:r>
            <a:r>
              <a:rPr lang="tr-TR" sz="1600" b="1" dirty="0">
                <a:latin typeface="Tw Cen MT" panose="020B0602020104020603" pitchFamily="34" charset="0"/>
                <a:ea typeface="Verdana" panose="020B0604030504040204" pitchFamily="34" charset="0"/>
                <a:cs typeface="Times New Roman" panose="02020603050405020304" pitchFamily="18" charset="0"/>
              </a:rPr>
              <a:t>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076960" y="2310120"/>
            <a:ext cx="9743440" cy="2862322"/>
          </a:xfrm>
          <a:prstGeom prst="rect">
            <a:avLst/>
          </a:prstGeom>
        </p:spPr>
        <p:txBody>
          <a:bodyPr wrap="square">
            <a:spAutoFit/>
          </a:bodyPr>
          <a:lstStyle/>
          <a:p>
            <a:pPr lvl="0" algn="just"/>
            <a:r>
              <a:rPr lang="tr-TR" sz="2000" b="1">
                <a:solidFill>
                  <a:prstClr val="black"/>
                </a:solidFill>
                <a:latin typeface="Times New Roman" panose="02020603050405020304" pitchFamily="18" charset="0"/>
                <a:cs typeface="Times New Roman" panose="02020603050405020304" pitchFamily="18" charset="0"/>
              </a:rPr>
              <a:t>Dijital Eğitim Platformu ve Ortak Dersler</a:t>
            </a:r>
          </a:p>
          <a:p>
            <a:pPr lvl="0" algn="just"/>
            <a:r>
              <a:rPr lang="tr-TR" sz="2000">
                <a:solidFill>
                  <a:prstClr val="black"/>
                </a:solidFill>
                <a:latin typeface="Times New Roman" panose="02020603050405020304" pitchFamily="18" charset="0"/>
                <a:cs typeface="Times New Roman" panose="02020603050405020304" pitchFamily="18" charset="0"/>
              </a:rPr>
              <a:t>Üniversitemizde dijital öğrenme süreçleri, </a:t>
            </a:r>
            <a:r>
              <a:rPr lang="tr-TR" sz="2000" b="1">
                <a:solidFill>
                  <a:prstClr val="black"/>
                </a:solidFill>
                <a:latin typeface="Times New Roman" panose="02020603050405020304" pitchFamily="18" charset="0"/>
                <a:cs typeface="Times New Roman" panose="02020603050405020304" pitchFamily="18" charset="0"/>
              </a:rPr>
              <a:t>UZEM (Uzaktan Eğitim Merkezi)</a:t>
            </a:r>
            <a:r>
              <a:rPr lang="tr-TR" sz="2000">
                <a:solidFill>
                  <a:prstClr val="black"/>
                </a:solidFill>
                <a:latin typeface="Times New Roman" panose="02020603050405020304" pitchFamily="18" charset="0"/>
                <a:cs typeface="Times New Roman" panose="02020603050405020304" pitchFamily="18" charset="0"/>
              </a:rPr>
              <a:t> tarafından yönetilmektedir .</a:t>
            </a:r>
          </a:p>
          <a:p>
            <a:pPr lvl="0" algn="just"/>
            <a:r>
              <a:rPr lang="tr-TR" sz="2000">
                <a:solidFill>
                  <a:prstClr val="black"/>
                </a:solidFill>
                <a:latin typeface="Times New Roman" panose="02020603050405020304" pitchFamily="18" charset="0"/>
                <a:cs typeface="Times New Roman" panose="02020603050405020304" pitchFamily="18" charset="0"/>
              </a:rPr>
              <a:t>ADYÜ Dijital Eğitim Platformu (DEP), çevrim içi derslerin yürütüldüğü sistemdir.</a:t>
            </a:r>
          </a:p>
          <a:p>
            <a:pPr lvl="0" algn="just"/>
            <a:r>
              <a:rPr lang="tr-TR" sz="2000">
                <a:solidFill>
                  <a:prstClr val="black"/>
                </a:solidFill>
                <a:latin typeface="Times New Roman" panose="02020603050405020304" pitchFamily="18" charset="0"/>
                <a:cs typeface="Times New Roman" panose="02020603050405020304" pitchFamily="18" charset="0"/>
              </a:rPr>
              <a:t>Ortak zorunlu dersler (Atatürk İlkeleri ve İnkılap Tarihi, Türk Dili, Yabancı Dil) UZEM aracılığıyla verilmektedir. Bu sistem:</a:t>
            </a:r>
          </a:p>
          <a:p>
            <a:pPr lvl="1" algn="just"/>
            <a:r>
              <a:rPr lang="tr-TR" sz="2000">
                <a:solidFill>
                  <a:prstClr val="black"/>
                </a:solidFill>
                <a:latin typeface="Times New Roman" panose="02020603050405020304" pitchFamily="18" charset="0"/>
                <a:cs typeface="Times New Roman" panose="02020603050405020304" pitchFamily="18" charset="0"/>
              </a:rPr>
              <a:t>Üniversite genelinde standart kalite sağlar,</a:t>
            </a:r>
          </a:p>
          <a:p>
            <a:pPr lvl="1" algn="just"/>
            <a:r>
              <a:rPr lang="tr-TR" sz="2000">
                <a:solidFill>
                  <a:prstClr val="black"/>
                </a:solidFill>
                <a:latin typeface="Times New Roman" panose="02020603050405020304" pitchFamily="18" charset="0"/>
                <a:cs typeface="Times New Roman" panose="02020603050405020304" pitchFamily="18" charset="0"/>
              </a:rPr>
              <a:t>Fakültemizin kendi akademik kadrosunun alan derslerine odaklanmasına imkân tanır,</a:t>
            </a:r>
          </a:p>
          <a:p>
            <a:pPr lvl="1" algn="just"/>
            <a:r>
              <a:rPr lang="tr-TR" sz="2000">
                <a:solidFill>
                  <a:prstClr val="black"/>
                </a:solidFill>
                <a:latin typeface="Times New Roman" panose="02020603050405020304" pitchFamily="18" charset="0"/>
                <a:cs typeface="Times New Roman" panose="02020603050405020304" pitchFamily="18" charset="0"/>
              </a:rPr>
              <a:t>Verimlilik ve kaynak kullanımında etkinliği artırır.</a:t>
            </a:r>
          </a:p>
        </p:txBody>
      </p:sp>
    </p:spTree>
    <p:extLst>
      <p:ext uri="{BB962C8B-B14F-4D97-AF65-F5344CB8AC3E}">
        <p14:creationId xmlns:p14="http://schemas.microsoft.com/office/powerpoint/2010/main" val="3791548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600" b="1" dirty="0">
                <a:latin typeface="Tw Cen MT" panose="020B0602020104020603" pitchFamily="34" charset="0"/>
                <a:ea typeface="Verdana" panose="020B0604030504040204" pitchFamily="34" charset="0"/>
                <a:cs typeface="Times New Roman" panose="02020603050405020304" pitchFamily="18"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943079" y="2037924"/>
            <a:ext cx="10602102" cy="4093428"/>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Üniversitemiz, öğrencilerine </a:t>
            </a:r>
            <a:r>
              <a:rPr lang="tr-TR" sz="2000" b="1">
                <a:latin typeface="Times New Roman" panose="02020603050405020304" pitchFamily="18" charset="0"/>
                <a:cs typeface="Times New Roman" panose="02020603050405020304" pitchFamily="18" charset="0"/>
              </a:rPr>
              <a:t>bütüncül bir akademik destek sistemi</a:t>
            </a:r>
            <a:r>
              <a:rPr lang="tr-TR" sz="2000">
                <a:latin typeface="Times New Roman" panose="02020603050405020304" pitchFamily="18" charset="0"/>
                <a:cs typeface="Times New Roman" panose="02020603050405020304" pitchFamily="18" charset="0"/>
              </a:rPr>
              <a:t> sunmaktadır.</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Bu sistem üç temel yapıdan oluşur:</a:t>
            </a:r>
          </a:p>
          <a:p>
            <a:pPr algn="just"/>
            <a:r>
              <a:rPr lang="tr-TR" sz="2000">
                <a:latin typeface="Times New Roman" panose="02020603050405020304" pitchFamily="18" charset="0"/>
                <a:cs typeface="Times New Roman" panose="02020603050405020304" pitchFamily="18" charset="0"/>
              </a:rPr>
              <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Akademik Danışmanlık, Kariyer Geliştirme, Psikolojik Danışmanlık</a:t>
            </a:r>
            <a:r>
              <a:rPr lang="tr-TR" sz="2000">
                <a:latin typeface="Times New Roman" panose="02020603050405020304" pitchFamily="18" charset="0"/>
                <a:cs typeface="Times New Roman" panose="02020603050405020304" pitchFamily="18" charset="0"/>
              </a:rPr>
              <a:t> </a:t>
            </a:r>
          </a:p>
          <a:p>
            <a:pPr algn="just"/>
            <a:r>
              <a:rPr lang="tr-TR" sz="2000">
                <a:latin typeface="Times New Roman" panose="02020603050405020304" pitchFamily="18" charset="0"/>
                <a:cs typeface="Times New Roman" panose="02020603050405020304" pitchFamily="18" charset="0"/>
              </a:rPr>
              <a:t>Fakültemize kayıt yaptıran her öğrenciye, mezuniyetine kadar rehberlik edecek</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bir </a:t>
            </a:r>
            <a:r>
              <a:rPr lang="tr-TR" sz="2000" b="1">
                <a:latin typeface="Times New Roman" panose="02020603050405020304" pitchFamily="18" charset="0"/>
                <a:cs typeface="Times New Roman" panose="02020603050405020304" pitchFamily="18" charset="0"/>
              </a:rPr>
              <a:t>Akademik Danışman</a:t>
            </a:r>
            <a:r>
              <a:rPr lang="tr-TR" sz="2000">
                <a:latin typeface="Times New Roman" panose="02020603050405020304" pitchFamily="18" charset="0"/>
                <a:cs typeface="Times New Roman" panose="02020603050405020304" pitchFamily="18" charset="0"/>
              </a:rPr>
              <a:t> atanır</a:t>
            </a:r>
          </a:p>
          <a:p>
            <a:pPr algn="just"/>
            <a:r>
              <a:rPr lang="tr-TR" sz="2000">
                <a:latin typeface="Times New Roman" panose="02020603050405020304" pitchFamily="18" charset="0"/>
                <a:cs typeface="Times New Roman" panose="02020603050405020304" pitchFamily="18" charset="0"/>
              </a:rPr>
              <a:t>Danışmanın görevleri:</a:t>
            </a:r>
          </a:p>
          <a:p>
            <a:pPr lvl="1" algn="just"/>
            <a:r>
              <a:rPr lang="tr-TR" sz="2000">
                <a:latin typeface="Times New Roman" panose="02020603050405020304" pitchFamily="18" charset="0"/>
                <a:cs typeface="Times New Roman" panose="02020603050405020304" pitchFamily="18" charset="0"/>
              </a:rPr>
              <a:t>Ders seçimi ve kayıt yenileme sürecinde rehberlik,</a:t>
            </a:r>
          </a:p>
          <a:p>
            <a:pPr lvl="1" algn="just"/>
            <a:r>
              <a:rPr lang="tr-TR" sz="2000">
                <a:latin typeface="Times New Roman" panose="02020603050405020304" pitchFamily="18" charset="0"/>
                <a:cs typeface="Times New Roman" panose="02020603050405020304" pitchFamily="18" charset="0"/>
              </a:rPr>
              <a:t>Akademik gelişimin düzenli takibi,</a:t>
            </a:r>
          </a:p>
          <a:p>
            <a:pPr lvl="1" algn="just"/>
            <a:r>
              <a:rPr lang="tr-TR" sz="2000">
                <a:latin typeface="Times New Roman" panose="02020603050405020304" pitchFamily="18" charset="0"/>
                <a:cs typeface="Times New Roman" panose="02020603050405020304" pitchFamily="18" charset="0"/>
              </a:rPr>
              <a:t>Üniversite yönetmelikleri hakkında bilgilendirme,</a:t>
            </a:r>
          </a:p>
          <a:p>
            <a:pPr lvl="1" algn="just"/>
            <a:r>
              <a:rPr lang="tr-TR" sz="2000">
                <a:latin typeface="Times New Roman" panose="02020603050405020304" pitchFamily="18" charset="0"/>
                <a:cs typeface="Times New Roman" panose="02020603050405020304" pitchFamily="18" charset="0"/>
              </a:rPr>
              <a:t>Mezuniyet koşullarının kontrolü ve onay süreci </a:t>
            </a:r>
          </a:p>
          <a:p>
            <a:pPr algn="just"/>
            <a:r>
              <a:rPr lang="tr-TR" sz="2000">
                <a:latin typeface="Times New Roman" panose="02020603050405020304" pitchFamily="18" charset="0"/>
                <a:cs typeface="Times New Roman" panose="02020603050405020304" pitchFamily="18" charset="0"/>
              </a:rPr>
              <a:t>Bu sistem, öğrencinin akademik sürecinde karşılaşabileceği idari ve eğitimsel zorlukları önleyerek</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kalite güvence mekanizması</a:t>
            </a:r>
            <a:r>
              <a:rPr lang="tr-TR" sz="2000">
                <a:latin typeface="Times New Roman" panose="02020603050405020304" pitchFamily="18" charset="0"/>
                <a:cs typeface="Times New Roman" panose="02020603050405020304" pitchFamily="18" charset="0"/>
              </a:rPr>
              <a:t> olarak işlev görmektedir.</a:t>
            </a:r>
          </a:p>
        </p:txBody>
      </p:sp>
    </p:spTree>
    <p:extLst>
      <p:ext uri="{BB962C8B-B14F-4D97-AF65-F5344CB8AC3E}">
        <p14:creationId xmlns:p14="http://schemas.microsoft.com/office/powerpoint/2010/main" val="4209856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600" b="1" dirty="0">
                <a:latin typeface="Tw Cen MT" panose="020B0602020104020603" pitchFamily="34" charset="0"/>
                <a:ea typeface="Verdana" panose="020B0604030504040204" pitchFamily="34" charset="0"/>
                <a:cs typeface="Times New Roman" panose="02020603050405020304" pitchFamily="18"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427593" y="2173288"/>
            <a:ext cx="9637570" cy="3170099"/>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Kariyer Geliştirme Hizmetleri</a:t>
            </a:r>
          </a:p>
          <a:p>
            <a:pPr algn="just"/>
            <a:r>
              <a:rPr lang="tr-TR" sz="2000" b="1">
                <a:latin typeface="Times New Roman" panose="02020603050405020304" pitchFamily="18" charset="0"/>
                <a:cs typeface="Times New Roman" panose="02020603050405020304" pitchFamily="18" charset="0"/>
              </a:rPr>
              <a:t>Kariyer Geliştirme Uygulama ve Araştırma Merkezi</a:t>
            </a:r>
            <a:r>
              <a:rPr lang="tr-TR" sz="2000">
                <a:latin typeface="Times New Roman" panose="02020603050405020304" pitchFamily="18" charset="0"/>
                <a:cs typeface="Times New Roman" panose="02020603050405020304" pitchFamily="18" charset="0"/>
              </a:rPr>
              <a:t>,</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öğrencilerin akademik birikimlerini profesyonel yaşama aktarmalarını destekler. Merkez tarafından sunulan hizmetler:</a:t>
            </a:r>
          </a:p>
          <a:p>
            <a:pPr lvl="1" algn="just"/>
            <a:r>
              <a:rPr lang="tr-TR" sz="2000" b="1">
                <a:latin typeface="Times New Roman" panose="02020603050405020304" pitchFamily="18" charset="0"/>
                <a:cs typeface="Times New Roman" panose="02020603050405020304" pitchFamily="18" charset="0"/>
              </a:rPr>
              <a:t>CV hazırlama</a:t>
            </a:r>
            <a:r>
              <a:rPr lang="tr-TR" sz="2000">
                <a:latin typeface="Times New Roman" panose="02020603050405020304" pitchFamily="18" charset="0"/>
                <a:cs typeface="Times New Roman" panose="02020603050405020304" pitchFamily="18" charset="0"/>
              </a:rPr>
              <a:t>, </a:t>
            </a:r>
            <a:r>
              <a:rPr lang="tr-TR" sz="2000" b="1">
                <a:latin typeface="Times New Roman" panose="02020603050405020304" pitchFamily="18" charset="0"/>
                <a:cs typeface="Times New Roman" panose="02020603050405020304" pitchFamily="18" charset="0"/>
              </a:rPr>
              <a:t>mülakat teknikleri</a:t>
            </a:r>
            <a:r>
              <a:rPr lang="tr-TR" sz="2000">
                <a:latin typeface="Times New Roman" panose="02020603050405020304" pitchFamily="18" charset="0"/>
                <a:cs typeface="Times New Roman" panose="02020603050405020304" pitchFamily="18" charset="0"/>
              </a:rPr>
              <a:t>, </a:t>
            </a:r>
            <a:r>
              <a:rPr lang="tr-TR" sz="2000" b="1">
                <a:latin typeface="Times New Roman" panose="02020603050405020304" pitchFamily="18" charset="0"/>
                <a:cs typeface="Times New Roman" panose="02020603050405020304" pitchFamily="18" charset="0"/>
              </a:rPr>
              <a:t>iş arama stratejileri</a:t>
            </a:r>
            <a:r>
              <a:rPr lang="tr-TR" sz="2000">
                <a:latin typeface="Times New Roman" panose="02020603050405020304" pitchFamily="18" charset="0"/>
                <a:cs typeface="Times New Roman" panose="02020603050405020304" pitchFamily="18" charset="0"/>
              </a:rPr>
              <a:t> eğitimleri</a:t>
            </a:r>
          </a:p>
          <a:p>
            <a:pPr lvl="1" algn="just"/>
            <a:r>
              <a:rPr lang="tr-TR" sz="2000">
                <a:latin typeface="Times New Roman" panose="02020603050405020304" pitchFamily="18" charset="0"/>
                <a:cs typeface="Times New Roman" panose="02020603050405020304" pitchFamily="18" charset="0"/>
              </a:rPr>
              <a:t>Güncel </a:t>
            </a:r>
            <a:r>
              <a:rPr lang="tr-TR" sz="2000" b="1">
                <a:latin typeface="Times New Roman" panose="02020603050405020304" pitchFamily="18" charset="0"/>
                <a:cs typeface="Times New Roman" panose="02020603050405020304" pitchFamily="18" charset="0"/>
              </a:rPr>
              <a:t>“Staj Fırsatları”</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“İş Fırsatları”</a:t>
            </a:r>
            <a:r>
              <a:rPr lang="tr-TR" sz="2000">
                <a:latin typeface="Times New Roman" panose="02020603050405020304" pitchFamily="18" charset="0"/>
                <a:cs typeface="Times New Roman" panose="02020603050405020304" pitchFamily="18" charset="0"/>
              </a:rPr>
              <a:t> duyuruları.</a:t>
            </a:r>
          </a:p>
          <a:p>
            <a:pPr algn="just"/>
            <a:r>
              <a:rPr lang="tr-TR" sz="2000">
                <a:latin typeface="Times New Roman" panose="02020603050405020304" pitchFamily="18" charset="0"/>
                <a:cs typeface="Times New Roman" panose="02020603050405020304" pitchFamily="18" charset="0"/>
              </a:rPr>
              <a:t>Fakültemizle iş birliği içinde düzenlenen </a:t>
            </a:r>
            <a:r>
              <a:rPr lang="tr-TR" sz="2000" b="1">
                <a:latin typeface="Times New Roman" panose="02020603050405020304" pitchFamily="18" charset="0"/>
                <a:cs typeface="Times New Roman" panose="02020603050405020304" pitchFamily="18" charset="0"/>
              </a:rPr>
              <a:t>“Sağlık Bilimleri Fakültesi Tanıtım Günleri” </a:t>
            </a:r>
            <a:r>
              <a:rPr lang="tr-TR" sz="2000">
                <a:latin typeface="Times New Roman" panose="02020603050405020304" pitchFamily="18" charset="0"/>
                <a:cs typeface="Times New Roman" panose="02020603050405020304" pitchFamily="18" charset="0"/>
              </a:rPr>
              <a:t>etkinliklerinde, öğrencilerin alanlarına özgü kariyer destekleri sağlanmaktadır.</a:t>
            </a:r>
          </a:p>
          <a:p>
            <a:pPr algn="just"/>
            <a:r>
              <a:rPr lang="tr-TR" sz="2000">
                <a:latin typeface="Times New Roman" panose="02020603050405020304" pitchFamily="18" charset="0"/>
                <a:cs typeface="Times New Roman" panose="02020603050405020304" pitchFamily="18" charset="0"/>
              </a:rPr>
              <a:t>Bu merkez, öğrencilerin </a:t>
            </a:r>
            <a:r>
              <a:rPr lang="tr-TR" sz="2000" b="1">
                <a:latin typeface="Times New Roman" panose="02020603050405020304" pitchFamily="18" charset="0"/>
                <a:cs typeface="Times New Roman" panose="02020603050405020304" pitchFamily="18" charset="0"/>
              </a:rPr>
              <a:t>mezuniyet sonrası istihdam olanaklarına erişimini</a:t>
            </a:r>
            <a:r>
              <a:rPr lang="tr-TR" sz="2000">
                <a:latin typeface="Times New Roman" panose="02020603050405020304" pitchFamily="18" charset="0"/>
                <a:cs typeface="Times New Roman" panose="02020603050405020304" pitchFamily="18" charset="0"/>
              </a:rPr>
              <a:t> kolaylaştırmaktadır.</a:t>
            </a:r>
          </a:p>
        </p:txBody>
      </p:sp>
    </p:spTree>
    <p:extLst>
      <p:ext uri="{BB962C8B-B14F-4D97-AF65-F5344CB8AC3E}">
        <p14:creationId xmlns:p14="http://schemas.microsoft.com/office/powerpoint/2010/main" val="3806942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600" b="1" dirty="0">
                <a:latin typeface="Tw Cen MT" panose="020B0602020104020603" pitchFamily="34" charset="0"/>
                <a:ea typeface="Verdana" panose="020B0604030504040204" pitchFamily="34" charset="0"/>
                <a:cs typeface="Times New Roman" panose="02020603050405020304" pitchFamily="18"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423097" y="2283381"/>
            <a:ext cx="9855200" cy="3170099"/>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Psikolojik Danışmanlık ve Öğrenci Refahı</a:t>
            </a:r>
          </a:p>
          <a:p>
            <a:pPr algn="just"/>
            <a:r>
              <a:rPr lang="tr-TR" sz="2000" b="1">
                <a:latin typeface="Times New Roman" panose="02020603050405020304" pitchFamily="18" charset="0"/>
                <a:cs typeface="Times New Roman" panose="02020603050405020304" pitchFamily="18" charset="0"/>
              </a:rPr>
              <a:t>Sağlık, Kültür ve Spor Daire Başkanlığı</a:t>
            </a:r>
            <a:r>
              <a:rPr lang="tr-TR" sz="2000">
                <a:latin typeface="Times New Roman" panose="02020603050405020304" pitchFamily="18" charset="0"/>
                <a:cs typeface="Times New Roman" panose="02020603050405020304" pitchFamily="18" charset="0"/>
              </a:rPr>
              <a:t>’na bağlı </a:t>
            </a:r>
            <a:r>
              <a:rPr lang="tr-TR" sz="2000" b="1">
                <a:latin typeface="Times New Roman" panose="02020603050405020304" pitchFamily="18" charset="0"/>
                <a:cs typeface="Times New Roman" panose="02020603050405020304" pitchFamily="18" charset="0"/>
              </a:rPr>
              <a:t>Rehberlik ve Psikolojik Danışmanlık Birimi</a:t>
            </a:r>
            <a:r>
              <a:rPr lang="tr-TR" sz="2000">
                <a:latin typeface="Times New Roman" panose="02020603050405020304" pitchFamily="18" charset="0"/>
                <a:cs typeface="Times New Roman" panose="02020603050405020304" pitchFamily="18" charset="0"/>
              </a:rPr>
              <a:t>, tüm öğrencilere ücretsiz hizmet sunmaktadır</a:t>
            </a:r>
          </a:p>
          <a:p>
            <a:pPr algn="just"/>
            <a:r>
              <a:rPr lang="tr-TR" sz="2000">
                <a:latin typeface="Times New Roman" panose="02020603050405020304" pitchFamily="18" charset="0"/>
                <a:cs typeface="Times New Roman" panose="02020603050405020304" pitchFamily="18" charset="0"/>
              </a:rPr>
              <a:t>Hizmet kapsamı:</a:t>
            </a:r>
          </a:p>
          <a:p>
            <a:pPr lvl="1" algn="just"/>
            <a:r>
              <a:rPr lang="tr-TR" sz="2000">
                <a:latin typeface="Times New Roman" panose="02020603050405020304" pitchFamily="18" charset="0"/>
                <a:cs typeface="Times New Roman" panose="02020603050405020304" pitchFamily="18" charset="0"/>
              </a:rPr>
              <a:t>Üniversiteye uyum sorunları,</a:t>
            </a:r>
          </a:p>
          <a:p>
            <a:pPr lvl="1" algn="just"/>
            <a:r>
              <a:rPr lang="tr-TR" sz="2000">
                <a:latin typeface="Times New Roman" panose="02020603050405020304" pitchFamily="18" charset="0"/>
                <a:cs typeface="Times New Roman" panose="02020603050405020304" pitchFamily="18" charset="0"/>
              </a:rPr>
              <a:t>Sınav kaygısı, stres yönetimi,</a:t>
            </a:r>
          </a:p>
          <a:p>
            <a:pPr lvl="1" algn="just"/>
            <a:r>
              <a:rPr lang="tr-TR" sz="2000">
                <a:latin typeface="Times New Roman" panose="02020603050405020304" pitchFamily="18" charset="0"/>
                <a:cs typeface="Times New Roman" panose="02020603050405020304" pitchFamily="18" charset="0"/>
              </a:rPr>
              <a:t>Kişisel ve sosyal destek süreçleri.</a:t>
            </a:r>
          </a:p>
          <a:p>
            <a:pPr algn="just"/>
            <a:r>
              <a:rPr lang="tr-TR" sz="2000">
                <a:latin typeface="Times New Roman" panose="02020603050405020304" pitchFamily="18" charset="0"/>
                <a:cs typeface="Times New Roman" panose="02020603050405020304" pitchFamily="18" charset="0"/>
              </a:rPr>
              <a:t>Hizmetler </a:t>
            </a:r>
            <a:r>
              <a:rPr lang="tr-TR" sz="2000" b="1">
                <a:latin typeface="Times New Roman" panose="02020603050405020304" pitchFamily="18" charset="0"/>
                <a:cs typeface="Times New Roman" panose="02020603050405020304" pitchFamily="18" charset="0"/>
              </a:rPr>
              <a:t>randevu sistemi</a:t>
            </a:r>
            <a:r>
              <a:rPr lang="tr-TR" sz="2000">
                <a:latin typeface="Times New Roman" panose="02020603050405020304" pitchFamily="18" charset="0"/>
                <a:cs typeface="Times New Roman" panose="02020603050405020304" pitchFamily="18" charset="0"/>
              </a:rPr>
              <a:t> ile yürütülmekte, </a:t>
            </a:r>
            <a:r>
              <a:rPr lang="tr-TR" sz="2000" b="1">
                <a:latin typeface="Times New Roman" panose="02020603050405020304" pitchFamily="18" charset="0"/>
                <a:cs typeface="Times New Roman" panose="02020603050405020304" pitchFamily="18" charset="0"/>
              </a:rPr>
              <a:t>gizlilik ilkesi</a:t>
            </a:r>
            <a:r>
              <a:rPr lang="tr-TR" sz="2000">
                <a:latin typeface="Times New Roman" panose="02020603050405020304" pitchFamily="18" charset="0"/>
                <a:cs typeface="Times New Roman" panose="02020603050405020304" pitchFamily="18" charset="0"/>
              </a:rPr>
              <a:t> titizlikle korunmaktadır. Bu destek, öğrencilerin yalnızca akademik değil, </a:t>
            </a:r>
            <a:r>
              <a:rPr lang="tr-TR" sz="2000" b="1">
                <a:latin typeface="Times New Roman" panose="02020603050405020304" pitchFamily="18" charset="0"/>
                <a:cs typeface="Times New Roman" panose="02020603050405020304" pitchFamily="18" charset="0"/>
              </a:rPr>
              <a:t>psikolojik ve duygusal yönden de güçlü bir üniversite yaşamı</a:t>
            </a:r>
            <a:r>
              <a:rPr lang="tr-TR" sz="2000">
                <a:latin typeface="Times New Roman" panose="02020603050405020304" pitchFamily="18" charset="0"/>
                <a:cs typeface="Times New Roman" panose="02020603050405020304" pitchFamily="18" charset="0"/>
              </a:rPr>
              <a:t> sürdürmelerine katkı sağlar.</a:t>
            </a:r>
          </a:p>
        </p:txBody>
      </p:sp>
    </p:spTree>
    <p:extLst>
      <p:ext uri="{BB962C8B-B14F-4D97-AF65-F5344CB8AC3E}">
        <p14:creationId xmlns:p14="http://schemas.microsoft.com/office/powerpoint/2010/main" val="2967654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046480" y="2320280"/>
            <a:ext cx="9062720" cy="2862322"/>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 tesis ve altyapısı ihtiyaçlar doğrultusunda düzenli olarak izlenmekte ve iyileştirilmektedir.</a:t>
            </a:r>
          </a:p>
          <a:p>
            <a:pPr algn="just"/>
            <a:r>
              <a:rPr lang="tr-TR" sz="2000">
                <a:latin typeface="Times New Roman" panose="02020603050405020304" pitchFamily="18" charset="0"/>
                <a:cs typeface="Times New Roman" panose="02020603050405020304" pitchFamily="18" charset="0"/>
              </a:rPr>
              <a:t>Altyapı; derslikler, akademik-idari ofisler, laboratuvarlar, kütüphane, uzaktan eğitim sistemi, spor alanları, yemekhane ve kantin gibi birimlerden oluşur.</a:t>
            </a:r>
          </a:p>
          <a:p>
            <a:pPr algn="just"/>
            <a:r>
              <a:rPr lang="tr-TR" sz="2000">
                <a:latin typeface="Times New Roman" panose="02020603050405020304" pitchFamily="18" charset="0"/>
                <a:cs typeface="Times New Roman" panose="02020603050405020304" pitchFamily="18" charset="0"/>
              </a:rPr>
              <a:t>Fakültemizin </a:t>
            </a:r>
            <a:r>
              <a:rPr lang="tr-TR" sz="2000" b="1">
                <a:latin typeface="Times New Roman" panose="02020603050405020304" pitchFamily="18" charset="0"/>
                <a:cs typeface="Times New Roman" panose="02020603050405020304" pitchFamily="18" charset="0"/>
              </a:rPr>
              <a:t>iki yerleşkesi</a:t>
            </a:r>
            <a:r>
              <a:rPr lang="tr-TR" sz="2000">
                <a:latin typeface="Times New Roman" panose="02020603050405020304" pitchFamily="18" charset="0"/>
                <a:cs typeface="Times New Roman" panose="02020603050405020304" pitchFamily="18" charset="0"/>
              </a:rPr>
              <a:t> bulunmaktadır:</a:t>
            </a:r>
          </a:p>
          <a:p>
            <a:pPr lvl="1" algn="just"/>
            <a:r>
              <a:rPr lang="tr-TR" sz="2000" b="1">
                <a:latin typeface="Times New Roman" panose="02020603050405020304" pitchFamily="18" charset="0"/>
                <a:cs typeface="Times New Roman" panose="02020603050405020304" pitchFamily="18" charset="0"/>
              </a:rPr>
              <a:t>Merkez Yerleşke:</a:t>
            </a:r>
            <a:r>
              <a:rPr lang="tr-TR" sz="2000">
                <a:latin typeface="Times New Roman" panose="02020603050405020304" pitchFamily="18" charset="0"/>
                <a:cs typeface="Times New Roman" panose="02020603050405020304" pitchFamily="18" charset="0"/>
              </a:rPr>
              <a:t> Adıyaman Üniversitesi kampüsünde, Mühendislik Fakültesi binası içinde.</a:t>
            </a:r>
          </a:p>
          <a:p>
            <a:pPr lvl="1" algn="just"/>
            <a:r>
              <a:rPr lang="tr-TR" sz="2000" b="1">
                <a:latin typeface="Times New Roman" panose="02020603050405020304" pitchFamily="18" charset="0"/>
                <a:cs typeface="Times New Roman" panose="02020603050405020304" pitchFamily="18" charset="0"/>
              </a:rPr>
              <a:t>Besni Yerleşkesi:</a:t>
            </a:r>
            <a:r>
              <a:rPr lang="tr-TR" sz="2000">
                <a:latin typeface="Times New Roman" panose="02020603050405020304" pitchFamily="18" charset="0"/>
                <a:cs typeface="Times New Roman" panose="02020603050405020304" pitchFamily="18" charset="0"/>
              </a:rPr>
              <a:t> Adıyaman’ın Besni ilçesinde faaliyet göstermektedir.</a:t>
            </a:r>
          </a:p>
          <a:p>
            <a:pPr algn="just"/>
            <a:r>
              <a:rPr lang="tr-TR" sz="2000">
                <a:latin typeface="Times New Roman" panose="02020603050405020304" pitchFamily="18" charset="0"/>
                <a:cs typeface="Times New Roman" panose="02020603050405020304" pitchFamily="18" charset="0"/>
              </a:rPr>
              <a:t>Tüm tesisler erişilebilir ve öğrencilere tanıtılmıştır</a:t>
            </a:r>
          </a:p>
        </p:txBody>
      </p:sp>
    </p:spTree>
    <p:extLst>
      <p:ext uri="{BB962C8B-B14F-4D97-AF65-F5344CB8AC3E}">
        <p14:creationId xmlns:p14="http://schemas.microsoft.com/office/powerpoint/2010/main" val="1482086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2275840" y="1588205"/>
            <a:ext cx="11104880" cy="501675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Merkez Yerleşke Olanakları</a:t>
            </a:r>
          </a:p>
          <a:p>
            <a:pPr algn="just"/>
            <a:r>
              <a:rPr lang="tr-TR" sz="2000" b="1">
                <a:latin typeface="Times New Roman" panose="02020603050405020304" pitchFamily="18" charset="0"/>
                <a:cs typeface="Times New Roman" panose="02020603050405020304" pitchFamily="18" charset="0"/>
              </a:rPr>
              <a:t>Merkez yerleşkede bulunan tesisler:</a:t>
            </a:r>
            <a:endParaRPr lang="tr-TR" sz="2000">
              <a:latin typeface="Times New Roman" panose="02020603050405020304" pitchFamily="18" charset="0"/>
              <a:cs typeface="Times New Roman" panose="02020603050405020304" pitchFamily="18" charset="0"/>
            </a:endParaRPr>
          </a:p>
          <a:p>
            <a:pPr lvl="2" algn="just"/>
            <a:r>
              <a:rPr lang="tr-TR" sz="2000">
                <a:latin typeface="Times New Roman" panose="02020603050405020304" pitchFamily="18" charset="0"/>
                <a:cs typeface="Times New Roman" panose="02020603050405020304" pitchFamily="18" charset="0"/>
              </a:rPr>
              <a:t>11 derslik</a:t>
            </a:r>
          </a:p>
          <a:p>
            <a:pPr lvl="2" algn="just"/>
            <a:r>
              <a:rPr lang="tr-TR" sz="2000">
                <a:latin typeface="Times New Roman" panose="02020603050405020304" pitchFamily="18" charset="0"/>
                <a:cs typeface="Times New Roman" panose="02020603050405020304" pitchFamily="18" charset="0"/>
              </a:rPr>
              <a:t>1 temel beceri laboratuvarı</a:t>
            </a:r>
          </a:p>
          <a:p>
            <a:pPr lvl="2" algn="just"/>
            <a:r>
              <a:rPr lang="tr-TR" sz="2000">
                <a:latin typeface="Times New Roman" panose="02020603050405020304" pitchFamily="18" charset="0"/>
                <a:cs typeface="Times New Roman" panose="02020603050405020304" pitchFamily="18" charset="0"/>
              </a:rPr>
              <a:t>1 kadın doğum / cerrahi laboratuvarı</a:t>
            </a:r>
          </a:p>
          <a:p>
            <a:pPr lvl="2" algn="just"/>
            <a:r>
              <a:rPr lang="tr-TR" sz="2000">
                <a:latin typeface="Times New Roman" panose="02020603050405020304" pitchFamily="18" charset="0"/>
                <a:cs typeface="Times New Roman" panose="02020603050405020304" pitchFamily="18" charset="0"/>
              </a:rPr>
              <a:t>1 yüksek teknoloji simülasyon laboratuvarı</a:t>
            </a:r>
          </a:p>
          <a:p>
            <a:pPr lvl="2" algn="just"/>
            <a:r>
              <a:rPr lang="tr-TR" sz="2000">
                <a:latin typeface="Times New Roman" panose="02020603050405020304" pitchFamily="18" charset="0"/>
                <a:cs typeface="Times New Roman" panose="02020603050405020304" pitchFamily="18" charset="0"/>
              </a:rPr>
              <a:t>1 kontrol ve çözümleme odası</a:t>
            </a:r>
          </a:p>
          <a:p>
            <a:pPr lvl="2" algn="just"/>
            <a:r>
              <a:rPr lang="tr-TR" sz="2000">
                <a:latin typeface="Times New Roman" panose="02020603050405020304" pitchFamily="18" charset="0"/>
                <a:cs typeface="Times New Roman" panose="02020603050405020304" pitchFamily="18" charset="0"/>
              </a:rPr>
              <a:t>1 bilgisayar laboratuvarı (Mühendislik Fakültesi ile ortak kullanım) </a:t>
            </a:r>
          </a:p>
          <a:p>
            <a:pPr lvl="1" algn="just"/>
            <a:r>
              <a:rPr lang="tr-TR" sz="2000">
                <a:latin typeface="Times New Roman" panose="02020603050405020304" pitchFamily="18" charset="0"/>
                <a:cs typeface="Times New Roman" panose="02020603050405020304" pitchFamily="18" charset="0"/>
              </a:rPr>
              <a:t>Ayrıca:</a:t>
            </a:r>
          </a:p>
          <a:p>
            <a:pPr lvl="2" algn="just"/>
            <a:r>
              <a:rPr lang="tr-TR" sz="2000">
                <a:latin typeface="Times New Roman" panose="02020603050405020304" pitchFamily="18" charset="0"/>
                <a:cs typeface="Times New Roman" panose="02020603050405020304" pitchFamily="18" charset="0"/>
              </a:rPr>
              <a:t>1 okuma salonu</a:t>
            </a:r>
          </a:p>
          <a:p>
            <a:pPr lvl="2" algn="just"/>
            <a:r>
              <a:rPr lang="tr-TR" sz="2000">
                <a:latin typeface="Times New Roman" panose="02020603050405020304" pitchFamily="18" charset="0"/>
                <a:cs typeface="Times New Roman" panose="02020603050405020304" pitchFamily="18" charset="0"/>
              </a:rPr>
              <a:t>1 konferans salonu</a:t>
            </a:r>
          </a:p>
          <a:p>
            <a:pPr lvl="2" algn="just"/>
            <a:r>
              <a:rPr lang="tr-TR" sz="2000">
                <a:latin typeface="Times New Roman" panose="02020603050405020304" pitchFamily="18" charset="0"/>
                <a:cs typeface="Times New Roman" panose="02020603050405020304" pitchFamily="18" charset="0"/>
              </a:rPr>
              <a:t>1 seminer salonu</a:t>
            </a:r>
          </a:p>
          <a:p>
            <a:pPr lvl="2" algn="just"/>
            <a:r>
              <a:rPr lang="tr-TR" sz="2000">
                <a:latin typeface="Times New Roman" panose="02020603050405020304" pitchFamily="18" charset="0"/>
                <a:cs typeface="Times New Roman" panose="02020603050405020304" pitchFamily="18" charset="0"/>
              </a:rPr>
              <a:t>1 kantin / yemekhane</a:t>
            </a:r>
          </a:p>
          <a:p>
            <a:pPr lvl="2" algn="just"/>
            <a:r>
              <a:rPr lang="tr-TR" sz="2000">
                <a:latin typeface="Times New Roman" panose="02020603050405020304" pitchFamily="18" charset="0"/>
                <a:cs typeface="Times New Roman" panose="02020603050405020304" pitchFamily="18" charset="0"/>
              </a:rPr>
              <a:t>8 idari ofis, 13 akademik ofis ve 1 misafir akademisyen ofisi</a:t>
            </a:r>
          </a:p>
          <a:p>
            <a:pPr algn="just"/>
            <a:r>
              <a:rPr lang="tr-TR" sz="2000">
                <a:latin typeface="Times New Roman" panose="02020603050405020304" pitchFamily="18" charset="0"/>
                <a:cs typeface="Times New Roman" panose="02020603050405020304" pitchFamily="18" charset="0"/>
              </a:rPr>
              <a:t>Fakülte bahçesinde öğrencilerin </a:t>
            </a:r>
            <a:r>
              <a:rPr lang="tr-TR" sz="2000" b="1">
                <a:latin typeface="Times New Roman" panose="02020603050405020304" pitchFamily="18" charset="0"/>
                <a:cs typeface="Times New Roman" panose="02020603050405020304" pitchFamily="18" charset="0"/>
              </a:rPr>
              <a:t>dinlenme ve sosyalleşme alanları</a:t>
            </a:r>
            <a:r>
              <a:rPr lang="tr-TR" sz="2000">
                <a:latin typeface="Times New Roman" panose="02020603050405020304" pitchFamily="18" charset="0"/>
                <a:cs typeface="Times New Roman" panose="02020603050405020304" pitchFamily="18" charset="0"/>
              </a:rPr>
              <a:t> düzenlenmiştir.</a:t>
            </a:r>
          </a:p>
          <a:p>
            <a:pPr algn="just"/>
            <a:r>
              <a:rPr lang="tr-TR" sz="2000">
                <a:latin typeface="Times New Roman" panose="02020603050405020304" pitchFamily="18" charset="0"/>
                <a:cs typeface="Times New Roman" panose="02020603050405020304" pitchFamily="18" charset="0"/>
              </a:rPr>
              <a:t>Uzaktan eğitim sistemi aktif kullanılmakta, gerekli dersler </a:t>
            </a:r>
            <a:r>
              <a:rPr lang="tr-TR" sz="2000" b="1">
                <a:latin typeface="Times New Roman" panose="02020603050405020304" pitchFamily="18" charset="0"/>
                <a:cs typeface="Times New Roman" panose="02020603050405020304" pitchFamily="18" charset="0"/>
              </a:rPr>
              <a:t>online</a:t>
            </a:r>
            <a:r>
              <a:rPr lang="tr-TR" sz="2000">
                <a:latin typeface="Times New Roman" panose="02020603050405020304" pitchFamily="18" charset="0"/>
                <a:cs typeface="Times New Roman" panose="02020603050405020304" pitchFamily="18" charset="0"/>
              </a:rPr>
              <a:t> yürütülmektedir</a:t>
            </a:r>
          </a:p>
        </p:txBody>
      </p:sp>
    </p:spTree>
    <p:extLst>
      <p:ext uri="{BB962C8B-B14F-4D97-AF65-F5344CB8AC3E}">
        <p14:creationId xmlns:p14="http://schemas.microsoft.com/office/powerpoint/2010/main" val="2824508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600" b="1" dirty="0">
                <a:latin typeface="Tw Cen MT" panose="020B0602020104020603" pitchFamily="34" charset="0"/>
                <a:ea typeface="Verdana" panose="020B0604030504040204" pitchFamily="34" charset="0"/>
                <a:cs typeface="Times New Roman" panose="02020603050405020304" pitchFamily="18"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Dikdörtgen 2"/>
          <p:cNvSpPr/>
          <p:nvPr/>
        </p:nvSpPr>
        <p:spPr>
          <a:xfrm>
            <a:off x="1249680" y="1931521"/>
            <a:ext cx="8158480" cy="378565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Besni Yerleşkesi Olanakları</a:t>
            </a:r>
          </a:p>
          <a:p>
            <a:pPr algn="just"/>
            <a:r>
              <a:rPr lang="tr-TR" sz="2000" b="1">
                <a:latin typeface="Times New Roman" panose="02020603050405020304" pitchFamily="18" charset="0"/>
                <a:cs typeface="Times New Roman" panose="02020603050405020304" pitchFamily="18" charset="0"/>
              </a:rPr>
              <a:t>Besni Yerleşkesi</a:t>
            </a:r>
            <a:r>
              <a:rPr lang="tr-TR" sz="2000">
                <a:latin typeface="Times New Roman" panose="02020603050405020304" pitchFamily="18" charset="0"/>
                <a:cs typeface="Times New Roman" panose="02020603050405020304" pitchFamily="18" charset="0"/>
              </a:rPr>
              <a:t> altyapısı:</a:t>
            </a:r>
          </a:p>
          <a:p>
            <a:pPr lvl="1" algn="just"/>
            <a:r>
              <a:rPr lang="tr-TR" sz="2000">
                <a:latin typeface="Times New Roman" panose="02020603050405020304" pitchFamily="18" charset="0"/>
                <a:cs typeface="Times New Roman" panose="02020603050405020304" pitchFamily="18" charset="0"/>
              </a:rPr>
              <a:t>4 derslik</a:t>
            </a:r>
          </a:p>
          <a:p>
            <a:pPr lvl="1" algn="just"/>
            <a:r>
              <a:rPr lang="tr-TR" sz="2000">
                <a:latin typeface="Times New Roman" panose="02020603050405020304" pitchFamily="18" charset="0"/>
                <a:cs typeface="Times New Roman" panose="02020603050405020304" pitchFamily="18" charset="0"/>
              </a:rPr>
              <a:t>3 amfi</a:t>
            </a:r>
          </a:p>
          <a:p>
            <a:pPr lvl="1" algn="just"/>
            <a:r>
              <a:rPr lang="tr-TR" sz="2000">
                <a:latin typeface="Times New Roman" panose="02020603050405020304" pitchFamily="18" charset="0"/>
                <a:cs typeface="Times New Roman" panose="02020603050405020304" pitchFamily="18" charset="0"/>
              </a:rPr>
              <a:t>1 konferans salonu</a:t>
            </a:r>
          </a:p>
          <a:p>
            <a:pPr lvl="1" algn="just"/>
            <a:r>
              <a:rPr lang="tr-TR" sz="2000">
                <a:latin typeface="Times New Roman" panose="02020603050405020304" pitchFamily="18" charset="0"/>
                <a:cs typeface="Times New Roman" panose="02020603050405020304" pitchFamily="18" charset="0"/>
              </a:rPr>
              <a:t>1 temel beceri laboratuvarı</a:t>
            </a:r>
          </a:p>
          <a:p>
            <a:pPr lvl="1" algn="just"/>
            <a:r>
              <a:rPr lang="tr-TR" sz="2000">
                <a:latin typeface="Times New Roman" panose="02020603050405020304" pitchFamily="18" charset="0"/>
                <a:cs typeface="Times New Roman" panose="02020603050405020304" pitchFamily="18" charset="0"/>
              </a:rPr>
              <a:t>1 kadın doğum ve çocuk laboratuvarı </a:t>
            </a:r>
          </a:p>
          <a:p>
            <a:pPr lvl="1" algn="just"/>
            <a:r>
              <a:rPr lang="tr-TR" sz="2000">
                <a:latin typeface="Times New Roman" panose="02020603050405020304" pitchFamily="18" charset="0"/>
                <a:cs typeface="Times New Roman" panose="02020603050405020304" pitchFamily="18" charset="0"/>
              </a:rPr>
              <a:t>Her katta öğrenciler için </a:t>
            </a:r>
            <a:r>
              <a:rPr lang="tr-TR" sz="2000" b="1">
                <a:latin typeface="Times New Roman" panose="02020603050405020304" pitchFamily="18" charset="0"/>
                <a:cs typeface="Times New Roman" panose="02020603050405020304" pitchFamily="18" charset="0"/>
              </a:rPr>
              <a:t>dinlenme ve sosyalleşme alanları</a:t>
            </a:r>
            <a:r>
              <a:rPr lang="tr-TR" sz="2000">
                <a:latin typeface="Times New Roman" panose="02020603050405020304" pitchFamily="18" charset="0"/>
                <a:cs typeface="Times New Roman" panose="02020603050405020304" pitchFamily="18" charset="0"/>
              </a:rPr>
              <a:t> bulunmaktadır.</a:t>
            </a:r>
          </a:p>
          <a:p>
            <a:pPr algn="just"/>
            <a:r>
              <a:rPr lang="tr-TR" sz="2000">
                <a:latin typeface="Times New Roman" panose="02020603050405020304" pitchFamily="18" charset="0"/>
                <a:cs typeface="Times New Roman" panose="02020603050405020304" pitchFamily="18" charset="0"/>
              </a:rPr>
              <a:t>3 idari ofis, 7 akademik ofis ve 2 misafir akademisyen odası yer almaktadır Besni Şubesi, merkezi kampüsle </a:t>
            </a:r>
            <a:r>
              <a:rPr lang="tr-TR" sz="2000" b="1">
                <a:latin typeface="Times New Roman" panose="02020603050405020304" pitchFamily="18" charset="0"/>
                <a:cs typeface="Times New Roman" panose="02020603050405020304" pitchFamily="18" charset="0"/>
              </a:rPr>
              <a:t>entegre biçimde çalışmakta</a:t>
            </a:r>
            <a:r>
              <a:rPr lang="tr-TR" sz="2000">
                <a:latin typeface="Times New Roman" panose="02020603050405020304" pitchFamily="18" charset="0"/>
                <a:cs typeface="Times New Roman" panose="02020603050405020304" pitchFamily="18" charset="0"/>
              </a:rPr>
              <a:t> ve tüm akademik faaliyetler için </a:t>
            </a:r>
            <a:r>
              <a:rPr lang="tr-TR" sz="2000" b="1">
                <a:latin typeface="Times New Roman" panose="02020603050405020304" pitchFamily="18" charset="0"/>
                <a:cs typeface="Times New Roman" panose="02020603050405020304" pitchFamily="18" charset="0"/>
              </a:rPr>
              <a:t>ulaşım desteği</a:t>
            </a:r>
            <a:r>
              <a:rPr lang="tr-TR" sz="2000">
                <a:latin typeface="Times New Roman" panose="02020603050405020304" pitchFamily="18" charset="0"/>
                <a:cs typeface="Times New Roman" panose="02020603050405020304" pitchFamily="18" charset="0"/>
              </a:rPr>
              <a:t> sağlanmaktadır</a:t>
            </a:r>
          </a:p>
        </p:txBody>
      </p:sp>
    </p:spTree>
    <p:extLst>
      <p:ext uri="{BB962C8B-B14F-4D97-AF65-F5344CB8AC3E}">
        <p14:creationId xmlns:p14="http://schemas.microsoft.com/office/powerpoint/2010/main" val="3140897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600" b="1" dirty="0">
                <a:latin typeface="Tw Cen MT" panose="020B0602020104020603" pitchFamily="34" charset="0"/>
                <a:ea typeface="Verdana" panose="020B0604030504040204" pitchFamily="34" charset="0"/>
                <a:cs typeface="Times New Roman" panose="02020603050405020304" pitchFamily="18"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249680" y="1830983"/>
            <a:ext cx="10363199" cy="378565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Dezavantajlı Gruplar</a:t>
            </a:r>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Dezavantajlı grupların (engelli, yoksul, azınlık, göçmen vb.) eğitim-öğretim olanaklarına erişimi eşitlik ve hakkaniyet ilkesiyle sağlanmaktadır.</a:t>
            </a:r>
          </a:p>
          <a:p>
            <a:pPr algn="just"/>
            <a:r>
              <a:rPr lang="tr-TR" sz="2000">
                <a:latin typeface="Times New Roman" panose="02020603050405020304" pitchFamily="18" charset="0"/>
                <a:cs typeface="Times New Roman" panose="02020603050405020304" pitchFamily="18" charset="0"/>
              </a:rPr>
              <a:t>Görüşler doğrultusunda süreçler izlenmekte, gerekli iyileştirme çalışmaları yürütülmektedir.</a:t>
            </a:r>
          </a:p>
          <a:p>
            <a:pPr algn="just"/>
            <a:r>
              <a:rPr lang="tr-TR" sz="2000">
                <a:latin typeface="Times New Roman" panose="02020603050405020304" pitchFamily="18" charset="0"/>
                <a:cs typeface="Times New Roman" panose="02020603050405020304" pitchFamily="18" charset="0"/>
              </a:rPr>
              <a:t>Üniversitemizde Engelli Öğrenci Birim Koordinatörlüğü bulunmakta;</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Ebelik Bölümü’nde Engelsiz ADYÜ Komisyonu, dezavantajlı öğrencilerin ihtiyaçlarına yönelik faaliyetler yürütmektedir Fakültemizde erişilebilirliği artırmak için:</a:t>
            </a:r>
          </a:p>
          <a:p>
            <a:pPr lvl="1" algn="just"/>
            <a:r>
              <a:rPr lang="tr-TR" sz="2000">
                <a:latin typeface="Times New Roman" panose="02020603050405020304" pitchFamily="18" charset="0"/>
                <a:cs typeface="Times New Roman" panose="02020603050405020304" pitchFamily="18" charset="0"/>
              </a:rPr>
              <a:t>Merdiven boşluklarına güvenlik fileleri,</a:t>
            </a:r>
          </a:p>
          <a:p>
            <a:pPr lvl="1" algn="just"/>
            <a:r>
              <a:rPr lang="tr-TR" sz="2000">
                <a:latin typeface="Times New Roman" panose="02020603050405020304" pitchFamily="18" charset="0"/>
                <a:cs typeface="Times New Roman" panose="02020603050405020304" pitchFamily="18" charset="0"/>
              </a:rPr>
              <a:t>Giriş alanlarına görme engelliler için kılavuz yollar,</a:t>
            </a:r>
          </a:p>
          <a:p>
            <a:pPr lvl="1" algn="just"/>
            <a:r>
              <a:rPr lang="tr-TR" sz="2000">
                <a:latin typeface="Times New Roman" panose="02020603050405020304" pitchFamily="18" charset="0"/>
                <a:cs typeface="Times New Roman" panose="02020603050405020304" pitchFamily="18" charset="0"/>
              </a:rPr>
              <a:t>Rampalar ve destek alanları oluşturulmuştur.</a:t>
            </a:r>
          </a:p>
          <a:p>
            <a:pPr algn="just"/>
            <a:r>
              <a:rPr lang="tr-TR" sz="2000" b="1">
                <a:latin typeface="Times New Roman" panose="02020603050405020304" pitchFamily="18" charset="0"/>
                <a:cs typeface="Times New Roman" panose="02020603050405020304" pitchFamily="18" charset="0"/>
              </a:rPr>
              <a:t>Uluslararası öğrenciler</a:t>
            </a:r>
            <a:r>
              <a:rPr lang="tr-TR" sz="2000">
                <a:latin typeface="Times New Roman" panose="02020603050405020304" pitchFamily="18" charset="0"/>
                <a:cs typeface="Times New Roman" panose="02020603050405020304" pitchFamily="18" charset="0"/>
              </a:rPr>
              <a:t> için oryantasyon eğitimleri, </a:t>
            </a:r>
            <a:r>
              <a:rPr lang="tr-TR" sz="2000" b="1">
                <a:latin typeface="Times New Roman" panose="02020603050405020304" pitchFamily="18" charset="0"/>
                <a:cs typeface="Times New Roman" panose="02020603050405020304" pitchFamily="18" charset="0"/>
              </a:rPr>
              <a:t>Uluslararası Öğrenci Koordinatörlüğü</a:t>
            </a:r>
            <a:r>
              <a:rPr lang="tr-TR" sz="2000">
                <a:latin typeface="Times New Roman" panose="02020603050405020304" pitchFamily="18" charset="0"/>
                <a:cs typeface="Times New Roman" panose="02020603050405020304" pitchFamily="18" charset="0"/>
              </a:rPr>
              <a:t> tarafından verilmektedir.</a:t>
            </a:r>
          </a:p>
        </p:txBody>
      </p:sp>
    </p:spTree>
    <p:extLst>
      <p:ext uri="{BB962C8B-B14F-4D97-AF65-F5344CB8AC3E}">
        <p14:creationId xmlns:p14="http://schemas.microsoft.com/office/powerpoint/2010/main" val="4200998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600" b="1" dirty="0">
                <a:latin typeface="Tw Cen MT" panose="020B0602020104020603" pitchFamily="34" charset="0"/>
                <a:ea typeface="Verdana" panose="020B0604030504040204" pitchFamily="34" charset="0"/>
                <a:cs typeface="Times New Roman" panose="02020603050405020304" pitchFamily="18" charset="0"/>
              </a:rPr>
              <a:t>B.3.4. Dezavantajlı gruplar</a:t>
            </a:r>
          </a:p>
          <a:p>
            <a:r>
              <a:rPr lang="tr-TR" sz="1200" dirty="0">
                <a:solidFill>
                  <a:schemeClr val="bg1">
                    <a:lumMod val="50000"/>
                  </a:schemeClr>
                </a:solidFill>
                <a:latin typeface="Verdana" panose="020B0604030504040204" pitchFamily="34" charset="0"/>
                <a:ea typeface="Verdana" panose="020B0604030504040204" pitchFamily="34"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Rectangle 1"/>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a:ln>
                  <a:noFill/>
                </a:ln>
                <a:solidFill>
                  <a:schemeClr val="tx1"/>
                </a:solidFill>
                <a:effectLst/>
                <a:latin typeface="Arial" panose="020B0604020202020204" pitchFamily="34" charset="0"/>
              </a:rPr>
              <a:t>.</a:t>
            </a:r>
          </a:p>
        </p:txBody>
      </p:sp>
      <p:sp>
        <p:nvSpPr>
          <p:cNvPr id="3" name="Dikdörtgen 2"/>
          <p:cNvSpPr/>
          <p:nvPr/>
        </p:nvSpPr>
        <p:spPr>
          <a:xfrm>
            <a:off x="1123490" y="2745594"/>
            <a:ext cx="10469070" cy="224676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Maddi durumu yetersiz öğrenciler, danışmanları aracılığıyla belirlenmekte;</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burs ve yemek destek programlarına yönlendirilmektedir </a:t>
            </a:r>
            <a:r>
              <a:rPr lang="tr-TR" altLang="tr-TR" sz="2000" b="1">
                <a:latin typeface="Times New Roman" panose="02020603050405020304" pitchFamily="18" charset="0"/>
                <a:cs typeface="Times New Roman" panose="02020603050405020304" pitchFamily="18" charset="0"/>
              </a:rPr>
              <a:t>Ders memnuniyet anketleri</a:t>
            </a:r>
            <a:r>
              <a:rPr lang="tr-TR" altLang="tr-TR" sz="2000">
                <a:latin typeface="Times New Roman" panose="02020603050405020304" pitchFamily="18" charset="0"/>
                <a:cs typeface="Times New Roman" panose="02020603050405020304" pitchFamily="18" charset="0"/>
              </a:rPr>
              <a:t> ve </a:t>
            </a:r>
            <a:r>
              <a:rPr lang="tr-TR" altLang="tr-TR" sz="2000" b="1">
                <a:latin typeface="Times New Roman" panose="02020603050405020304" pitchFamily="18" charset="0"/>
                <a:cs typeface="Times New Roman" panose="02020603050405020304" pitchFamily="18" charset="0"/>
              </a:rPr>
              <a:t>online formlar </a:t>
            </a:r>
            <a:r>
              <a:rPr lang="tr-TR" altLang="tr-TR" sz="2000">
                <a:latin typeface="Times New Roman" panose="02020603050405020304" pitchFamily="18" charset="0"/>
                <a:cs typeface="Times New Roman" panose="02020603050405020304" pitchFamily="18" charset="0"/>
              </a:rPr>
              <a:t>aracılığıyla dezavantajlı öğrencilerin görüşleri alınmakta, ihtiyaçları belirlenmektedir.</a:t>
            </a:r>
          </a:p>
          <a:p>
            <a:pPr lvl="0" algn="just" eaLnBrk="0" fontAlgn="base" hangingPunct="0">
              <a:spcBef>
                <a:spcPct val="0"/>
              </a:spcBef>
              <a:spcAft>
                <a:spcPct val="0"/>
              </a:spcAft>
            </a:pP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 öğrencilerin üniversite olanaklarından </a:t>
            </a:r>
            <a:r>
              <a:rPr lang="tr-TR" altLang="tr-TR" sz="2000" b="1">
                <a:latin typeface="Times New Roman" panose="02020603050405020304" pitchFamily="18" charset="0"/>
                <a:cs typeface="Times New Roman" panose="02020603050405020304" pitchFamily="18" charset="0"/>
              </a:rPr>
              <a:t>en iyi şekilde yararlanabilmesi</a:t>
            </a:r>
            <a:r>
              <a:rPr lang="tr-TR" altLang="tr-TR" sz="2000">
                <a:latin typeface="Times New Roman" panose="02020603050405020304" pitchFamily="18" charset="0"/>
                <a:cs typeface="Times New Roman" panose="02020603050405020304" pitchFamily="18" charset="0"/>
              </a:rPr>
              <a:t> için</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düzenli iyileştirme çalışmaları yürütülmekte ve </a:t>
            </a:r>
            <a:r>
              <a:rPr lang="tr-TR" altLang="tr-TR" sz="2000" b="1">
                <a:latin typeface="Times New Roman" panose="02020603050405020304" pitchFamily="18" charset="0"/>
                <a:cs typeface="Times New Roman" panose="02020603050405020304" pitchFamily="18" charset="0"/>
              </a:rPr>
              <a:t>Dekanlık tarafından takip edilmektedir. </a:t>
            </a:r>
            <a:r>
              <a:rPr lang="tr-TR" altLang="tr-TR" sz="2000">
                <a:latin typeface="Times New Roman" panose="02020603050405020304" pitchFamily="18" charset="0"/>
                <a:cs typeface="Times New Roman" panose="02020603050405020304" pitchFamily="18" charset="0"/>
              </a:rPr>
              <a:t>Bu yaklaşım, fakültemizin </a:t>
            </a:r>
            <a:r>
              <a:rPr lang="tr-TR" altLang="tr-TR" sz="2000" b="1">
                <a:latin typeface="Times New Roman" panose="02020603050405020304" pitchFamily="18" charset="0"/>
                <a:cs typeface="Times New Roman" panose="02020603050405020304" pitchFamily="18" charset="0"/>
              </a:rPr>
              <a:t>erişilebilirlik ve kapsayıcılık</a:t>
            </a:r>
            <a:r>
              <a:rPr lang="tr-TR" altLang="tr-TR" sz="2000">
                <a:latin typeface="Times New Roman" panose="02020603050405020304" pitchFamily="18" charset="0"/>
                <a:cs typeface="Times New Roman" panose="02020603050405020304" pitchFamily="18" charset="0"/>
              </a:rPr>
              <a:t> konusundaki güçlü yönlerinden biridir</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625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600" b="1" dirty="0">
                <a:latin typeface="Tw Cen MT" panose="020B0602020104020603" pitchFamily="34" charset="0"/>
                <a:ea typeface="Verdana" panose="020B0604030504040204" pitchFamily="34" charset="0"/>
                <a:cs typeface="Times New Roman" panose="02020603050405020304" pitchFamily="18"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Rectangle 2"/>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a:ln>
                  <a:noFill/>
                </a:ln>
                <a:solidFill>
                  <a:schemeClr val="tx1"/>
                </a:solidFill>
                <a:effectLst/>
                <a:latin typeface="Arial" panose="020B0604020202020204" pitchFamily="34" charset="0"/>
              </a:rPr>
              <a:t>]</a:t>
            </a:r>
          </a:p>
        </p:txBody>
      </p:sp>
      <p:sp>
        <p:nvSpPr>
          <p:cNvPr id="5" name="Dikdörtgen 4"/>
          <p:cNvSpPr/>
          <p:nvPr/>
        </p:nvSpPr>
        <p:spPr>
          <a:xfrm>
            <a:off x="1270000" y="2268589"/>
            <a:ext cx="10495280" cy="3785652"/>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sosyal, kültürel ve sportif faaliyetler </a:t>
            </a:r>
            <a:r>
              <a:rPr lang="tr-TR" altLang="tr-TR" sz="2000" b="1">
                <a:latin typeface="Times New Roman" panose="02020603050405020304" pitchFamily="18" charset="0"/>
                <a:cs typeface="Times New Roman" panose="02020603050405020304" pitchFamily="18" charset="0"/>
              </a:rPr>
              <a:t>aktif olarak izlenmekte</a:t>
            </a:r>
            <a:r>
              <a:rPr lang="tr-TR" altLang="tr-TR" sz="2000">
                <a:latin typeface="Times New Roman" panose="02020603050405020304" pitchFamily="18" charset="0"/>
                <a:cs typeface="Times New Roman" panose="02020603050405020304" pitchFamily="18" charset="0"/>
              </a:rPr>
              <a:t>, öğrenci ihtiyaçlarına göre çeşitlendirilmektedir.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bünyesinde </a:t>
            </a:r>
            <a:r>
              <a:rPr lang="tr-TR" altLang="tr-TR" sz="2000" b="1">
                <a:latin typeface="Times New Roman" panose="02020603050405020304" pitchFamily="18" charset="0"/>
                <a:cs typeface="Times New Roman" panose="02020603050405020304" pitchFamily="18" charset="0"/>
              </a:rPr>
              <a:t>2 öğrenci topluluğu</a:t>
            </a:r>
            <a:r>
              <a:rPr lang="tr-TR" altLang="tr-TR" sz="2000">
                <a:latin typeface="Times New Roman" panose="02020603050405020304" pitchFamily="18" charset="0"/>
                <a:cs typeface="Times New Roman" panose="02020603050405020304" pitchFamily="18" charset="0"/>
              </a:rPr>
              <a:t> bulunmaktadır: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Ebelik Topluluğu</a:t>
            </a:r>
            <a:r>
              <a:rPr lang="tr-TR" altLang="tr-TR" sz="2000">
                <a:latin typeface="Times New Roman" panose="02020603050405020304" pitchFamily="18" charset="0"/>
                <a:cs typeface="Times New Roman" panose="02020603050405020304" pitchFamily="18" charset="0"/>
              </a:rPr>
              <a:t> (Danışman: Doç. Dr. Tuba Koç Özkan)</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Sağlık Faaliyetleri ve Yaşam Topluluğu</a:t>
            </a:r>
            <a:r>
              <a:rPr lang="tr-TR" altLang="tr-TR" sz="2000">
                <a:latin typeface="Times New Roman" panose="02020603050405020304" pitchFamily="18" charset="0"/>
                <a:cs typeface="Times New Roman" panose="02020603050405020304" pitchFamily="18" charset="0"/>
              </a:rPr>
              <a:t> (Danışman: Arş. Gör. Şerife İnce)</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Bu topluluklar 2024–2025 akademik yılında faaliyetlerine başlamıştır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Her iki topluluk da </a:t>
            </a:r>
            <a:r>
              <a:rPr lang="tr-TR" altLang="tr-TR" sz="2000" b="1">
                <a:latin typeface="Times New Roman" panose="02020603050405020304" pitchFamily="18" charset="0"/>
                <a:cs typeface="Times New Roman" panose="02020603050405020304" pitchFamily="18" charset="0"/>
              </a:rPr>
              <a:t>4. Dönem ÜNİDES Projeleri</a:t>
            </a:r>
            <a:r>
              <a:rPr lang="tr-TR" altLang="tr-TR" sz="2000">
                <a:latin typeface="Times New Roman" panose="02020603050405020304" pitchFamily="18" charset="0"/>
                <a:cs typeface="Times New Roman" panose="02020603050405020304" pitchFamily="18" charset="0"/>
              </a:rPr>
              <a:t> kapsamında Türkiye genelinde derece elde etmiş ve projeleri kabul edilmiştir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Etkinlik ve projeler, </a:t>
            </a:r>
            <a:r>
              <a:rPr lang="tr-TR" altLang="tr-TR" sz="2000" b="1">
                <a:latin typeface="Times New Roman" panose="02020603050405020304" pitchFamily="18" charset="0"/>
                <a:cs typeface="Times New Roman" panose="02020603050405020304" pitchFamily="18" charset="0"/>
              </a:rPr>
              <a:t>Sağlık Kültür ve Spor Daire Başkanlığı</a:t>
            </a:r>
            <a:r>
              <a:rPr lang="tr-TR" altLang="tr-TR" sz="2000">
                <a:latin typeface="Times New Roman" panose="02020603050405020304" pitchFamily="18" charset="0"/>
                <a:cs typeface="Times New Roman" panose="02020603050405020304" pitchFamily="18" charset="0"/>
              </a:rPr>
              <a:t> iş birliğiyle; mekan, rehberlik ve akademik destek sağlanarak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Her bölümde ayrıca bir </a:t>
            </a:r>
            <a:r>
              <a:rPr lang="tr-TR" altLang="tr-TR" sz="2000" b="1">
                <a:latin typeface="Times New Roman" panose="02020603050405020304" pitchFamily="18" charset="0"/>
                <a:cs typeface="Times New Roman" panose="02020603050405020304" pitchFamily="18" charset="0"/>
              </a:rPr>
              <a:t>Sosyal Faaliyetler Komisyonu</a:t>
            </a:r>
            <a:r>
              <a:rPr lang="tr-TR" altLang="tr-TR" sz="2000">
                <a:latin typeface="Times New Roman" panose="02020603050405020304" pitchFamily="18" charset="0"/>
                <a:cs typeface="Times New Roman" panose="02020603050405020304" pitchFamily="18" charset="0"/>
              </a:rPr>
              <a:t> bulunmakta; “</a:t>
            </a:r>
            <a:r>
              <a:rPr lang="tr-TR" altLang="tr-TR" sz="2000" b="1">
                <a:latin typeface="Times New Roman" panose="02020603050405020304" pitchFamily="18" charset="0"/>
                <a:cs typeface="Times New Roman" panose="02020603050405020304" pitchFamily="18" charset="0"/>
              </a:rPr>
              <a:t>Toplumsal Duyarlılık Dersi</a:t>
            </a:r>
            <a:r>
              <a:rPr lang="tr-TR" altLang="tr-TR" sz="2000">
                <a:latin typeface="Times New Roman" panose="02020603050405020304" pitchFamily="18" charset="0"/>
                <a:cs typeface="Times New Roman" panose="02020603050405020304" pitchFamily="18" charset="0"/>
              </a:rPr>
              <a:t>” kapsamında son sınıf öğrencileri aktif görev almaktadır</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73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402749" cy="1261884"/>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A.1.1. Yönetim modeli ve idari yapı</a:t>
            </a:r>
          </a:p>
          <a:p>
            <a:r>
              <a:rPr lang="tr-TR" sz="1600" b="1" i="0" u="none" strike="noStrike" baseline="0" dirty="0">
                <a:latin typeface="Tw Cen MT" panose="020B0602020104020603" pitchFamily="34" charset="0"/>
                <a:ea typeface="Verdana" panose="020B0604030504040204" pitchFamily="34" charset="0"/>
                <a:cs typeface="Tahoma" panose="020B0604030504040204" pitchFamily="34" charset="0"/>
              </a:rPr>
              <a:t>A.1.2. Liderlik</a:t>
            </a:r>
          </a:p>
          <a:p>
            <a:r>
              <a:rPr lang="nn-NO"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A.1.3. Kurumsal dönüşüm kapasitesi</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A.1.4. İç kalite güvencesi mekanizmaları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A.1.5. Kamuoyunu bilgilendirme ve hesap verebilirlik</a:t>
            </a:r>
          </a:p>
        </p:txBody>
      </p:sp>
      <p:sp>
        <p:nvSpPr>
          <p:cNvPr id="2" name="Dikdörtgen 1"/>
          <p:cNvSpPr/>
          <p:nvPr/>
        </p:nvSpPr>
        <p:spPr>
          <a:xfrm>
            <a:off x="1280160" y="2014925"/>
            <a:ext cx="10190480" cy="4093428"/>
          </a:xfrm>
          <a:prstGeom prst="rect">
            <a:avLst/>
          </a:prstGeom>
        </p:spPr>
        <p:txBody>
          <a:bodyPr wrap="square">
            <a:spAutoFit/>
          </a:bodyPr>
          <a:lstStyle/>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Fakültemizde katılımcı, şeffaf ve paylaşımcı bir yönetim anlayışı benimsenmiştir.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Dekan, Dekan Yardımcıları ve Bölüm Başkanları, kalite güvencesi süreçlerini sahiplenmekte ve koordineli şekilde yürütmektedir.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Fakülte Kalite Komisyonu, tüm bölümlerle iş birliği içinde çalışarak kalite kültürünün yaygınlaştırılmasına öncülük etmektedir.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Kararlar, bölüm ve akademik kurullar aracılığıyla alınmakta; öğretim üyeleri alanlarında uzman kişilerden oluşmaktadır.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Öğrenci temsilcileri, komisyon ve kurullarda aktif rol almakta; e-posta, duyuru ve sosyal medya kanallarıyla etkili iletişim sağlanmaktadır.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Dekan, Üniversite Kalite Komisyonu’nda aktif görev alarak üniversite genelinde kalite kültürünün gelişimine katkı sunmaktadır.</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Akademik, idari personel, öğrenciler ve dış paydaşların katılımıyla kalite komisyonları düzenli değerlendirmeler yapmakta, sürekli iyileştirme anlayışı uygulanmaktadır.</a:t>
            </a:r>
          </a:p>
        </p:txBody>
      </p:sp>
    </p:spTree>
    <p:extLst>
      <p:ext uri="{BB962C8B-B14F-4D97-AF65-F5344CB8AC3E}">
        <p14:creationId xmlns:p14="http://schemas.microsoft.com/office/powerpoint/2010/main" val="2902177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261884"/>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B.3. Öğrenme Kaynakları ve Akademik Destek Hizmetleri</a:t>
            </a:r>
          </a:p>
          <a:p>
            <a:r>
              <a:rPr lang="tr-TR" sz="1200" dirty="0">
                <a:latin typeface="Verdana" panose="020B0604030504040204" pitchFamily="34" charset="0"/>
                <a:ea typeface="Verdana" panose="020B0604030504040204" pitchFamily="34" charset="0"/>
              </a:rPr>
              <a:t>B.3.1. Öğrenme ortam ve kaynakları</a:t>
            </a:r>
          </a:p>
          <a:p>
            <a:r>
              <a:rPr lang="nn-NO" sz="1200" dirty="0">
                <a:solidFill>
                  <a:schemeClr val="bg1">
                    <a:lumMod val="50000"/>
                  </a:schemeClr>
                </a:solidFill>
                <a:latin typeface="Verdana" panose="020B0604030504040204" pitchFamily="34" charset="0"/>
                <a:ea typeface="Verdana" panose="020B0604030504040204" pitchFamily="34" charset="0"/>
              </a:rPr>
              <a:t>B.3.2. Akademik destek hizmetleri</a:t>
            </a:r>
          </a:p>
          <a:p>
            <a:r>
              <a:rPr lang="es-ES" sz="1200" dirty="0">
                <a:solidFill>
                  <a:schemeClr val="bg1">
                    <a:lumMod val="50000"/>
                  </a:schemeClr>
                </a:solidFill>
                <a:latin typeface="Verdana" panose="020B0604030504040204" pitchFamily="34" charset="0"/>
                <a:ea typeface="Verdana" panose="020B0604030504040204" pitchFamily="34" charset="0"/>
              </a:rPr>
              <a:t>B.3.3. Tesis ve altyapılar</a:t>
            </a:r>
          </a:p>
          <a:p>
            <a:r>
              <a:rPr lang="tr-TR" sz="1200" dirty="0">
                <a:solidFill>
                  <a:schemeClr val="bg1">
                    <a:lumMod val="50000"/>
                  </a:schemeClr>
                </a:solidFill>
                <a:latin typeface="Verdana" panose="020B0604030504040204" pitchFamily="34" charset="0"/>
                <a:ea typeface="Verdana" panose="020B0604030504040204" pitchFamily="34" charset="0"/>
              </a:rPr>
              <a:t>B.3.4. Dezavantajlı gruplar</a:t>
            </a:r>
          </a:p>
          <a:p>
            <a:r>
              <a:rPr lang="tr-TR" sz="1600" b="1" dirty="0">
                <a:latin typeface="Tw Cen MT" panose="020B0602020104020603" pitchFamily="34" charset="0"/>
                <a:ea typeface="Verdana" panose="020B0604030504040204" pitchFamily="34" charset="0"/>
                <a:cs typeface="Times New Roman" panose="02020603050405020304" pitchFamily="18" charset="0"/>
              </a:rPr>
              <a:t>B.3.5. Sosyal, kültürel, sportif faaliyetler</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3" name="Rectangle 2"/>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a:ln>
                  <a:noFill/>
                </a:ln>
                <a:solidFill>
                  <a:schemeClr val="tx1"/>
                </a:solidFill>
                <a:effectLst/>
                <a:latin typeface="Arial" panose="020B0604020202020204" pitchFamily="34" charset="0"/>
              </a:rPr>
              <a:t>]</a:t>
            </a:r>
          </a:p>
        </p:txBody>
      </p:sp>
      <p:sp>
        <p:nvSpPr>
          <p:cNvPr id="2" name="Dikdörtgen 1"/>
          <p:cNvSpPr/>
          <p:nvPr/>
        </p:nvSpPr>
        <p:spPr>
          <a:xfrm>
            <a:off x="732330" y="1914506"/>
            <a:ext cx="11023600" cy="409342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Sportif Faaliyetler ve Fakülte Gelenekleri</a:t>
            </a:r>
          </a:p>
          <a:p>
            <a:pPr algn="just"/>
            <a:r>
              <a:rPr lang="tr-TR" sz="2000">
                <a:latin typeface="Times New Roman" panose="02020603050405020304" pitchFamily="18" charset="0"/>
                <a:cs typeface="Times New Roman" panose="02020603050405020304" pitchFamily="18" charset="0"/>
              </a:rPr>
              <a:t>Öğrencilerimiz, üniversite genelinde düzenlenen </a:t>
            </a:r>
            <a:r>
              <a:rPr lang="tr-TR" sz="2000" b="1">
                <a:latin typeface="Times New Roman" panose="02020603050405020304" pitchFamily="18" charset="0"/>
                <a:cs typeface="Times New Roman" panose="02020603050405020304" pitchFamily="18" charset="0"/>
              </a:rPr>
              <a:t>futbol ve voleybol turnuvalarında</a:t>
            </a:r>
            <a:r>
              <a:rPr lang="tr-TR" sz="2000">
                <a:latin typeface="Times New Roman" panose="02020603050405020304" pitchFamily="18" charset="0"/>
                <a:cs typeface="Times New Roman" panose="02020603050405020304" pitchFamily="18" charset="0"/>
              </a:rPr>
              <a:t> fakültemizi başarıyla temsil etmektedir.</a:t>
            </a:r>
          </a:p>
          <a:p>
            <a:pPr algn="just"/>
            <a:r>
              <a:rPr lang="tr-TR" sz="2000">
                <a:latin typeface="Times New Roman" panose="02020603050405020304" pitchFamily="18" charset="0"/>
                <a:cs typeface="Times New Roman" panose="02020603050405020304" pitchFamily="18" charset="0"/>
              </a:rPr>
              <a:t>Fakültemizde her yıl, yeni başlayan öğrencilere yönelik olarak </a:t>
            </a:r>
            <a:r>
              <a:rPr lang="tr-TR" sz="2000" b="1">
                <a:latin typeface="Times New Roman" panose="02020603050405020304" pitchFamily="18" charset="0"/>
                <a:cs typeface="Times New Roman" panose="02020603050405020304" pitchFamily="18" charset="0"/>
              </a:rPr>
              <a:t>üniforma giyme ve yaka kartı takdim töreni</a:t>
            </a:r>
            <a:r>
              <a:rPr lang="tr-TR" sz="2000">
                <a:latin typeface="Times New Roman" panose="02020603050405020304" pitchFamily="18" charset="0"/>
                <a:cs typeface="Times New Roman" panose="02020603050405020304" pitchFamily="18" charset="0"/>
              </a:rPr>
              <a:t> düzenlenmekte; bu etkinliğin fakülte geleneği haline gelmesi planlanmıştır</a:t>
            </a:r>
          </a:p>
          <a:p>
            <a:pPr algn="just"/>
            <a:r>
              <a:rPr lang="tr-TR" sz="2000" b="1">
                <a:latin typeface="Times New Roman" panose="02020603050405020304" pitchFamily="18" charset="0"/>
                <a:cs typeface="Times New Roman" panose="02020603050405020304" pitchFamily="18" charset="0"/>
              </a:rPr>
              <a:t>Ebelik Günü</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Hemşirelik Haftası</a:t>
            </a:r>
            <a:r>
              <a:rPr lang="tr-TR" sz="2000">
                <a:latin typeface="Times New Roman" panose="02020603050405020304" pitchFamily="18" charset="0"/>
                <a:cs typeface="Times New Roman" panose="02020603050405020304" pitchFamily="18" charset="0"/>
              </a:rPr>
              <a:t> kapsamında kutlamalar ve farkındalık etkinlikleri düzenlenmiştir</a:t>
            </a:r>
          </a:p>
          <a:p>
            <a:pPr algn="just"/>
            <a:r>
              <a:rPr lang="tr-TR" sz="2000">
                <a:latin typeface="Times New Roman" panose="02020603050405020304" pitchFamily="18" charset="0"/>
                <a:cs typeface="Times New Roman" panose="02020603050405020304" pitchFamily="18" charset="0"/>
              </a:rPr>
              <a:t>Öğrencilerin görüş ve beklentilerini belirlemek amacıyla,</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“Sağlık Bilimleri Fakültesi Öğrenci Memnuniyet, Beklenti ve Öneri Anketi (2024)”</a:t>
            </a:r>
            <a:r>
              <a:rPr lang="tr-TR" sz="2000">
                <a:latin typeface="Times New Roman" panose="02020603050405020304" pitchFamily="18" charset="0"/>
                <a:cs typeface="Times New Roman" panose="02020603050405020304" pitchFamily="18" charset="0"/>
              </a:rPr>
              <a:t> uygulanmış; sonuçlar komisyonlara iletilmiştir</a:t>
            </a:r>
          </a:p>
          <a:p>
            <a:pPr algn="just"/>
            <a:r>
              <a:rPr lang="tr-TR" sz="2000">
                <a:latin typeface="Times New Roman" panose="02020603050405020304" pitchFamily="18" charset="0"/>
                <a:cs typeface="Times New Roman" panose="02020603050405020304" pitchFamily="18" charset="0"/>
              </a:rPr>
              <a:t>Sosyal Komisyon, öğrenci toplulukları ve dersi yürüten öğretim üyeleri tarafından </a:t>
            </a:r>
            <a:r>
              <a:rPr lang="tr-TR" sz="2000" b="1">
                <a:latin typeface="Times New Roman" panose="02020603050405020304" pitchFamily="18" charset="0"/>
                <a:cs typeface="Times New Roman" panose="02020603050405020304" pitchFamily="18" charset="0"/>
              </a:rPr>
              <a:t>ortak etkinlikler</a:t>
            </a:r>
            <a:r>
              <a:rPr lang="tr-TR" sz="2000">
                <a:latin typeface="Times New Roman" panose="02020603050405020304" pitchFamily="18" charset="0"/>
                <a:cs typeface="Times New Roman" panose="02020603050405020304" pitchFamily="18" charset="0"/>
              </a:rPr>
              <a:t> planlanarak hayata geçirilmiştir.</a:t>
            </a:r>
          </a:p>
          <a:p>
            <a:pPr algn="just"/>
            <a:r>
              <a:rPr lang="tr-TR" sz="2000">
                <a:latin typeface="Times New Roman" panose="02020603050405020304" pitchFamily="18" charset="0"/>
                <a:cs typeface="Times New Roman" panose="02020603050405020304" pitchFamily="18" charset="0"/>
              </a:rPr>
              <a:t>Öğrencilerin sosyal sorumluluk projelerine aktif katılımı, </a:t>
            </a:r>
            <a:r>
              <a:rPr lang="tr-TR" sz="2000" b="1">
                <a:latin typeface="Times New Roman" panose="02020603050405020304" pitchFamily="18" charset="0"/>
                <a:cs typeface="Times New Roman" panose="02020603050405020304" pitchFamily="18" charset="0"/>
              </a:rPr>
              <a:t>dekanlık ve akademik personelin iş birliğiyle</a:t>
            </a:r>
            <a:r>
              <a:rPr lang="tr-TR" sz="2000">
                <a:latin typeface="Times New Roman" panose="02020603050405020304" pitchFamily="18" charset="0"/>
                <a:cs typeface="Times New Roman" panose="02020603050405020304" pitchFamily="18" charset="0"/>
              </a:rPr>
              <a:t> fakültemizin güçlü yönlerinden biridir.</a:t>
            </a:r>
          </a:p>
        </p:txBody>
      </p:sp>
    </p:spTree>
    <p:extLst>
      <p:ext uri="{BB962C8B-B14F-4D97-AF65-F5344CB8AC3E}">
        <p14:creationId xmlns:p14="http://schemas.microsoft.com/office/powerpoint/2010/main" val="5013273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600" b="1" dirty="0">
                <a:latin typeface="Tw Cen MT" panose="020B0602020104020603" pitchFamily="34" charset="0"/>
                <a:ea typeface="Verdana" panose="020B0604030504040204" pitchFamily="34" charset="0"/>
                <a:cs typeface="Times New Roman" panose="02020603050405020304" pitchFamily="18" charset="0"/>
              </a:rPr>
              <a:t>B.4.1. Atama, yükseltme ve görevlendirme</a:t>
            </a:r>
            <a:r>
              <a:rPr lang="tr-TR" sz="1600" b="1" dirty="0">
                <a:latin typeface="Tw Cen MT" panose="020B0602020104020603" pitchFamily="34" charset="0"/>
                <a:ea typeface="Verdana" panose="020B0604030504040204" pitchFamily="34" charset="0"/>
                <a:cs typeface="Times New Roman" panose="02020603050405020304" pitchFamily="18" charset="0"/>
              </a:rPr>
              <a:t> </a:t>
            </a:r>
            <a:r>
              <a:rPr lang="nn-NO" sz="1600" b="1" dirty="0">
                <a:latin typeface="Tw Cen MT" panose="020B0602020104020603" pitchFamily="34" charset="0"/>
                <a:ea typeface="Verdana" panose="020B0604030504040204" pitchFamily="34" charset="0"/>
                <a:cs typeface="Times New Roman" panose="02020603050405020304" pitchFamily="18" charset="0"/>
              </a:rPr>
              <a:t>kriterleri</a:t>
            </a:r>
          </a:p>
          <a:p>
            <a:r>
              <a:rPr lang="tr-TR" sz="1200" dirty="0">
                <a:solidFill>
                  <a:schemeClr val="bg1">
                    <a:lumMod val="50000"/>
                  </a:schemeClr>
                </a:solidFill>
                <a:latin typeface="Verdana" panose="020B0604030504040204" pitchFamily="34" charset="0"/>
                <a:ea typeface="Verdana" panose="020B0604030504040204" pitchFamily="34" charset="0"/>
              </a:rPr>
              <a:t>B.4.2. Öğretim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087120" y="1506925"/>
            <a:ext cx="10078720" cy="3785652"/>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 Fakültemizde akademik ve idari personel süreçleri, </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2547 sayılı Yükseköğretim Kanunu</a:t>
            </a:r>
            <a:r>
              <a:rPr lang="tr-TR" sz="2000">
                <a:latin typeface="Times New Roman" panose="02020603050405020304" pitchFamily="18" charset="0"/>
                <a:cs typeface="Times New Roman" panose="02020603050405020304" pitchFamily="18" charset="0"/>
              </a:rPr>
              <a:t>, </a:t>
            </a:r>
            <a:r>
              <a:rPr lang="tr-TR" sz="2000" b="1">
                <a:latin typeface="Times New Roman" panose="02020603050405020304" pitchFamily="18" charset="0"/>
                <a:cs typeface="Times New Roman" panose="02020603050405020304" pitchFamily="18" charset="0"/>
              </a:rPr>
              <a:t>YÖK mevzuatı</a:t>
            </a:r>
            <a:r>
              <a:rPr lang="tr-TR" sz="2000">
                <a:latin typeface="Times New Roman" panose="02020603050405020304" pitchFamily="18" charset="0"/>
                <a:cs typeface="Times New Roman" panose="02020603050405020304" pitchFamily="18" charset="0"/>
              </a:rPr>
              <a:t> ve </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Adıyaman Üniversitesi Rektörlüğü esasları</a:t>
            </a:r>
            <a:r>
              <a:rPr lang="tr-TR" sz="2000">
                <a:latin typeface="Times New Roman" panose="02020603050405020304" pitchFamily="18" charset="0"/>
                <a:cs typeface="Times New Roman" panose="02020603050405020304" pitchFamily="18" charset="0"/>
              </a:rPr>
              <a:t> doğrultusunda yürütülmektedir </a:t>
            </a:r>
          </a:p>
          <a:p>
            <a:pPr algn="just"/>
            <a:r>
              <a:rPr lang="tr-TR" sz="2000">
                <a:latin typeface="Times New Roman" panose="02020603050405020304" pitchFamily="18" charset="0"/>
                <a:cs typeface="Times New Roman" panose="02020603050405020304" pitchFamily="18" charset="0"/>
              </a:rPr>
              <a:t> </a:t>
            </a:r>
          </a:p>
          <a:p>
            <a:pPr algn="just"/>
            <a:r>
              <a:rPr lang="tr-TR" sz="2000">
                <a:latin typeface="Times New Roman" panose="02020603050405020304" pitchFamily="18" charset="0"/>
                <a:cs typeface="Times New Roman" panose="02020603050405020304" pitchFamily="18" charset="0"/>
              </a:rPr>
              <a:t> Akademik kadro ilanları, Üniversitemiz </a:t>
            </a:r>
            <a:r>
              <a:rPr lang="tr-TR" sz="2000" b="1">
                <a:latin typeface="Times New Roman" panose="02020603050405020304" pitchFamily="18" charset="0"/>
                <a:cs typeface="Times New Roman" panose="02020603050405020304" pitchFamily="18" charset="0"/>
              </a:rPr>
              <a:t>resmî web sitesi</a:t>
            </a:r>
            <a:r>
              <a:rPr lang="tr-TR" sz="2000">
                <a:latin typeface="Times New Roman" panose="02020603050405020304" pitchFamily="18" charset="0"/>
                <a:cs typeface="Times New Roman" panose="02020603050405020304" pitchFamily="18" charset="0"/>
              </a:rPr>
              <a:t> ve</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Personel Daire Başkanlığı</a:t>
            </a:r>
            <a:r>
              <a:rPr lang="tr-TR" sz="2000">
                <a:latin typeface="Times New Roman" panose="02020603050405020304" pitchFamily="18" charset="0"/>
                <a:cs typeface="Times New Roman" panose="02020603050405020304" pitchFamily="18" charset="0"/>
              </a:rPr>
              <a:t> sayfasında yayımlanmakta;</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başvurular ilgili yönetmeliklere göre değerlendirilmektedir. Öğretim üyelerinin atama ve yükseltme işlemleri, </a:t>
            </a:r>
            <a:r>
              <a:rPr lang="tr-TR" sz="2000" b="1">
                <a:latin typeface="Times New Roman" panose="02020603050405020304" pitchFamily="18" charset="0"/>
                <a:cs typeface="Times New Roman" panose="02020603050405020304" pitchFamily="18" charset="0"/>
              </a:rPr>
              <a:t>“Adıyaman Üniversitesi Akademik Yükseltme ve Atanma İlkeleri Yönergesi” </a:t>
            </a:r>
            <a:r>
              <a:rPr lang="tr-TR" sz="2000">
                <a:latin typeface="Times New Roman" panose="02020603050405020304" pitchFamily="18" charset="0"/>
                <a:cs typeface="Times New Roman" panose="02020603050405020304" pitchFamily="18" charset="0"/>
              </a:rPr>
              <a:t>çerçevesinde; jüri raporları ve kurul kararları doğrultusunda yapılmaktadır.</a:t>
            </a:r>
          </a:p>
          <a:p>
            <a:pPr algn="just"/>
            <a:r>
              <a:rPr lang="tr-TR" sz="2000">
                <a:latin typeface="Times New Roman" panose="02020603050405020304" pitchFamily="18" charset="0"/>
                <a:cs typeface="Times New Roman" panose="02020603050405020304" pitchFamily="18" charset="0"/>
              </a:rPr>
              <a:t>  Araştırma görevlilerinin görev süresi uzatmaları,</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lisansüstü eğitim durumu, akademik performans ve fakülte ihtiyaçları dikkate alınarak</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Fakülte Yönetim Kurulu</a:t>
            </a:r>
            <a:r>
              <a:rPr lang="tr-TR" sz="2000">
                <a:latin typeface="Times New Roman" panose="02020603050405020304" pitchFamily="18" charset="0"/>
                <a:cs typeface="Times New Roman" panose="02020603050405020304" pitchFamily="18" charset="0"/>
              </a:rPr>
              <a:t> tarafından karara bağlanmaktadır.</a:t>
            </a:r>
          </a:p>
        </p:txBody>
      </p:sp>
    </p:spTree>
    <p:extLst>
      <p:ext uri="{BB962C8B-B14F-4D97-AF65-F5344CB8AC3E}">
        <p14:creationId xmlns:p14="http://schemas.microsoft.com/office/powerpoint/2010/main" val="23242990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600" b="1" dirty="0">
                <a:latin typeface="Tw Cen MT" panose="020B0602020104020603" pitchFamily="34" charset="0"/>
                <a:ea typeface="Verdana" panose="020B0604030504040204" pitchFamily="34" charset="0"/>
                <a:cs typeface="Times New Roman" panose="02020603050405020304" pitchFamily="18" charset="0"/>
              </a:rPr>
              <a:t>B.4.1. Atama, yükseltme ve görevlendirme</a:t>
            </a:r>
            <a:r>
              <a:rPr lang="tr-TR" sz="1600" b="1" dirty="0">
                <a:latin typeface="Tw Cen MT" panose="020B0602020104020603" pitchFamily="34" charset="0"/>
                <a:ea typeface="Verdana" panose="020B0604030504040204" pitchFamily="34" charset="0"/>
                <a:cs typeface="Times New Roman" panose="02020603050405020304" pitchFamily="18" charset="0"/>
              </a:rPr>
              <a:t> </a:t>
            </a:r>
            <a:r>
              <a:rPr lang="nn-NO" sz="1600" b="1" dirty="0">
                <a:latin typeface="Tw Cen MT" panose="020B0602020104020603" pitchFamily="34" charset="0"/>
                <a:ea typeface="Verdana" panose="020B0604030504040204" pitchFamily="34" charset="0"/>
                <a:cs typeface="Times New Roman" panose="02020603050405020304" pitchFamily="18" charset="0"/>
              </a:rPr>
              <a:t>kriterleri</a:t>
            </a:r>
          </a:p>
          <a:p>
            <a:r>
              <a:rPr lang="tr-TR" sz="1200" dirty="0">
                <a:solidFill>
                  <a:schemeClr val="bg1">
                    <a:lumMod val="50000"/>
                  </a:schemeClr>
                </a:solidFill>
                <a:latin typeface="Verdana" panose="020B0604030504040204" pitchFamily="34" charset="0"/>
                <a:ea typeface="Verdana" panose="020B0604030504040204" pitchFamily="34" charset="0"/>
              </a:rPr>
              <a:t>B.4.2. Öğretim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423097" y="2073761"/>
            <a:ext cx="9642066" cy="3170099"/>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Görevlendirme ve Ders Dağılımı İlkeleri</a:t>
            </a:r>
          </a:p>
          <a:p>
            <a:pPr algn="just"/>
            <a:r>
              <a:rPr lang="tr-TR" sz="2000">
                <a:latin typeface="Times New Roman" panose="02020603050405020304" pitchFamily="18" charset="0"/>
                <a:cs typeface="Times New Roman" panose="02020603050405020304" pitchFamily="18" charset="0"/>
              </a:rPr>
              <a:t>Öğretim elemanlarının </a:t>
            </a:r>
            <a:r>
              <a:rPr lang="tr-TR" sz="2000" b="1">
                <a:latin typeface="Times New Roman" panose="02020603050405020304" pitchFamily="18" charset="0"/>
                <a:cs typeface="Times New Roman" panose="02020603050405020304" pitchFamily="18" charset="0"/>
              </a:rPr>
              <a:t>ders dağılımları</a:t>
            </a:r>
            <a:r>
              <a:rPr lang="tr-TR" sz="2000">
                <a:latin typeface="Times New Roman" panose="02020603050405020304" pitchFamily="18" charset="0"/>
                <a:cs typeface="Times New Roman" panose="02020603050405020304" pitchFamily="18" charset="0"/>
              </a:rPr>
              <a:t>, ilgili </a:t>
            </a:r>
            <a:r>
              <a:rPr lang="tr-TR" sz="2000" b="1">
                <a:latin typeface="Times New Roman" panose="02020603050405020304" pitchFamily="18" charset="0"/>
                <a:cs typeface="Times New Roman" panose="02020603050405020304" pitchFamily="18" charset="0"/>
              </a:rPr>
              <a:t>bölüm başkanlıkları</a:t>
            </a:r>
            <a:r>
              <a:rPr lang="tr-TR" sz="2000">
                <a:latin typeface="Times New Roman" panose="02020603050405020304" pitchFamily="18" charset="0"/>
                <a:cs typeface="Times New Roman" panose="02020603050405020304" pitchFamily="18" charset="0"/>
              </a:rPr>
              <a:t> tarafından planlanmakta ve </a:t>
            </a:r>
            <a:r>
              <a:rPr lang="tr-TR" sz="2000" b="1">
                <a:latin typeface="Times New Roman" panose="02020603050405020304" pitchFamily="18" charset="0"/>
                <a:cs typeface="Times New Roman" panose="02020603050405020304" pitchFamily="18" charset="0"/>
              </a:rPr>
              <a:t>üniversitenin Akademik Bilgi Sistemi</a:t>
            </a:r>
            <a:r>
              <a:rPr lang="tr-TR" sz="2000">
                <a:latin typeface="Times New Roman" panose="02020603050405020304" pitchFamily="18" charset="0"/>
                <a:cs typeface="Times New Roman" panose="02020603050405020304" pitchFamily="18" charset="0"/>
              </a:rPr>
              <a:t>’ne kaydedilmektedir. Ders yükleri, öğretim elemanlarının </a:t>
            </a:r>
            <a:r>
              <a:rPr lang="tr-TR" sz="2000" b="1">
                <a:latin typeface="Times New Roman" panose="02020603050405020304" pitchFamily="18" charset="0"/>
                <a:cs typeface="Times New Roman" panose="02020603050405020304" pitchFamily="18" charset="0"/>
              </a:rPr>
              <a:t>uzmanlık alanlarına göre dengeli biçimde</a:t>
            </a:r>
            <a:r>
              <a:rPr lang="tr-TR" sz="2000">
                <a:latin typeface="Times New Roman" panose="02020603050405020304" pitchFamily="18" charset="0"/>
                <a:cs typeface="Times New Roman" panose="02020603050405020304" pitchFamily="18" charset="0"/>
              </a:rPr>
              <a:t> belirlenmekte; şeffaflık ilkesi doğrultusunda sistemde erişime açık olarak paylaşılmaktadır.</a:t>
            </a:r>
          </a:p>
          <a:p>
            <a:pPr algn="just"/>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Eğitim sürecine dışarıdan katkı sağlayacak öğretim elemanları,</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alanında yetkin ve deneyimli kişiler</a:t>
            </a:r>
            <a:r>
              <a:rPr lang="tr-TR" sz="2000">
                <a:latin typeface="Times New Roman" panose="02020603050405020304" pitchFamily="18" charset="0"/>
                <a:cs typeface="Times New Roman" panose="02020603050405020304" pitchFamily="18" charset="0"/>
              </a:rPr>
              <a:t> arasından seçilmektedir.</a:t>
            </a:r>
          </a:p>
          <a:p>
            <a:pPr algn="just"/>
            <a:r>
              <a:rPr lang="tr-TR" sz="2000">
                <a:latin typeface="Times New Roman" panose="02020603050405020304" pitchFamily="18" charset="0"/>
                <a:cs typeface="Times New Roman" panose="02020603050405020304" pitchFamily="18" charset="0"/>
              </a:rPr>
              <a:t>Bu uygulamalar sayesinde, fakültemizde </a:t>
            </a:r>
            <a:r>
              <a:rPr lang="tr-TR" sz="2000" b="1">
                <a:latin typeface="Times New Roman" panose="02020603050405020304" pitchFamily="18" charset="0"/>
                <a:cs typeface="Times New Roman" panose="02020603050405020304" pitchFamily="18" charset="0"/>
              </a:rPr>
              <a:t>liyakat, şeffaflık ve akademik yetkinliğe dayalı bir insan kaynakları politikası</a:t>
            </a:r>
            <a:r>
              <a:rPr lang="tr-TR" sz="2000">
                <a:latin typeface="Times New Roman" panose="02020603050405020304" pitchFamily="18" charset="0"/>
                <a:cs typeface="Times New Roman" panose="02020603050405020304" pitchFamily="18" charset="0"/>
              </a:rPr>
              <a:t> sürdürülmektedir.</a:t>
            </a:r>
          </a:p>
        </p:txBody>
      </p:sp>
    </p:spTree>
    <p:extLst>
      <p:ext uri="{BB962C8B-B14F-4D97-AF65-F5344CB8AC3E}">
        <p14:creationId xmlns:p14="http://schemas.microsoft.com/office/powerpoint/2010/main" val="1786773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200" dirty="0">
                <a:latin typeface="Verdana" panose="020B0604030504040204" pitchFamily="34" charset="0"/>
                <a:ea typeface="Verdana" panose="020B0604030504040204" pitchFamily="34" charset="0"/>
              </a:rPr>
              <a:t>B.4.1. Atama, yükseltme ve görevlendirme</a:t>
            </a:r>
            <a:r>
              <a:rPr lang="tr-TR" sz="1200" dirty="0">
                <a:latin typeface="Verdana" panose="020B0604030504040204" pitchFamily="34" charset="0"/>
                <a:ea typeface="Verdana" panose="020B0604030504040204" pitchFamily="34" charset="0"/>
              </a:rPr>
              <a:t> </a:t>
            </a:r>
            <a:r>
              <a:rPr lang="nn-NO" sz="1200" dirty="0">
                <a:latin typeface="Verdana" panose="020B0604030504040204" pitchFamily="34" charset="0"/>
                <a:ea typeface="Verdana" panose="020B0604030504040204" pitchFamily="34" charset="0"/>
              </a:rPr>
              <a:t>kriterleri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B.4.2. Öğretim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985520" y="1534726"/>
            <a:ext cx="9795785" cy="4401205"/>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Akademik personelin öğretim yetkinlikleri, </a:t>
            </a:r>
            <a:r>
              <a:rPr lang="tr-TR" sz="2000" b="1">
                <a:latin typeface="Times New Roman" panose="02020603050405020304" pitchFamily="18" charset="0"/>
                <a:cs typeface="Times New Roman" panose="02020603050405020304" pitchFamily="18" charset="0"/>
              </a:rPr>
              <a:t>Üniversitemiz akademik atama ve yükseltme kriterleri</a:t>
            </a:r>
            <a:r>
              <a:rPr lang="tr-TR" sz="2000">
                <a:latin typeface="Times New Roman" panose="02020603050405020304" pitchFamily="18" charset="0"/>
                <a:cs typeface="Times New Roman" panose="02020603050405020304" pitchFamily="18" charset="0"/>
              </a:rPr>
              <a:t> doğrultusunda düzenli olarak izlenmektedir </a:t>
            </a:r>
          </a:p>
          <a:p>
            <a:pPr algn="just"/>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Göreve yeni başlayan veya görev süresi yenilenen öğretim elemanlarının</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mezuniyet alanı, akademik faaliyeti ve bilimsel çalışmaları dikkate alınarak</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yetkin akademisyenler olarak görev yapmaları</a:t>
            </a:r>
            <a:r>
              <a:rPr lang="tr-TR" sz="2000">
                <a:latin typeface="Times New Roman" panose="02020603050405020304" pitchFamily="18" charset="0"/>
                <a:cs typeface="Times New Roman" panose="02020603050405020304" pitchFamily="18" charset="0"/>
              </a:rPr>
              <a:t> sağlanmaktadır .</a:t>
            </a:r>
          </a:p>
          <a:p>
            <a:pPr algn="just"/>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Öğretim elemanlarının </a:t>
            </a:r>
            <a:r>
              <a:rPr lang="tr-TR" sz="2000" b="1">
                <a:latin typeface="Times New Roman" panose="02020603050405020304" pitchFamily="18" charset="0"/>
                <a:cs typeface="Times New Roman" panose="02020603050405020304" pitchFamily="18" charset="0"/>
              </a:rPr>
              <a:t>lisansüstü eğitimlerini sürdürmeleri teşvik edilmekte</a:t>
            </a:r>
            <a:r>
              <a:rPr lang="tr-TR" sz="2000">
                <a:latin typeface="Times New Roman" panose="02020603050405020304" pitchFamily="18" charset="0"/>
                <a:cs typeface="Times New Roman" panose="02020603050405020304" pitchFamily="18" charset="0"/>
              </a:rPr>
              <a:t>,</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ders programları buna uygun planlanmaktadır </a:t>
            </a:r>
          </a:p>
          <a:p>
            <a:pPr algn="just"/>
            <a:endParaRPr lang="tr-TR" sz="2000">
              <a:latin typeface="Times New Roman" panose="02020603050405020304" pitchFamily="18" charset="0"/>
              <a:cs typeface="Times New Roman" panose="02020603050405020304" pitchFamily="18" charset="0"/>
            </a:endParaRPr>
          </a:p>
          <a:p>
            <a:pPr algn="just"/>
            <a:r>
              <a:rPr lang="tr-TR" sz="2000">
                <a:latin typeface="Times New Roman" panose="02020603050405020304" pitchFamily="18" charset="0"/>
                <a:cs typeface="Times New Roman" panose="02020603050405020304" pitchFamily="18" charset="0"/>
              </a:rPr>
              <a:t>Akademisyenlerin </a:t>
            </a:r>
            <a:r>
              <a:rPr lang="tr-TR" sz="2000" b="1">
                <a:latin typeface="Times New Roman" panose="02020603050405020304" pitchFamily="18" charset="0"/>
                <a:cs typeface="Times New Roman" panose="02020603050405020304" pitchFamily="18" charset="0"/>
              </a:rPr>
              <a:t>ulusal ve uluslararası bilimsel toplantılara katılımı desteklenmekte</a:t>
            </a:r>
            <a:r>
              <a:rPr lang="tr-TR" sz="2000">
                <a:latin typeface="Times New Roman" panose="02020603050405020304" pitchFamily="18" charset="0"/>
                <a:cs typeface="Times New Roman" panose="02020603050405020304" pitchFamily="18" charset="0"/>
              </a:rPr>
              <a:t>,</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ders planları bu katılımı kolaylaştıracak biçimde düzenlenmektedir.</a:t>
            </a:r>
          </a:p>
          <a:p>
            <a:pPr algn="just"/>
            <a:r>
              <a:rPr lang="tr-TR" sz="2000">
                <a:latin typeface="Times New Roman" panose="02020603050405020304" pitchFamily="18" charset="0"/>
                <a:cs typeface="Times New Roman" panose="02020603050405020304" pitchFamily="18" charset="0"/>
              </a:rPr>
              <a:t>Bu sayede öğretim elemanlarının alan bilgilerini güncellemeleri</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ve yenilikçi öğretim yaklaşımlarını derslerine entegre etmeleri sağlanmaktadır.</a:t>
            </a:r>
          </a:p>
        </p:txBody>
      </p:sp>
    </p:spTree>
    <p:extLst>
      <p:ext uri="{BB962C8B-B14F-4D97-AF65-F5344CB8AC3E}">
        <p14:creationId xmlns:p14="http://schemas.microsoft.com/office/powerpoint/2010/main" val="1696777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200" dirty="0">
                <a:latin typeface="Verdana" panose="020B0604030504040204" pitchFamily="34" charset="0"/>
                <a:ea typeface="Verdana" panose="020B0604030504040204" pitchFamily="34" charset="0"/>
              </a:rPr>
              <a:t>B.4.1. Atama, yükseltme ve görevlendirme</a:t>
            </a:r>
            <a:r>
              <a:rPr lang="tr-TR" sz="1200" dirty="0">
                <a:latin typeface="Verdana" panose="020B0604030504040204" pitchFamily="34" charset="0"/>
                <a:ea typeface="Verdana" panose="020B0604030504040204" pitchFamily="34" charset="0"/>
              </a:rPr>
              <a:t> </a:t>
            </a:r>
            <a:r>
              <a:rPr lang="nn-NO" sz="1200" dirty="0">
                <a:latin typeface="Verdana" panose="020B0604030504040204" pitchFamily="34" charset="0"/>
                <a:ea typeface="Verdana" panose="020B0604030504040204" pitchFamily="34" charset="0"/>
              </a:rPr>
              <a:t>kriterleri</a:t>
            </a:r>
          </a:p>
          <a:p>
            <a:r>
              <a:rPr lang="tr-TR" sz="1600" b="1" dirty="0">
                <a:latin typeface="Tw Cen MT" panose="020B0602020104020603" pitchFamily="34" charset="0"/>
                <a:ea typeface="Verdana" panose="020B0604030504040204" pitchFamily="34" charset="0"/>
                <a:cs typeface="Times New Roman" panose="02020603050405020304" pitchFamily="18" charset="0"/>
              </a:rPr>
              <a:t>B.4.2. Öğretim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597639" y="1803956"/>
            <a:ext cx="11292982" cy="4093428"/>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Gelişim Programları ve Yenilikçi Yaklaşımlar</a:t>
            </a:r>
          </a:p>
          <a:p>
            <a:pPr algn="just"/>
            <a:r>
              <a:rPr lang="tr-TR" sz="2000">
                <a:latin typeface="Times New Roman" panose="02020603050405020304" pitchFamily="18" charset="0"/>
                <a:cs typeface="Times New Roman" panose="02020603050405020304" pitchFamily="18" charset="0"/>
              </a:rPr>
              <a:t>Fakültemiz öğretim elemanları, alan deneyimi ve uzmanlık düzeyiyle</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öğrencilerin bilimsel, etik ve uygulamalı gelişimlerine katkı sağlamaktadır.</a:t>
            </a:r>
          </a:p>
          <a:p>
            <a:pPr algn="just"/>
            <a:r>
              <a:rPr lang="tr-TR" sz="2000">
                <a:latin typeface="Times New Roman" panose="02020603050405020304" pitchFamily="18" charset="0"/>
                <a:cs typeface="Times New Roman" panose="02020603050405020304" pitchFamily="18" charset="0"/>
              </a:rPr>
              <a:t>Bazı akademisyenlerimiz, **Anadolu Üniversiteler Birliği’nin “Eğiticilerin Eğitimi Programı”**na katılmış;</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başarıyla tamamlayanlar </a:t>
            </a:r>
            <a:r>
              <a:rPr lang="tr-TR" sz="2000" b="1">
                <a:latin typeface="Times New Roman" panose="02020603050405020304" pitchFamily="18" charset="0"/>
                <a:cs typeface="Times New Roman" panose="02020603050405020304" pitchFamily="18" charset="0"/>
              </a:rPr>
              <a:t>katılım sertifikası</a:t>
            </a:r>
            <a:r>
              <a:rPr lang="tr-TR" sz="2000">
                <a:latin typeface="Times New Roman" panose="02020603050405020304" pitchFamily="18" charset="0"/>
                <a:cs typeface="Times New Roman" panose="02020603050405020304" pitchFamily="18" charset="0"/>
              </a:rPr>
              <a:t> almıştır.</a:t>
            </a:r>
          </a:p>
          <a:p>
            <a:pPr algn="just"/>
            <a:r>
              <a:rPr lang="tr-TR" sz="2000">
                <a:latin typeface="Times New Roman" panose="02020603050405020304" pitchFamily="18" charset="0"/>
                <a:cs typeface="Times New Roman" panose="02020603050405020304" pitchFamily="18" charset="0"/>
              </a:rPr>
              <a:t>Ayrıca öğretim üyemiz yürütücülüğünde gerçekleştirilen </a:t>
            </a:r>
            <a:r>
              <a:rPr lang="tr-TR" sz="2000" b="1">
                <a:latin typeface="Times New Roman" panose="02020603050405020304" pitchFamily="18" charset="0"/>
                <a:cs typeface="Times New Roman" panose="02020603050405020304" pitchFamily="18" charset="0"/>
              </a:rPr>
              <a:t>TÜBİTAK 4005 “Sağlık Eğitiminde İnteraktif Devrim: Web 2.0 Araçlarının Kullanımı”</a:t>
            </a:r>
            <a:r>
              <a:rPr lang="tr-TR" sz="2000">
                <a:latin typeface="Times New Roman" panose="02020603050405020304" pitchFamily="18" charset="0"/>
                <a:cs typeface="Times New Roman" panose="02020603050405020304" pitchFamily="18" charset="0"/>
              </a:rPr>
              <a:t> projesine 8 öğretim elemanı katılım sağlamıştır. Katılımcılar bu süreçte Web 2.0 araçlarını etkin kullanma, teknoloji temelli öğretim yöntemleri geliştirme ve yenilikçi uygulamalar kazandırma becerisi edinmiştir.</a:t>
            </a:r>
          </a:p>
          <a:p>
            <a:pPr algn="just"/>
            <a:r>
              <a:rPr lang="tr-TR" sz="2000">
                <a:latin typeface="Times New Roman" panose="02020603050405020304" pitchFamily="18" charset="0"/>
                <a:cs typeface="Times New Roman" panose="02020603050405020304" pitchFamily="18" charset="0"/>
              </a:rPr>
              <a:t>Fakültemiz, öğretim üyelerinin sürekli gelişimini desteklemek amacıyla:</a:t>
            </a:r>
          </a:p>
          <a:p>
            <a:pPr lvl="1" algn="just"/>
            <a:r>
              <a:rPr lang="tr-TR" sz="2000">
                <a:latin typeface="Times New Roman" panose="02020603050405020304" pitchFamily="18" charset="0"/>
                <a:cs typeface="Times New Roman" panose="02020603050405020304" pitchFamily="18" charset="0"/>
              </a:rPr>
              <a:t>Hizmet içi eğitimlere katılımı teşvik etmekte,</a:t>
            </a:r>
          </a:p>
          <a:p>
            <a:pPr lvl="1" algn="just"/>
            <a:r>
              <a:rPr lang="tr-TR" sz="2000">
                <a:latin typeface="Times New Roman" panose="02020603050405020304" pitchFamily="18" charset="0"/>
                <a:cs typeface="Times New Roman" panose="02020603050405020304" pitchFamily="18" charset="0"/>
              </a:rPr>
              <a:t>Yeni öğretim yaklaşımlarına yönelik atölyeler ve çalıştaylar planlamakta,</a:t>
            </a:r>
          </a:p>
          <a:p>
            <a:pPr lvl="1" algn="just"/>
            <a:r>
              <a:rPr lang="tr-TR" sz="2000">
                <a:latin typeface="Times New Roman" panose="02020603050405020304" pitchFamily="18" charset="0"/>
                <a:cs typeface="Times New Roman" panose="02020603050405020304" pitchFamily="18" charset="0"/>
              </a:rPr>
              <a:t>Ulusal ve uluslararası iş birliklerini artırmayı hedeflemektedir.</a:t>
            </a:r>
          </a:p>
        </p:txBody>
      </p:sp>
    </p:spTree>
    <p:extLst>
      <p:ext uri="{BB962C8B-B14F-4D97-AF65-F5344CB8AC3E}">
        <p14:creationId xmlns:p14="http://schemas.microsoft.com/office/powerpoint/2010/main" val="840463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138773"/>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200" dirty="0">
                <a:solidFill>
                  <a:schemeClr val="bg1">
                    <a:lumMod val="50000"/>
                  </a:schemeClr>
                </a:solidFill>
                <a:latin typeface="Verdana" panose="020B0604030504040204" pitchFamily="34" charset="0"/>
                <a:ea typeface="Verdana" panose="020B0604030504040204" pitchFamily="34" charset="0"/>
              </a:rPr>
              <a:t>B.4.1. Atama, yükseltme ve görevlendirme</a:t>
            </a:r>
            <a:r>
              <a:rPr lang="tr-TR" sz="1200" dirty="0">
                <a:solidFill>
                  <a:schemeClr val="bg1">
                    <a:lumMod val="50000"/>
                  </a:schemeClr>
                </a:solidFill>
                <a:latin typeface="Verdana" panose="020B0604030504040204" pitchFamily="34" charset="0"/>
                <a:ea typeface="Verdana" panose="020B0604030504040204" pitchFamily="34" charset="0"/>
              </a:rPr>
              <a:t> </a:t>
            </a:r>
            <a:r>
              <a:rPr lang="nn-NO" sz="1200" dirty="0">
                <a:solidFill>
                  <a:schemeClr val="bg1">
                    <a:lumMod val="50000"/>
                  </a:schemeClr>
                </a:solidFill>
                <a:latin typeface="Verdana" panose="020B0604030504040204" pitchFamily="34" charset="0"/>
                <a:ea typeface="Verdana" panose="020B0604030504040204" pitchFamily="34" charset="0"/>
              </a:rPr>
              <a:t>kriterleri</a:t>
            </a:r>
          </a:p>
          <a:p>
            <a:r>
              <a:rPr lang="tr-TR" sz="1200" dirty="0">
                <a:solidFill>
                  <a:schemeClr val="bg1">
                    <a:lumMod val="50000"/>
                  </a:schemeClr>
                </a:solidFill>
                <a:latin typeface="Verdana" panose="020B0604030504040204" pitchFamily="34" charset="0"/>
                <a:ea typeface="Verdana" panose="020B0604030504040204" pitchFamily="34" charset="0"/>
              </a:rPr>
              <a:t>B.4.2. Öğretim yetkinlikleri ve gelişimi</a:t>
            </a:r>
          </a:p>
          <a:p>
            <a:r>
              <a:rPr lang="tr-TR" sz="1600" b="1" dirty="0">
                <a:latin typeface="Tw Cen MT" panose="020B0602020104020603" pitchFamily="34" charset="0"/>
                <a:ea typeface="Verdana" panose="020B0604030504040204" pitchFamily="34" charset="0"/>
                <a:cs typeface="Times New Roman" panose="02020603050405020304" pitchFamily="18"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813610" y="1951923"/>
            <a:ext cx="10861040" cy="3170099"/>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Fakültemizde akademik personelin </a:t>
            </a:r>
            <a:r>
              <a:rPr lang="tr-TR" sz="2000" b="1">
                <a:latin typeface="Times New Roman" panose="02020603050405020304" pitchFamily="18" charset="0"/>
                <a:cs typeface="Times New Roman" panose="02020603050405020304" pitchFamily="18" charset="0"/>
              </a:rPr>
              <a:t>eğitim-öğretim faaliyetlerindeki başarılarını teşvik etmek</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bilimsel üretkenliği artırmak</a:t>
            </a:r>
            <a:r>
              <a:rPr lang="tr-TR" sz="2000">
                <a:latin typeface="Times New Roman" panose="02020603050405020304" pitchFamily="18" charset="0"/>
                <a:cs typeface="Times New Roman" panose="02020603050405020304" pitchFamily="18" charset="0"/>
              </a:rPr>
              <a:t> amacıyla, </a:t>
            </a:r>
            <a:r>
              <a:rPr lang="tr-TR" sz="2000" b="1">
                <a:latin typeface="Times New Roman" panose="02020603050405020304" pitchFamily="18" charset="0"/>
                <a:cs typeface="Times New Roman" panose="02020603050405020304" pitchFamily="18" charset="0"/>
              </a:rPr>
              <a:t>Adıyaman Üniversitesi Akademik Teşvik Ödeneği Yönetmeliği</a:t>
            </a:r>
            <a:r>
              <a:rPr lang="tr-TR" sz="2000">
                <a:latin typeface="Times New Roman" panose="02020603050405020304" pitchFamily="18" charset="0"/>
                <a:cs typeface="Times New Roman" panose="02020603050405020304" pitchFamily="18" charset="0"/>
              </a:rPr>
              <a:t> esas alınmaktadır.</a:t>
            </a:r>
          </a:p>
          <a:p>
            <a:pPr algn="just"/>
            <a:r>
              <a:rPr lang="tr-TR" sz="2000">
                <a:latin typeface="Times New Roman" panose="02020603050405020304" pitchFamily="18" charset="0"/>
                <a:cs typeface="Times New Roman" panose="02020603050405020304" pitchFamily="18" charset="0"/>
              </a:rPr>
              <a:t>Teşvik başvuruları, </a:t>
            </a:r>
            <a:r>
              <a:rPr lang="tr-TR" sz="2000" b="1">
                <a:latin typeface="Times New Roman" panose="02020603050405020304" pitchFamily="18" charset="0"/>
                <a:cs typeface="Times New Roman" panose="02020603050405020304" pitchFamily="18" charset="0"/>
              </a:rPr>
              <a:t>Akademik Teşvik Değerlendirme Komisyonu</a:t>
            </a:r>
            <a:r>
              <a:rPr lang="tr-TR" sz="2000">
                <a:latin typeface="Times New Roman" panose="02020603050405020304" pitchFamily="18" charset="0"/>
                <a:cs typeface="Times New Roman" panose="02020603050405020304" pitchFamily="18" charset="0"/>
              </a:rPr>
              <a:t> takvimi doğrultusunda </a:t>
            </a:r>
            <a:r>
              <a:rPr lang="tr-TR" sz="2000" b="1">
                <a:latin typeface="Times New Roman" panose="02020603050405020304" pitchFamily="18" charset="0"/>
                <a:cs typeface="Times New Roman" panose="02020603050405020304" pitchFamily="18" charset="0"/>
              </a:rPr>
              <a:t>çevrimiçi sistem</a:t>
            </a:r>
            <a:r>
              <a:rPr lang="tr-TR" sz="2000">
                <a:latin typeface="Times New Roman" panose="02020603050405020304" pitchFamily="18" charset="0"/>
                <a:cs typeface="Times New Roman" panose="02020603050405020304" pitchFamily="18" charset="0"/>
              </a:rPr>
              <a:t> üzerinden yapılmaktadır.</a:t>
            </a:r>
          </a:p>
          <a:p>
            <a:pPr algn="just"/>
            <a:r>
              <a:rPr lang="tr-TR" sz="2000">
                <a:latin typeface="Times New Roman" panose="02020603050405020304" pitchFamily="18" charset="0"/>
                <a:cs typeface="Times New Roman" panose="02020603050405020304" pitchFamily="18" charset="0"/>
              </a:rPr>
              <a:t>2024 yılı içinde fakültemizden 13 öğretim elemanı akademik teşvik ödeneği almaya hak kazanmıştır. Eğitim, araştırma, yayın ve topluma hizmet alanlarındaki performanslar puanlanarak değerlendirilmekte; gerekli koşulları sağlayan akademisyenlere teşvik ödeneği verilmektedir.</a:t>
            </a:r>
          </a:p>
          <a:p>
            <a:pPr algn="just"/>
            <a:r>
              <a:rPr lang="tr-TR" sz="2000">
                <a:latin typeface="Times New Roman" panose="02020603050405020304" pitchFamily="18" charset="0"/>
                <a:cs typeface="Times New Roman" panose="02020603050405020304" pitchFamily="18" charset="0"/>
              </a:rPr>
              <a:t>Ayrıca öğretim elemanlarının ulusal ve uluslararası bilimsel etkinliklere katılımı,</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Bilimsel Etkinliklere Katılım Desteği Yönergesi kapsamında desteklenmektedir.</a:t>
            </a:r>
          </a:p>
        </p:txBody>
      </p:sp>
    </p:spTree>
    <p:extLst>
      <p:ext uri="{BB962C8B-B14F-4D97-AF65-F5344CB8AC3E}">
        <p14:creationId xmlns:p14="http://schemas.microsoft.com/office/powerpoint/2010/main" val="2804455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138773"/>
          </a:xfrm>
          <a:prstGeom prst="rect">
            <a:avLst/>
          </a:prstGeom>
          <a:noFill/>
        </p:spPr>
        <p:txBody>
          <a:bodyPr wrap="square">
            <a:spAutoFit/>
          </a:bodyPr>
          <a:lstStyle/>
          <a:p>
            <a:r>
              <a:rPr lang="nn-NO" sz="1200" dirty="0">
                <a:solidFill>
                  <a:schemeClr val="bg1">
                    <a:lumMod val="50000"/>
                  </a:schemeClr>
                </a:solidFill>
                <a:latin typeface="Verdana" panose="020B0604030504040204" pitchFamily="34" charset="0"/>
                <a:ea typeface="Verdana" panose="020B0604030504040204" pitchFamily="34" charset="0"/>
              </a:rPr>
              <a:t>B.4. Öğretim Kadrosu</a:t>
            </a:r>
            <a:endParaRPr lang="tr-TR" sz="1200" dirty="0">
              <a:solidFill>
                <a:schemeClr val="bg1">
                  <a:lumMod val="50000"/>
                </a:schemeClr>
              </a:solidFill>
              <a:latin typeface="Verdana" panose="020B0604030504040204" pitchFamily="34" charset="0"/>
              <a:ea typeface="Verdana" panose="020B0604030504040204" pitchFamily="34" charset="0"/>
            </a:endParaRPr>
          </a:p>
          <a:p>
            <a:r>
              <a:rPr lang="nn-NO" sz="1200" dirty="0">
                <a:solidFill>
                  <a:schemeClr val="bg1">
                    <a:lumMod val="50000"/>
                  </a:schemeClr>
                </a:solidFill>
                <a:latin typeface="Verdana" panose="020B0604030504040204" pitchFamily="34" charset="0"/>
                <a:ea typeface="Verdana" panose="020B0604030504040204" pitchFamily="34" charset="0"/>
              </a:rPr>
              <a:t>B.4.1. Atama, yükseltme ve görevlendirme</a:t>
            </a:r>
            <a:r>
              <a:rPr lang="tr-TR" sz="1200" dirty="0">
                <a:solidFill>
                  <a:schemeClr val="bg1">
                    <a:lumMod val="50000"/>
                  </a:schemeClr>
                </a:solidFill>
                <a:latin typeface="Verdana" panose="020B0604030504040204" pitchFamily="34" charset="0"/>
                <a:ea typeface="Verdana" panose="020B0604030504040204" pitchFamily="34" charset="0"/>
              </a:rPr>
              <a:t> </a:t>
            </a:r>
            <a:r>
              <a:rPr lang="nn-NO" sz="1200" dirty="0">
                <a:solidFill>
                  <a:schemeClr val="bg1">
                    <a:lumMod val="50000"/>
                  </a:schemeClr>
                </a:solidFill>
                <a:latin typeface="Verdana" panose="020B0604030504040204" pitchFamily="34" charset="0"/>
                <a:ea typeface="Verdana" panose="020B0604030504040204" pitchFamily="34" charset="0"/>
              </a:rPr>
              <a:t>kriterleri</a:t>
            </a:r>
          </a:p>
          <a:p>
            <a:r>
              <a:rPr lang="tr-TR" sz="1200" dirty="0">
                <a:solidFill>
                  <a:schemeClr val="bg1">
                    <a:lumMod val="50000"/>
                  </a:schemeClr>
                </a:solidFill>
                <a:latin typeface="Verdana" panose="020B0604030504040204" pitchFamily="34" charset="0"/>
                <a:ea typeface="Verdana" panose="020B0604030504040204" pitchFamily="34" charset="0"/>
              </a:rPr>
              <a:t>B.4.2. Öğretim yetkinlikleri ve gelişimi</a:t>
            </a:r>
          </a:p>
          <a:p>
            <a:r>
              <a:rPr lang="tr-TR" sz="1600" b="1" dirty="0">
                <a:latin typeface="Tw Cen MT" panose="020B0602020104020603" pitchFamily="34" charset="0"/>
                <a:ea typeface="Verdana" panose="020B0604030504040204" pitchFamily="34" charset="0"/>
                <a:cs typeface="Times New Roman" panose="02020603050405020304" pitchFamily="18" charset="0"/>
              </a:rPr>
              <a:t>B.4.3. Eğitim faaliyetlerine yönelik teşvik ve ödüllendirme</a:t>
            </a:r>
          </a:p>
        </p:txBody>
      </p:sp>
      <p:sp>
        <p:nvSpPr>
          <p:cNvPr id="4"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B. EĞİTİM VE ÖĞRETİM</a:t>
            </a:r>
          </a:p>
        </p:txBody>
      </p:sp>
      <p:sp>
        <p:nvSpPr>
          <p:cNvPr id="2" name="Dikdörtgen 1"/>
          <p:cNvSpPr/>
          <p:nvPr/>
        </p:nvSpPr>
        <p:spPr>
          <a:xfrm>
            <a:off x="1423097" y="1901041"/>
            <a:ext cx="10392983" cy="2554545"/>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Kurumsal Tanıma ve Gelecek Planları</a:t>
            </a:r>
          </a:p>
          <a:p>
            <a:pPr algn="just"/>
            <a:r>
              <a:rPr lang="tr-TR" sz="2000">
                <a:latin typeface="Times New Roman" panose="02020603050405020304" pitchFamily="18" charset="0"/>
                <a:cs typeface="Times New Roman" panose="02020603050405020304" pitchFamily="18" charset="0"/>
              </a:rPr>
              <a:t>Fakültemizde eğitim faaliyetlerinin niteliği, </a:t>
            </a:r>
            <a:r>
              <a:rPr lang="tr-TR" sz="2000" b="1">
                <a:latin typeface="Times New Roman" panose="02020603050405020304" pitchFamily="18" charset="0"/>
                <a:cs typeface="Times New Roman" panose="02020603050405020304" pitchFamily="18" charset="0"/>
              </a:rPr>
              <a:t>ödül ve teşvik mekanizmaları</a:t>
            </a:r>
            <a:r>
              <a:rPr lang="tr-TR" sz="2000">
                <a:latin typeface="Times New Roman" panose="02020603050405020304" pitchFamily="18" charset="0"/>
                <a:cs typeface="Times New Roman" panose="02020603050405020304" pitchFamily="18" charset="0"/>
              </a:rPr>
              <a:t>yla desteklenmekte;</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öğretim elemanlarının </a:t>
            </a:r>
            <a:r>
              <a:rPr lang="tr-TR" sz="2000" b="1">
                <a:latin typeface="Times New Roman" panose="02020603050405020304" pitchFamily="18" charset="0"/>
                <a:cs typeface="Times New Roman" panose="02020603050405020304" pitchFamily="18" charset="0"/>
              </a:rPr>
              <a:t>kurumsal gelişim etkinliklerine katılımı</a:t>
            </a:r>
            <a:r>
              <a:rPr lang="tr-TR" sz="2000">
                <a:latin typeface="Times New Roman" panose="02020603050405020304" pitchFamily="18" charset="0"/>
                <a:cs typeface="Times New Roman" panose="02020603050405020304" pitchFamily="18" charset="0"/>
              </a:rPr>
              <a:t> teşvik edilmektedir.</a:t>
            </a:r>
          </a:p>
          <a:p>
            <a:pPr algn="just"/>
            <a:r>
              <a:rPr lang="tr-TR" sz="2000">
                <a:latin typeface="Times New Roman" panose="02020603050405020304" pitchFamily="18" charset="0"/>
                <a:cs typeface="Times New Roman" panose="02020603050405020304" pitchFamily="18" charset="0"/>
              </a:rPr>
              <a:t>Üniversitemiz Rektörlüğü, uluslararası indeksli (SCI, SCI-Expanded) dergilerde yayımlanan </a:t>
            </a:r>
            <a:r>
              <a:rPr lang="tr-TR" sz="2000" b="1">
                <a:latin typeface="Times New Roman" panose="02020603050405020304" pitchFamily="18" charset="0"/>
                <a:cs typeface="Times New Roman" panose="02020603050405020304" pitchFamily="18" charset="0"/>
              </a:rPr>
              <a:t>Q1–Q4 makale sahiplerine</a:t>
            </a:r>
            <a:r>
              <a:rPr lang="tr-TR" sz="2000">
                <a:latin typeface="Times New Roman" panose="02020603050405020304" pitchFamily="18" charset="0"/>
                <a:cs typeface="Times New Roman" panose="02020603050405020304" pitchFamily="18" charset="0"/>
              </a:rPr>
              <a:t> teşekkür ve tebrik kartı göndererek, akademik başarıların görünürlüğünü ve motivasyonu artırmaktadır.</a:t>
            </a:r>
          </a:p>
          <a:p>
            <a:pPr algn="just"/>
            <a:r>
              <a:rPr lang="tr-TR" sz="2000">
                <a:latin typeface="Times New Roman" panose="02020603050405020304" pitchFamily="18" charset="0"/>
                <a:cs typeface="Times New Roman" panose="02020603050405020304" pitchFamily="18" charset="0"/>
              </a:rPr>
              <a:t>Fakültemiz, ilerleyen dönemde öğretim elemanlarının yenilikçi eğitim-öğretim uygulamalarını ödüllendirecek, başarılarını belgeleyip paylaşacak kurum içi sistemler geliştirmeyi planlamaktadır.</a:t>
            </a:r>
          </a:p>
        </p:txBody>
      </p:sp>
    </p:spTree>
    <p:extLst>
      <p:ext uri="{BB962C8B-B14F-4D97-AF65-F5344CB8AC3E}">
        <p14:creationId xmlns:p14="http://schemas.microsoft.com/office/powerpoint/2010/main" val="3767770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C.1. Araştırma Süreçlerinin Yönetimi ve Araştırma Kaynakları</a:t>
            </a:r>
          </a:p>
          <a:p>
            <a:r>
              <a:rPr lang="tr-TR" sz="1600" b="1" dirty="0">
                <a:latin typeface="Tw Cen MT" panose="020B0602020104020603" pitchFamily="34" charset="0"/>
                <a:ea typeface="Verdana" panose="020B0604030504040204" pitchFamily="34" charset="0"/>
                <a:cs typeface="Times New Roman" panose="02020603050405020304" pitchFamily="18" charset="0"/>
              </a:rPr>
              <a:t>C.1.1. Araştırma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C.1.2. İç ve dış kaynaklar</a:t>
            </a:r>
          </a:p>
          <a:p>
            <a:r>
              <a:rPr lang="tr-TR" sz="1200" dirty="0">
                <a:solidFill>
                  <a:schemeClr val="bg1">
                    <a:lumMod val="50000"/>
                  </a:schemeClr>
                </a:solidFill>
                <a:latin typeface="Verdana" panose="020B0604030504040204" pitchFamily="34" charset="0"/>
                <a:ea typeface="Verdana" panose="020B0604030504040204" pitchFamily="34" charset="0"/>
              </a:rPr>
              <a:t>C.1.3. Doktora programları ve doktora sonrası imkanlar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2" name="Dikdörtgen 1"/>
          <p:cNvSpPr/>
          <p:nvPr/>
        </p:nvSpPr>
        <p:spPr>
          <a:xfrm>
            <a:off x="549450" y="1656688"/>
            <a:ext cx="11389360" cy="4708981"/>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Adıyaman Üniversitesi, “</a:t>
            </a:r>
            <a:r>
              <a:rPr lang="tr-TR" sz="2000" b="1">
                <a:latin typeface="Times New Roman" panose="02020603050405020304" pitchFamily="18" charset="0"/>
                <a:cs typeface="Times New Roman" panose="02020603050405020304" pitchFamily="18" charset="0"/>
              </a:rPr>
              <a:t>İnsani değerlere saygılı bireyler yetiştirmek</a:t>
            </a:r>
            <a:r>
              <a:rPr lang="tr-TR" sz="2000">
                <a:latin typeface="Times New Roman" panose="02020603050405020304" pitchFamily="18" charset="0"/>
                <a:cs typeface="Times New Roman" panose="02020603050405020304" pitchFamily="18" charset="0"/>
              </a:rPr>
              <a:t> ve </a:t>
            </a:r>
            <a:r>
              <a:rPr lang="tr-TR" sz="2000" b="1">
                <a:latin typeface="Times New Roman" panose="02020603050405020304" pitchFamily="18" charset="0"/>
                <a:cs typeface="Times New Roman" panose="02020603050405020304" pitchFamily="18" charset="0"/>
              </a:rPr>
              <a:t>araştırma yoluyla toplumsal gelişime katkı sunmak</a:t>
            </a:r>
            <a:r>
              <a:rPr lang="tr-TR" sz="2000">
                <a:latin typeface="Times New Roman" panose="02020603050405020304" pitchFamily="18" charset="0"/>
                <a:cs typeface="Times New Roman" panose="02020603050405020304" pitchFamily="18" charset="0"/>
              </a:rPr>
              <a:t>” misyonu doğrultusunda; eğitim, araştırma ve toplumsal katkı faaliyetlerini bütüncül bir anlayışla yürütmektedir</a:t>
            </a:r>
          </a:p>
          <a:p>
            <a:pPr algn="just"/>
            <a:r>
              <a:rPr lang="tr-TR" sz="2000">
                <a:latin typeface="Times New Roman" panose="02020603050405020304" pitchFamily="18" charset="0"/>
                <a:cs typeface="Times New Roman" panose="02020603050405020304" pitchFamily="18" charset="0"/>
              </a:rPr>
              <a:t>2021–2025 Stratejik Planında “</a:t>
            </a:r>
            <a:r>
              <a:rPr lang="tr-TR" sz="2000" b="1">
                <a:latin typeface="Times New Roman" panose="02020603050405020304" pitchFamily="18" charset="0"/>
                <a:cs typeface="Times New Roman" panose="02020603050405020304" pitchFamily="18" charset="0"/>
              </a:rPr>
              <a:t>Bilimsel Araştırma ve Yayın Faaliyetlerini Güçlendirmek</a:t>
            </a:r>
            <a:r>
              <a:rPr lang="tr-TR" sz="2000">
                <a:latin typeface="Times New Roman" panose="02020603050405020304" pitchFamily="18" charset="0"/>
                <a:cs typeface="Times New Roman" panose="02020603050405020304" pitchFamily="18" charset="0"/>
              </a:rPr>
              <a:t>” amacı yer almakta; bu kapsamda araştırma altyapısının geliştirilmesi, yayın kalitesinin artırılması ve disiplinler arası iş birlikleri hedeflenmektedir</a:t>
            </a:r>
          </a:p>
          <a:p>
            <a:pPr algn="just"/>
            <a:r>
              <a:rPr lang="tr-TR" sz="2000">
                <a:latin typeface="Times New Roman" panose="02020603050405020304" pitchFamily="18" charset="0"/>
                <a:cs typeface="Times New Roman" panose="02020603050405020304" pitchFamily="18" charset="0"/>
              </a:rPr>
              <a:t>Fakültemiz 2021–2026 Stratejik Planında da “</a:t>
            </a:r>
            <a:r>
              <a:rPr lang="tr-TR" sz="2000" b="1">
                <a:latin typeface="Times New Roman" panose="02020603050405020304" pitchFamily="18" charset="0"/>
                <a:cs typeface="Times New Roman" panose="02020603050405020304" pitchFamily="18" charset="0"/>
              </a:rPr>
              <a:t>Araştırma kapasitesini geliştirmek ve bilimsel verimliliği artırmak</a:t>
            </a:r>
            <a:r>
              <a:rPr lang="tr-TR" sz="2000">
                <a:latin typeface="Times New Roman" panose="02020603050405020304" pitchFamily="18" charset="0"/>
                <a:cs typeface="Times New Roman" panose="02020603050405020304" pitchFamily="18" charset="0"/>
              </a:rPr>
              <a:t>” hedefini benimsemiştir.</a:t>
            </a:r>
          </a:p>
          <a:p>
            <a:pPr algn="just"/>
            <a:r>
              <a:rPr lang="tr-TR" sz="2000">
                <a:latin typeface="Times New Roman" panose="02020603050405020304" pitchFamily="18" charset="0"/>
                <a:cs typeface="Times New Roman" panose="02020603050405020304" pitchFamily="18" charset="0"/>
              </a:rPr>
              <a:t>Araştırma süreçleri, fakültenin yetkinlik alanları doğrultusunda planlanmakta;</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Bölüm Başkanlıkları öğretim elemanları arasında </a:t>
            </a:r>
            <a:r>
              <a:rPr lang="tr-TR" sz="2000" b="1">
                <a:latin typeface="Times New Roman" panose="02020603050405020304" pitchFamily="18" charset="0"/>
                <a:cs typeface="Times New Roman" panose="02020603050405020304" pitchFamily="18" charset="0"/>
              </a:rPr>
              <a:t>iletişim ve iş bölümü</a:t>
            </a:r>
            <a:r>
              <a:rPr lang="tr-TR" sz="2000">
                <a:latin typeface="Times New Roman" panose="02020603050405020304" pitchFamily="18" charset="0"/>
                <a:cs typeface="Times New Roman" panose="02020603050405020304" pitchFamily="18" charset="0"/>
              </a:rPr>
              <a:t> sağlayarak projelerin verimli yürütülmesini koordine etmektedir .</a:t>
            </a:r>
          </a:p>
          <a:p>
            <a:pPr algn="just"/>
            <a:r>
              <a:rPr lang="tr-TR" sz="2000">
                <a:latin typeface="Times New Roman" panose="02020603050405020304" pitchFamily="18" charset="0"/>
                <a:cs typeface="Times New Roman" panose="02020603050405020304" pitchFamily="18" charset="0"/>
              </a:rPr>
              <a:t>Araştırmaların kurum hedeflerine uygunluğu bölüm başkanlıklarınca onaylanır.</a:t>
            </a:r>
          </a:p>
          <a:p>
            <a:pPr algn="just"/>
            <a:r>
              <a:rPr lang="tr-TR" sz="2000">
                <a:latin typeface="Times New Roman" panose="02020603050405020304" pitchFamily="18" charset="0"/>
                <a:cs typeface="Times New Roman" panose="02020603050405020304" pitchFamily="18" charset="0"/>
              </a:rPr>
              <a:t>Öğretim elemanlarının performansı </a:t>
            </a:r>
            <a:r>
              <a:rPr lang="tr-TR" sz="2000" b="1">
                <a:latin typeface="Times New Roman" panose="02020603050405020304" pitchFamily="18" charset="0"/>
                <a:cs typeface="Times New Roman" panose="02020603050405020304" pitchFamily="18" charset="0"/>
              </a:rPr>
              <a:t>ABYS sistemi</a:t>
            </a:r>
            <a:r>
              <a:rPr lang="tr-TR" sz="2000">
                <a:latin typeface="Times New Roman" panose="02020603050405020304" pitchFamily="18" charset="0"/>
                <a:cs typeface="Times New Roman" panose="02020603050405020304" pitchFamily="18" charset="0"/>
              </a:rPr>
              <a:t> üzerinden izlenmekte,</a:t>
            </a:r>
            <a:br>
              <a:rPr lang="tr-TR" sz="2000">
                <a:latin typeface="Times New Roman" panose="02020603050405020304" pitchFamily="18" charset="0"/>
                <a:cs typeface="Times New Roman" panose="02020603050405020304" pitchFamily="18" charset="0"/>
              </a:rPr>
            </a:br>
            <a:r>
              <a:rPr lang="tr-TR" sz="2000">
                <a:latin typeface="Times New Roman" panose="02020603050405020304" pitchFamily="18" charset="0"/>
                <a:cs typeface="Times New Roman" panose="02020603050405020304" pitchFamily="18" charset="0"/>
              </a:rPr>
              <a:t>yıl sonunda </a:t>
            </a:r>
            <a:r>
              <a:rPr lang="tr-TR" sz="2000" b="1">
                <a:latin typeface="Times New Roman" panose="02020603050405020304" pitchFamily="18" charset="0"/>
                <a:cs typeface="Times New Roman" panose="02020603050405020304" pitchFamily="18" charset="0"/>
              </a:rPr>
              <a:t>bireysel faaliyet raporları</a:t>
            </a:r>
            <a:r>
              <a:rPr lang="tr-TR" sz="2000">
                <a:latin typeface="Times New Roman" panose="02020603050405020304" pitchFamily="18" charset="0"/>
                <a:cs typeface="Times New Roman" panose="02020603050405020304" pitchFamily="18" charset="0"/>
              </a:rPr>
              <a:t> ile değerlendirme yapılmaktadır.</a:t>
            </a:r>
          </a:p>
          <a:p>
            <a:pPr algn="just"/>
            <a:r>
              <a:rPr lang="tr-TR" sz="2000">
                <a:latin typeface="Times New Roman" panose="02020603050405020304" pitchFamily="18" charset="0"/>
                <a:cs typeface="Times New Roman" panose="02020603050405020304" pitchFamily="18" charset="0"/>
              </a:rPr>
              <a:t>Görev yenileme ve yükseltme süreçlerinde, </a:t>
            </a:r>
            <a:r>
              <a:rPr lang="tr-TR" sz="2000" b="1">
                <a:latin typeface="Times New Roman" panose="02020603050405020304" pitchFamily="18" charset="0"/>
                <a:cs typeface="Times New Roman" panose="02020603050405020304" pitchFamily="18" charset="0"/>
              </a:rPr>
              <a:t>ADYÜ Atama ve Yükseltme Kriterleri</a:t>
            </a:r>
            <a:r>
              <a:rPr lang="tr-TR" sz="2000">
                <a:latin typeface="Times New Roman" panose="02020603050405020304" pitchFamily="18" charset="0"/>
                <a:cs typeface="Times New Roman" panose="02020603050405020304" pitchFamily="18" charset="0"/>
              </a:rPr>
              <a:t> esas alınmaktadır </a:t>
            </a:r>
          </a:p>
        </p:txBody>
      </p:sp>
    </p:spTree>
    <p:extLst>
      <p:ext uri="{BB962C8B-B14F-4D97-AF65-F5344CB8AC3E}">
        <p14:creationId xmlns:p14="http://schemas.microsoft.com/office/powerpoint/2010/main" val="36317214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C.1. Araştırma Süreçlerinin Yönetimi ve Araştırma Kaynakları</a:t>
            </a:r>
          </a:p>
          <a:p>
            <a:r>
              <a:rPr lang="tr-TR" sz="1600" b="1" dirty="0">
                <a:latin typeface="Tw Cen MT" panose="020B0602020104020603" pitchFamily="34" charset="0"/>
                <a:ea typeface="Verdana" panose="020B0604030504040204" pitchFamily="34" charset="0"/>
                <a:cs typeface="Times New Roman" panose="02020603050405020304" pitchFamily="18" charset="0"/>
              </a:rPr>
              <a:t>C.1.1. Araştırma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C.1.2. İç ve dış kaynaklar</a:t>
            </a:r>
          </a:p>
          <a:p>
            <a:r>
              <a:rPr lang="tr-TR" sz="1200" dirty="0">
                <a:solidFill>
                  <a:schemeClr val="bg1">
                    <a:lumMod val="50000"/>
                  </a:schemeClr>
                </a:solidFill>
                <a:latin typeface="Verdana" panose="020B0604030504040204" pitchFamily="34" charset="0"/>
                <a:ea typeface="Verdana" panose="020B0604030504040204" pitchFamily="34" charset="0"/>
              </a:rPr>
              <a:t>C.1.3. Doktora programları ve doktora sonrası imkanlar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1005560" y="1623338"/>
            <a:ext cx="10477140" cy="4708981"/>
          </a:xfrm>
          <a:prstGeom prst="rect">
            <a:avLst/>
          </a:prstGeom>
        </p:spPr>
        <p:txBody>
          <a:bodyPr wrap="square">
            <a:spAutoFit/>
          </a:bodyPr>
          <a:lstStyle/>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Teşvik, Destek ve Olgunluk Düzeyi</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Araştırma projeleri (TÜBİTAK, BAP, TÜSEB vb.) destekleyen kurumlara sunulan raporlarla izlenip değerlendirilmektedir.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Lisansüstü tezler, ilgili jüri tarafından değerlendirilerek kalite güvencesi sağlanmaktadır.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araştırma ve geliştirme faaliyetlerini teşvik amacıyla:</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Proje desteği alan ve ödül kazanan akademisyenleri </a:t>
            </a:r>
            <a:r>
              <a:rPr lang="tr-TR" altLang="tr-TR" sz="2000" b="1">
                <a:latin typeface="Times New Roman" panose="02020603050405020304" pitchFamily="18" charset="0"/>
                <a:cs typeface="Times New Roman" panose="02020603050405020304" pitchFamily="18" charset="0"/>
              </a:rPr>
              <a:t>web sayfasında duyurmaktadır</a:t>
            </a:r>
            <a:endParaRPr lang="tr-TR" altLang="tr-TR" sz="200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Q1–Q3 düzeyinde yayın yapan öğretim elemanlarını tebrik mesajlarıyla onurlandırmaktadır</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Akademik Teşvik Başvuru Sistemi üzerinden yapılan başvurular, fakülte komisyonunca değerlendirilmekte ve teşvik ödeneği sağlanmaktadır.</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BAP desteği</a:t>
            </a:r>
            <a:r>
              <a:rPr lang="tr-TR" altLang="tr-TR" sz="2000">
                <a:latin typeface="Times New Roman" panose="02020603050405020304" pitchFamily="18" charset="0"/>
                <a:cs typeface="Times New Roman" panose="02020603050405020304" pitchFamily="18" charset="0"/>
              </a:rPr>
              <a:t> tüm öğretim elemanları için aktif şekilde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öğretim elemanlarının araştırma yetkinliğini izlemekte, sonuçları değerlendirerek gerekli iyileştirme önlemlerini almaktadır.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 </a:t>
            </a:r>
            <a:r>
              <a:rPr lang="tr-TR" altLang="tr-TR" sz="2000" b="1">
                <a:latin typeface="Times New Roman" panose="02020603050405020304" pitchFamily="18" charset="0"/>
                <a:cs typeface="Times New Roman" panose="02020603050405020304" pitchFamily="18" charset="0"/>
              </a:rPr>
              <a:t>Olgunluk Düzeyi: 4</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Araştırma yetkinliğinin geliştirilmesine yönelik uygulamalar izlenmekte,</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sonuçlar öğretim elemanlarıyla paylaşılmakta ve sürekli iyileştirme sağlanmaktadır.</a:t>
            </a:r>
          </a:p>
        </p:txBody>
      </p:sp>
    </p:spTree>
    <p:extLst>
      <p:ext uri="{BB962C8B-B14F-4D97-AF65-F5344CB8AC3E}">
        <p14:creationId xmlns:p14="http://schemas.microsoft.com/office/powerpoint/2010/main" val="1666077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C.1. Araştırma Süreçlerinin Yönetimi ve Araştırma Kaynakları</a:t>
            </a:r>
          </a:p>
          <a:p>
            <a:r>
              <a:rPr lang="tr-TR" sz="1200" dirty="0">
                <a:solidFill>
                  <a:schemeClr val="bg1">
                    <a:lumMod val="50000"/>
                  </a:schemeClr>
                </a:solidFill>
                <a:latin typeface="Verdana" panose="020B0604030504040204" pitchFamily="34" charset="0"/>
                <a:ea typeface="Verdana" panose="020B0604030504040204" pitchFamily="34" charset="0"/>
              </a:rPr>
              <a:t>C.1.1. Araştırma süreçlerinin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C.1.2. İç ve dış kaynaklar</a:t>
            </a:r>
          </a:p>
          <a:p>
            <a:r>
              <a:rPr lang="tr-TR" sz="1200" dirty="0">
                <a:solidFill>
                  <a:schemeClr val="bg1">
                    <a:lumMod val="50000"/>
                  </a:schemeClr>
                </a:solidFill>
                <a:latin typeface="Verdana" panose="020B0604030504040204" pitchFamily="34" charset="0"/>
                <a:ea typeface="Verdana" panose="020B0604030504040204" pitchFamily="34" charset="0"/>
              </a:rPr>
              <a:t>C.1.3. Doktora programları ve doktora sonrası imkanlar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2" name="Dikdörtgen 1"/>
          <p:cNvSpPr/>
          <p:nvPr/>
        </p:nvSpPr>
        <p:spPr>
          <a:xfrm>
            <a:off x="821159" y="1988622"/>
            <a:ext cx="10845942" cy="3170099"/>
          </a:xfrm>
          <a:prstGeom prst="rect">
            <a:avLst/>
          </a:prstGeom>
        </p:spPr>
        <p:txBody>
          <a:bodyPr wrap="square">
            <a:spAutoFit/>
          </a:bodyPr>
          <a:lstStyle/>
          <a:p>
            <a:pPr algn="just"/>
            <a:r>
              <a:rPr lang="tr-TR" sz="2000">
                <a:latin typeface="Times New Roman" panose="02020603050405020304" pitchFamily="18" charset="0"/>
                <a:cs typeface="Times New Roman" panose="02020603050405020304" pitchFamily="18" charset="0"/>
              </a:rPr>
              <a:t>Fakültemiz araştırma kapasitesini artırmak ve bilimsel performansı güçlendirmek amacıyla,</a:t>
            </a:r>
            <a:br>
              <a:rPr lang="tr-TR" sz="2000">
                <a:latin typeface="Times New Roman" panose="02020603050405020304" pitchFamily="18" charset="0"/>
                <a:cs typeface="Times New Roman" panose="02020603050405020304" pitchFamily="18" charset="0"/>
              </a:rPr>
            </a:br>
            <a:r>
              <a:rPr lang="tr-TR" sz="2000" b="1">
                <a:latin typeface="Times New Roman" panose="02020603050405020304" pitchFamily="18" charset="0"/>
                <a:cs typeface="Times New Roman" panose="02020603050405020304" pitchFamily="18" charset="0"/>
              </a:rPr>
              <a:t>üniversitenin mevcut altyapısı ve kurumsal kaynaklarını</a:t>
            </a:r>
            <a:r>
              <a:rPr lang="tr-TR" sz="2000">
                <a:latin typeface="Times New Roman" panose="02020603050405020304" pitchFamily="18" charset="0"/>
                <a:cs typeface="Times New Roman" panose="02020603050405020304" pitchFamily="18" charset="0"/>
              </a:rPr>
              <a:t> etkin şekilde kullanmaktadır.</a:t>
            </a:r>
          </a:p>
          <a:p>
            <a:pPr algn="just"/>
            <a:r>
              <a:rPr lang="tr-TR" sz="2000">
                <a:latin typeface="Times New Roman" panose="02020603050405020304" pitchFamily="18" charset="0"/>
                <a:cs typeface="Times New Roman" panose="02020603050405020304" pitchFamily="18" charset="0"/>
              </a:rPr>
              <a:t>Multidisipliner araştırmalarda, </a:t>
            </a:r>
            <a:r>
              <a:rPr lang="tr-TR" sz="2000" b="1">
                <a:latin typeface="Times New Roman" panose="02020603050405020304" pitchFamily="18" charset="0"/>
                <a:cs typeface="Times New Roman" panose="02020603050405020304" pitchFamily="18" charset="0"/>
              </a:rPr>
              <a:t>Yüksek Gerçeklikli Simülasyon Laboratuvarı</a:t>
            </a:r>
            <a:r>
              <a:rPr lang="tr-TR" sz="2000">
                <a:latin typeface="Times New Roman" panose="02020603050405020304" pitchFamily="18" charset="0"/>
                <a:cs typeface="Times New Roman" panose="02020603050405020304" pitchFamily="18" charset="0"/>
              </a:rPr>
              <a:t> aktif olarak kullanılmakta; ayrıca </a:t>
            </a:r>
            <a:r>
              <a:rPr lang="tr-TR" sz="2000" b="1">
                <a:latin typeface="Times New Roman" panose="02020603050405020304" pitchFamily="18" charset="0"/>
                <a:cs typeface="Times New Roman" panose="02020603050405020304" pitchFamily="18" charset="0"/>
              </a:rPr>
              <a:t>Adıyaman Eğitim ve Araştırma Hastanesi</a:t>
            </a:r>
            <a:r>
              <a:rPr lang="tr-TR" sz="2000">
                <a:latin typeface="Times New Roman" panose="02020603050405020304" pitchFamily="18" charset="0"/>
                <a:cs typeface="Times New Roman" panose="02020603050405020304" pitchFamily="18" charset="0"/>
              </a:rPr>
              <a:t> ile </a:t>
            </a:r>
            <a:r>
              <a:rPr lang="tr-TR" sz="2000" b="1">
                <a:latin typeface="Times New Roman" panose="02020603050405020304" pitchFamily="18" charset="0"/>
                <a:cs typeface="Times New Roman" panose="02020603050405020304" pitchFamily="18" charset="0"/>
              </a:rPr>
              <a:t>Aile Sağlığı Merkezlerinin</a:t>
            </a:r>
            <a:r>
              <a:rPr lang="tr-TR" sz="2000">
                <a:latin typeface="Times New Roman" panose="02020603050405020304" pitchFamily="18" charset="0"/>
                <a:cs typeface="Times New Roman" panose="02020603050405020304" pitchFamily="18" charset="0"/>
              </a:rPr>
              <a:t> olanaklarından da yararlanılmaktadır.</a:t>
            </a:r>
          </a:p>
          <a:p>
            <a:pPr algn="just"/>
            <a:r>
              <a:rPr lang="tr-TR" sz="2000">
                <a:latin typeface="Times New Roman" panose="02020603050405020304" pitchFamily="18" charset="0"/>
                <a:cs typeface="Times New Roman" panose="02020603050405020304" pitchFamily="18" charset="0"/>
              </a:rPr>
              <a:t>Araştırmaların mali yönden desteklenmesinde, </a:t>
            </a:r>
            <a:r>
              <a:rPr lang="tr-TR" sz="2000" b="1">
                <a:latin typeface="Times New Roman" panose="02020603050405020304" pitchFamily="18" charset="0"/>
                <a:cs typeface="Times New Roman" panose="02020603050405020304" pitchFamily="18" charset="0"/>
              </a:rPr>
              <a:t>Adıyaman Üniversitesi Bilimsel Araştırma Projeleri (BAP)</a:t>
            </a:r>
            <a:r>
              <a:rPr lang="tr-TR" sz="2000">
                <a:latin typeface="Times New Roman" panose="02020603050405020304" pitchFamily="18" charset="0"/>
                <a:cs typeface="Times New Roman" panose="02020603050405020304" pitchFamily="18" charset="0"/>
              </a:rPr>
              <a:t> Koordinasyon Birimi temel iç kaynak olarak görev yapmaktadır.</a:t>
            </a:r>
          </a:p>
          <a:p>
            <a:pPr algn="just"/>
            <a:r>
              <a:rPr lang="tr-TR" sz="2000">
                <a:latin typeface="Times New Roman" panose="02020603050405020304" pitchFamily="18" charset="0"/>
                <a:cs typeface="Times New Roman" panose="02020603050405020304" pitchFamily="18" charset="0"/>
              </a:rPr>
              <a:t>BAP Koordinasyon Birimi yönergeleri doğrultusunda öğretim elemanları:</a:t>
            </a:r>
          </a:p>
          <a:p>
            <a:pPr lvl="1" algn="just"/>
            <a:r>
              <a:rPr lang="tr-TR" sz="2000">
                <a:latin typeface="Times New Roman" panose="02020603050405020304" pitchFamily="18" charset="0"/>
                <a:cs typeface="Times New Roman" panose="02020603050405020304" pitchFamily="18" charset="0"/>
              </a:rPr>
              <a:t>Yürütücü, araştırmacı vb. rollerle,</a:t>
            </a:r>
          </a:p>
          <a:p>
            <a:pPr lvl="1" algn="just"/>
            <a:r>
              <a:rPr lang="tr-TR" sz="2000" b="1">
                <a:latin typeface="Times New Roman" panose="02020603050405020304" pitchFamily="18" charset="0"/>
                <a:cs typeface="Times New Roman" panose="02020603050405020304" pitchFamily="18" charset="0"/>
              </a:rPr>
              <a:t>Yüksek Lisans, Doktora ve Genel Araştırma Projelerinde</a:t>
            </a:r>
            <a:r>
              <a:rPr lang="tr-TR" sz="2000">
                <a:latin typeface="Times New Roman" panose="02020603050405020304" pitchFamily="18" charset="0"/>
                <a:cs typeface="Times New Roman" panose="02020603050405020304" pitchFamily="18" charset="0"/>
              </a:rPr>
              <a:t> aktif görev almaktadır.</a:t>
            </a:r>
          </a:p>
        </p:txBody>
      </p:sp>
    </p:spTree>
    <p:extLst>
      <p:ext uri="{BB962C8B-B14F-4D97-AF65-F5344CB8AC3E}">
        <p14:creationId xmlns:p14="http://schemas.microsoft.com/office/powerpoint/2010/main" val="259748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402749" cy="1261884"/>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A.1.1. Yönetim modeli ve idari yapı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A.1.2. Liderlik</a:t>
            </a:r>
          </a:p>
          <a:p>
            <a:r>
              <a:rPr lang="nn-NO" sz="1600" b="1" i="0" u="none" strike="noStrike" baseline="0" dirty="0">
                <a:latin typeface="Tw Cen MT" panose="020B0602020104020603" pitchFamily="34" charset="0"/>
                <a:ea typeface="Verdana" panose="020B0604030504040204" pitchFamily="34" charset="0"/>
                <a:cs typeface="Tahoma" panose="020B0604030504040204" pitchFamily="34" charset="0"/>
              </a:rPr>
              <a:t>A.1.3. Kurumsal dönüşüm kapasitesi</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A.1.4. İç kalite güvencesi mekanizmaları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A.1.5. Kamuoyunu bilgilendirme ve hesap verebilirlik</a:t>
            </a:r>
          </a:p>
        </p:txBody>
      </p:sp>
      <p:sp>
        <p:nvSpPr>
          <p:cNvPr id="2" name="Dikdörtgen 1"/>
          <p:cNvSpPr/>
          <p:nvPr/>
        </p:nvSpPr>
        <p:spPr>
          <a:xfrm>
            <a:off x="1554480" y="2164052"/>
            <a:ext cx="9123680" cy="3416320"/>
          </a:xfrm>
          <a:prstGeom prst="rect">
            <a:avLst/>
          </a:prstGeom>
        </p:spPr>
        <p:txBody>
          <a:bodyPr wrap="square">
            <a:spAutoFit/>
          </a:bodyPr>
          <a:lstStyle/>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Fakültemiz, öğrencilerin </a:t>
            </a:r>
            <a:r>
              <a:rPr lang="tr-TR" sz="2400" b="1" dirty="0">
                <a:latin typeface="Times New Roman" panose="02020603050405020304" pitchFamily="18" charset="0"/>
                <a:cs typeface="Times New Roman" panose="02020603050405020304" pitchFamily="18" charset="0"/>
              </a:rPr>
              <a:t>mesleki becerilerini güvenli ve kontrollü bir ortamda</a:t>
            </a:r>
            <a:r>
              <a:rPr lang="tr-TR" sz="2400" dirty="0">
                <a:latin typeface="Times New Roman" panose="02020603050405020304" pitchFamily="18" charset="0"/>
                <a:cs typeface="Times New Roman" panose="02020603050405020304" pitchFamily="18" charset="0"/>
              </a:rPr>
              <a:t> geliştirmeleri için </a:t>
            </a:r>
            <a:r>
              <a:rPr lang="tr-TR" sz="2400" b="1" dirty="0">
                <a:latin typeface="Times New Roman" panose="02020603050405020304" pitchFamily="18" charset="0"/>
                <a:cs typeface="Times New Roman" panose="02020603050405020304" pitchFamily="18" charset="0"/>
              </a:rPr>
              <a:t>ileri düzey Klinik Simülasyon Merkezlerinden</a:t>
            </a:r>
            <a:r>
              <a:rPr lang="tr-TR" sz="2400" dirty="0">
                <a:latin typeface="Times New Roman" panose="02020603050405020304" pitchFamily="18" charset="0"/>
                <a:cs typeface="Times New Roman" panose="02020603050405020304" pitchFamily="18" charset="0"/>
              </a:rPr>
              <a:t> yararlanmaktadır.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Bu merkezler, </a:t>
            </a:r>
            <a:r>
              <a:rPr lang="tr-TR" sz="2400" b="1" dirty="0">
                <a:latin typeface="Times New Roman" panose="02020603050405020304" pitchFamily="18" charset="0"/>
                <a:cs typeface="Times New Roman" panose="02020603050405020304" pitchFamily="18" charset="0"/>
              </a:rPr>
              <a:t>güncel eğitim ihtiyaçlarına</a:t>
            </a:r>
            <a:r>
              <a:rPr lang="tr-TR" sz="2400" dirty="0">
                <a:latin typeface="Times New Roman" panose="02020603050405020304" pitchFamily="18" charset="0"/>
                <a:cs typeface="Times New Roman" panose="02020603050405020304" pitchFamily="18" charset="0"/>
              </a:rPr>
              <a:t> uygun biçimde </a:t>
            </a:r>
            <a:r>
              <a:rPr lang="tr-TR" sz="2400" b="1" dirty="0">
                <a:latin typeface="Times New Roman" panose="02020603050405020304" pitchFamily="18" charset="0"/>
                <a:cs typeface="Times New Roman" panose="02020603050405020304" pitchFamily="18" charset="0"/>
              </a:rPr>
              <a:t>sürekli geliştirilmektedir.</a:t>
            </a:r>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Yeni teknolojilere uyum ve dijital eğitim altyapısı</a:t>
            </a:r>
            <a:r>
              <a:rPr lang="tr-TR" sz="2400" dirty="0">
                <a:latin typeface="Times New Roman" panose="02020603050405020304" pitchFamily="18" charset="0"/>
                <a:cs typeface="Times New Roman" panose="02020603050405020304" pitchFamily="18" charset="0"/>
              </a:rPr>
              <a:t>, öğrencilerin </a:t>
            </a:r>
            <a:r>
              <a:rPr lang="tr-TR" sz="2400" b="1" dirty="0">
                <a:latin typeface="Times New Roman" panose="02020603050405020304" pitchFamily="18" charset="0"/>
                <a:cs typeface="Times New Roman" panose="02020603050405020304" pitchFamily="18" charset="0"/>
              </a:rPr>
              <a:t>klinik yetkinliklerini artırmaya</a:t>
            </a:r>
            <a:r>
              <a:rPr lang="tr-TR" sz="2400" dirty="0">
                <a:latin typeface="Times New Roman" panose="02020603050405020304" pitchFamily="18" charset="0"/>
                <a:cs typeface="Times New Roman" panose="02020603050405020304" pitchFamily="18" charset="0"/>
              </a:rPr>
              <a:t> yönelik olarak güçlendirilmektedir.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Simülasyon merkezlerine ilişkin bilgiler, </a:t>
            </a:r>
            <a:r>
              <a:rPr lang="tr-TR" sz="2400" b="1" dirty="0">
                <a:latin typeface="Times New Roman" panose="02020603050405020304" pitchFamily="18" charset="0"/>
                <a:cs typeface="Times New Roman" panose="02020603050405020304" pitchFamily="18" charset="0"/>
              </a:rPr>
              <a:t>Fakültemiz web sayfasında</a:t>
            </a:r>
            <a:r>
              <a:rPr lang="tr-TR" sz="2400" dirty="0">
                <a:latin typeface="Times New Roman" panose="02020603050405020304" pitchFamily="18" charset="0"/>
                <a:cs typeface="Times New Roman" panose="02020603050405020304" pitchFamily="18" charset="0"/>
              </a:rPr>
              <a:t> kamuoyuna açık olarak paylaşılmaktadır.</a:t>
            </a:r>
          </a:p>
        </p:txBody>
      </p:sp>
    </p:spTree>
    <p:extLst>
      <p:ext uri="{BB962C8B-B14F-4D97-AF65-F5344CB8AC3E}">
        <p14:creationId xmlns:p14="http://schemas.microsoft.com/office/powerpoint/2010/main" val="38866825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077218"/>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C.1. Araştırma Süreçlerinin Yönetimi ve Araştırma Kaynakları</a:t>
            </a:r>
          </a:p>
          <a:p>
            <a:r>
              <a:rPr lang="tr-TR" sz="1200" dirty="0">
                <a:solidFill>
                  <a:schemeClr val="bg1">
                    <a:lumMod val="50000"/>
                  </a:schemeClr>
                </a:solidFill>
                <a:latin typeface="Verdana" panose="020B0604030504040204" pitchFamily="34" charset="0"/>
                <a:ea typeface="Verdana" panose="020B0604030504040204" pitchFamily="34" charset="0"/>
              </a:rPr>
              <a:t>C.1.1. Araştırma süreçlerinin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C.1.2. İç ve dış kaynaklar</a:t>
            </a:r>
          </a:p>
          <a:p>
            <a:r>
              <a:rPr lang="tr-TR" sz="1200" dirty="0">
                <a:solidFill>
                  <a:schemeClr val="bg1">
                    <a:lumMod val="50000"/>
                  </a:schemeClr>
                </a:solidFill>
                <a:latin typeface="Verdana" panose="020B0604030504040204" pitchFamily="34" charset="0"/>
                <a:ea typeface="Verdana" panose="020B0604030504040204" pitchFamily="34" charset="0"/>
              </a:rPr>
              <a:t>C.1.3. Doktora programları ve doktora sonrası imkanlar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1148080" y="1728560"/>
            <a:ext cx="10017760" cy="3785652"/>
          </a:xfrm>
          <a:prstGeom prst="rect">
            <a:avLst/>
          </a:prstGeom>
        </p:spPr>
        <p:txBody>
          <a:bodyPr wrap="square">
            <a:spAutoFit/>
          </a:bodyPr>
          <a:lstStyle/>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Dış Kaynaklar ve Destek Mekanizmaları</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öğretim elemanları, dış kaynaklı projelerde </a:t>
            </a:r>
            <a:r>
              <a:rPr lang="tr-TR" altLang="tr-TR" sz="2000" b="1">
                <a:latin typeface="Times New Roman" panose="02020603050405020304" pitchFamily="18" charset="0"/>
                <a:cs typeface="Times New Roman" panose="02020603050405020304" pitchFamily="18" charset="0"/>
              </a:rPr>
              <a:t>TÜBİTAK</a:t>
            </a:r>
            <a:r>
              <a:rPr lang="tr-TR" altLang="tr-TR" sz="2000">
                <a:latin typeface="Times New Roman" panose="02020603050405020304" pitchFamily="18" charset="0"/>
                <a:cs typeface="Times New Roman" panose="02020603050405020304" pitchFamily="18" charset="0"/>
              </a:rPr>
              <a:t>, </a:t>
            </a:r>
            <a:r>
              <a:rPr lang="tr-TR" altLang="tr-TR" sz="2000" b="1">
                <a:latin typeface="Times New Roman" panose="02020603050405020304" pitchFamily="18" charset="0"/>
                <a:cs typeface="Times New Roman" panose="02020603050405020304" pitchFamily="18" charset="0"/>
              </a:rPr>
              <a:t>TÜSEB</a:t>
            </a:r>
            <a:r>
              <a:rPr lang="tr-TR" altLang="tr-TR" sz="2000">
                <a:latin typeface="Times New Roman" panose="02020603050405020304" pitchFamily="18" charset="0"/>
                <a:cs typeface="Times New Roman" panose="02020603050405020304" pitchFamily="18" charset="0"/>
              </a:rPr>
              <a:t> ve benzeri ulusal fonlardan yararlanmaktadır.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ADYÜ Teknoloji Transfer Ofisi (TTO)</a:t>
            </a:r>
            <a:r>
              <a:rPr lang="tr-TR" altLang="tr-TR" sz="2000">
                <a:latin typeface="Times New Roman" panose="02020603050405020304" pitchFamily="18" charset="0"/>
                <a:cs typeface="Times New Roman" panose="02020603050405020304" pitchFamily="18" charset="0"/>
              </a:rPr>
              <a:t>, dış fonlara başvuru süreçlerinde akademisyenlere rehberlik etmekte ve proje yazım desteği sağlamaktadır </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 fonlar aracılığıyla temin edilen </a:t>
            </a:r>
            <a:r>
              <a:rPr lang="tr-TR" altLang="tr-TR" sz="2000" b="1">
                <a:latin typeface="Times New Roman" panose="02020603050405020304" pitchFamily="18" charset="0"/>
                <a:cs typeface="Times New Roman" panose="02020603050405020304" pitchFamily="18" charset="0"/>
              </a:rPr>
              <a:t>demirbaş cihazlar</a:t>
            </a:r>
            <a:r>
              <a:rPr lang="tr-TR" altLang="tr-TR" sz="2000">
                <a:latin typeface="Times New Roman" panose="02020603050405020304" pitchFamily="18" charset="0"/>
                <a:cs typeface="Times New Roman" panose="02020603050405020304" pitchFamily="18" charset="0"/>
              </a:rPr>
              <a:t>, fakültemizin fiziksel araştırma altyapısını güçlendirmektedir.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Öğretim elemanlarımız, iç ve dış kaynakları etkin biçimde kullanarak bilimsel projeler geliştirmekte, yürütmekte ve yayın üretkenliğini artırmaktadır.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3</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Birim, araştırma kaynaklarını stratejik hedefler ve birimler arası dengeyi gözeterek yönetmektedir</a:t>
            </a:r>
            <a:r>
              <a:rPr lang="tr-TR" altLang="tr-TR">
                <a:latin typeface="Arial" panose="020B0604020202020204" pitchFamily="34" charset="0"/>
              </a:rPr>
              <a:t>.</a:t>
            </a:r>
          </a:p>
        </p:txBody>
      </p:sp>
    </p:spTree>
    <p:extLst>
      <p:ext uri="{BB962C8B-B14F-4D97-AF65-F5344CB8AC3E}">
        <p14:creationId xmlns:p14="http://schemas.microsoft.com/office/powerpoint/2010/main" val="52880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323439"/>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C.1. Araştırma Süreçlerinin Yönetimi ve Araştırma Kaynakları</a:t>
            </a:r>
          </a:p>
          <a:p>
            <a:r>
              <a:rPr lang="tr-TR" sz="1200" dirty="0">
                <a:solidFill>
                  <a:schemeClr val="bg1">
                    <a:lumMod val="50000"/>
                  </a:schemeClr>
                </a:solidFill>
                <a:latin typeface="Verdana" panose="020B0604030504040204" pitchFamily="34" charset="0"/>
                <a:ea typeface="Verdana" panose="020B0604030504040204" pitchFamily="34" charset="0"/>
              </a:rPr>
              <a:t>C.1.1. Araştırma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C.1.2. İç ve dış kaynaklar</a:t>
            </a:r>
          </a:p>
          <a:p>
            <a:r>
              <a:rPr lang="tr-TR" sz="1600" b="1" dirty="0">
                <a:latin typeface="Tw Cen MT" panose="020B0602020104020603" pitchFamily="34" charset="0"/>
                <a:ea typeface="Verdana" panose="020B0604030504040204" pitchFamily="34" charset="0"/>
                <a:cs typeface="Times New Roman" panose="02020603050405020304" pitchFamily="18" charset="0"/>
              </a:rPr>
              <a:t>C.1.3. Doktora programları ve doktora sonrası imkanlar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1351280" y="2234843"/>
            <a:ext cx="10099040" cy="3477875"/>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bünyesinde </a:t>
            </a:r>
            <a:r>
              <a:rPr lang="tr-TR" altLang="tr-TR" sz="2000" b="1">
                <a:latin typeface="Times New Roman" panose="02020603050405020304" pitchFamily="18" charset="0"/>
                <a:cs typeface="Times New Roman" panose="02020603050405020304" pitchFamily="18" charset="0"/>
              </a:rPr>
              <a:t>henüz aktif bir doktora programı bulunmamaktadır.</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Ancak, </a:t>
            </a:r>
            <a:r>
              <a:rPr lang="tr-TR" altLang="tr-TR" sz="2000" b="1">
                <a:latin typeface="Times New Roman" panose="02020603050405020304" pitchFamily="18" charset="0"/>
                <a:cs typeface="Times New Roman" panose="02020603050405020304" pitchFamily="18" charset="0"/>
              </a:rPr>
              <a:t>Ebelik Bölümü</a:t>
            </a:r>
            <a:r>
              <a:rPr lang="tr-TR" altLang="tr-TR" sz="2000">
                <a:latin typeface="Times New Roman" panose="02020603050405020304" pitchFamily="18" charset="0"/>
                <a:cs typeface="Times New Roman" panose="02020603050405020304" pitchFamily="18" charset="0"/>
              </a:rPr>
              <a:t> için doktora programı açılmasına yönelik çalışmalar devam etmektedir.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Programın kurulmasıyla birlikte,</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Öğretim üyeleri ve lisansüstü öğrenciler için </a:t>
            </a:r>
            <a:r>
              <a:rPr lang="tr-TR" altLang="tr-TR" sz="2000" b="1">
                <a:latin typeface="Times New Roman" panose="02020603050405020304" pitchFamily="18" charset="0"/>
                <a:cs typeface="Times New Roman" panose="02020603050405020304" pitchFamily="18" charset="0"/>
              </a:rPr>
              <a:t>ileri düzey araştırma ortamı</a:t>
            </a:r>
            <a:r>
              <a:rPr lang="tr-TR" altLang="tr-TR" sz="2000">
                <a:latin typeface="Times New Roman" panose="02020603050405020304" pitchFamily="18" charset="0"/>
                <a:cs typeface="Times New Roman" panose="02020603050405020304" pitchFamily="18" charset="0"/>
              </a:rPr>
              <a:t> oluşturulması,</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Araştırma altyapısının güçlendirilmesi</a:t>
            </a:r>
            <a:r>
              <a:rPr lang="tr-TR" altLang="tr-TR" sz="2000">
                <a:latin typeface="Times New Roman" panose="02020603050405020304" pitchFamily="18" charset="0"/>
                <a:cs typeface="Times New Roman" panose="02020603050405020304" pitchFamily="18" charset="0"/>
              </a:rPr>
              <a:t>,</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Multidisipliner projelere erişim</a:t>
            </a:r>
            <a:r>
              <a:rPr lang="tr-TR" altLang="tr-TR" sz="2000">
                <a:latin typeface="Times New Roman" panose="02020603050405020304" pitchFamily="18" charset="0"/>
                <a:cs typeface="Times New Roman" panose="02020603050405020304" pitchFamily="18" charset="0"/>
              </a:rPr>
              <a:t> ve</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Doktora sonrası araştırma fırsatlarının artırılması</a:t>
            </a:r>
            <a:r>
              <a:rPr lang="tr-TR" altLang="tr-TR" sz="2000">
                <a:latin typeface="Times New Roman" panose="02020603050405020304" pitchFamily="18" charset="0"/>
                <a:cs typeface="Times New Roman" panose="02020603050405020304" pitchFamily="18" charset="0"/>
              </a:rPr>
              <a:t> hedeflenmektedir.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doktora öğrencilerinin </a:t>
            </a:r>
            <a:r>
              <a:rPr lang="tr-TR" altLang="tr-TR" sz="2000" b="1">
                <a:latin typeface="Times New Roman" panose="02020603050405020304" pitchFamily="18" charset="0"/>
                <a:cs typeface="Times New Roman" panose="02020603050405020304" pitchFamily="18" charset="0"/>
              </a:rPr>
              <a:t>ulusal ve uluslararası fonlardan yararlanmasını</a:t>
            </a:r>
            <a:r>
              <a:rPr lang="tr-TR" altLang="tr-TR" sz="2000">
                <a:latin typeface="Times New Roman" panose="02020603050405020304" pitchFamily="18" charset="0"/>
                <a:cs typeface="Times New Roman" panose="02020603050405020304" pitchFamily="18" charset="0"/>
              </a:rPr>
              <a:t> destekleyerek akademik gelişimlerini teşvik etmeyi amaçlamaktadır.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2</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Doktora programı için planlama yapılmış; ancak henüz uygulama aşamasına geçilmemiştir.</a:t>
            </a:r>
          </a:p>
        </p:txBody>
      </p:sp>
    </p:spTree>
    <p:extLst>
      <p:ext uri="{BB962C8B-B14F-4D97-AF65-F5344CB8AC3E}">
        <p14:creationId xmlns:p14="http://schemas.microsoft.com/office/powerpoint/2010/main" val="745278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C.2. Araştırma Yetkinliği, İş birlikleri ve Destekler</a:t>
            </a:r>
          </a:p>
          <a:p>
            <a:r>
              <a:rPr lang="tr-TR" sz="1600" b="1" dirty="0">
                <a:latin typeface="Tw Cen MT" panose="020B0602020104020603" pitchFamily="34" charset="0"/>
                <a:ea typeface="Verdana" panose="020B0604030504040204" pitchFamily="34" charset="0"/>
                <a:cs typeface="Times New Roman" panose="02020603050405020304" pitchFamily="18" charset="0"/>
              </a:rPr>
              <a:t>C.2.1. Araştırma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C.2.2. Ulusal ve uluslararası ortak programlar ve ortak araştırma birimleri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635810" y="2299931"/>
            <a:ext cx="11216640" cy="2862322"/>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öğretim elemanlarının </a:t>
            </a:r>
            <a:r>
              <a:rPr lang="tr-TR" altLang="tr-TR" sz="2000" b="1">
                <a:latin typeface="Times New Roman" panose="02020603050405020304" pitchFamily="18" charset="0"/>
                <a:cs typeface="Times New Roman" panose="02020603050405020304" pitchFamily="18" charset="0"/>
              </a:rPr>
              <a:t>araştırma yetkinliğini artırmak ve izlemek</a:t>
            </a:r>
            <a:r>
              <a:rPr lang="tr-TR" altLang="tr-TR" sz="2000">
                <a:latin typeface="Times New Roman" panose="02020603050405020304" pitchFamily="18" charset="0"/>
                <a:cs typeface="Times New Roman" panose="02020603050405020304" pitchFamily="18" charset="0"/>
              </a:rPr>
              <a:t> amacıyla sistematik çalışmalar yürütmekte; elde edilen çıktılara göre düzenli iyileştirmeler yapmaktadır.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2025 yılı itibarıyla:</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24 öğretim elemanı</a:t>
            </a:r>
            <a:r>
              <a:rPr lang="tr-TR" altLang="tr-TR" sz="2000">
                <a:latin typeface="Times New Roman" panose="02020603050405020304" pitchFamily="18" charset="0"/>
                <a:cs typeface="Times New Roman" panose="02020603050405020304" pitchFamily="18" charset="0"/>
              </a:rPr>
              <a:t> doktora ve üzeri unvana sahiptir.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Bunların </a:t>
            </a:r>
            <a:r>
              <a:rPr lang="tr-TR" altLang="tr-TR" sz="2000" b="1">
                <a:latin typeface="Times New Roman" panose="02020603050405020304" pitchFamily="18" charset="0"/>
                <a:cs typeface="Times New Roman" panose="02020603050405020304" pitchFamily="18" charset="0"/>
              </a:rPr>
              <a:t>14’ü Hemşirelik</a:t>
            </a:r>
            <a:r>
              <a:rPr lang="tr-TR" altLang="tr-TR" sz="2000">
                <a:latin typeface="Times New Roman" panose="02020603050405020304" pitchFamily="18" charset="0"/>
                <a:cs typeface="Times New Roman" panose="02020603050405020304" pitchFamily="18" charset="0"/>
              </a:rPr>
              <a:t>, </a:t>
            </a:r>
            <a:r>
              <a:rPr lang="tr-TR" altLang="tr-TR" sz="2000" b="1">
                <a:latin typeface="Times New Roman" panose="02020603050405020304" pitchFamily="18" charset="0"/>
                <a:cs typeface="Times New Roman" panose="02020603050405020304" pitchFamily="18" charset="0"/>
              </a:rPr>
              <a:t>8’i Ebelik Bölümünde</a:t>
            </a:r>
            <a:r>
              <a:rPr lang="tr-TR" altLang="tr-TR" sz="2000">
                <a:latin typeface="Times New Roman" panose="02020603050405020304" pitchFamily="18" charset="0"/>
                <a:cs typeface="Times New Roman" panose="02020603050405020304" pitchFamily="18" charset="0"/>
              </a:rPr>
              <a:t> görev yapmaktadır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Öğretim üyelerimizin doktora eğitimini tamamladıkları üniversiteler arasında: Çukurova, İstanbul, Ege, Hacettepe, Erciyes ve İnönü Üniversiteleri yer almakta; bu durum fakültemizin akademik çeşitliliğini ve araştırma kültürünü zenginleştirmektedir Öğretim elemanlarımız, ulusal ve uluslararası kongre, sempozyum ve panellere aktif katılım göstererek araştırma yetkinliklerini güçlendirmektedir</a:t>
            </a:r>
          </a:p>
        </p:txBody>
      </p:sp>
    </p:spTree>
    <p:extLst>
      <p:ext uri="{BB962C8B-B14F-4D97-AF65-F5344CB8AC3E}">
        <p14:creationId xmlns:p14="http://schemas.microsoft.com/office/powerpoint/2010/main" val="3442541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C.2. Araştırma Yetkinliği, İş birlikleri ve Destekler</a:t>
            </a:r>
          </a:p>
          <a:p>
            <a:r>
              <a:rPr lang="tr-TR" sz="1600" b="1" dirty="0">
                <a:latin typeface="Tw Cen MT" panose="020B0602020104020603" pitchFamily="34" charset="0"/>
                <a:ea typeface="Verdana" panose="020B0604030504040204" pitchFamily="34" charset="0"/>
                <a:cs typeface="Times New Roman" panose="02020603050405020304" pitchFamily="18" charset="0"/>
              </a:rPr>
              <a:t>C.2.1. Araştırma yetkinlikleri ve gelişimi</a:t>
            </a:r>
          </a:p>
          <a:p>
            <a:r>
              <a:rPr lang="tr-TR" sz="1200" dirty="0">
                <a:solidFill>
                  <a:schemeClr val="bg1">
                    <a:lumMod val="50000"/>
                  </a:schemeClr>
                </a:solidFill>
                <a:latin typeface="Verdana" panose="020B0604030504040204" pitchFamily="34" charset="0"/>
                <a:ea typeface="Verdana" panose="020B0604030504040204" pitchFamily="34" charset="0"/>
              </a:rPr>
              <a:t>C.2.2. Ulusal ve uluslararası ortak programlar ve ortak araştırma birimleri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2"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a:t>
            </a:r>
          </a:p>
        </p:txBody>
      </p:sp>
      <p:sp>
        <p:nvSpPr>
          <p:cNvPr id="4" name="Dikdörtgen 3"/>
          <p:cNvSpPr/>
          <p:nvPr/>
        </p:nvSpPr>
        <p:spPr>
          <a:xfrm>
            <a:off x="518160" y="1554066"/>
            <a:ext cx="11338560" cy="5016758"/>
          </a:xfrm>
          <a:prstGeom prst="rect">
            <a:avLst/>
          </a:prstGeom>
        </p:spPr>
        <p:txBody>
          <a:bodyPr wrap="square">
            <a:spAutoFit/>
          </a:bodyPr>
          <a:lstStyle/>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Proje Katılımları ve Gelişim Destekleri</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öğretim elemanlarına, TÜBİTAK 4005 “Sağlık Eğitiminde İnteraktif Devrim: Web 2.0 Araçlarının Kullanımı” projesi kapsamında eğitim verilmiştir.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Ayrıca, TTO (Teknoloji Transfer Ofisi) tarafından “Proje Yazma Eğitimi” düzenlenmiş ve akademisyenlerimizin proje geliştirme kapasiteleri artırılmıştır.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Üniversitemizin BAP ve TTO birimleri, TÜBİTAK, Kalkınma Ajansı, KOSGEB vb. proje çağrıları hakkında öğretim elemanlarını düzenli olarak bilgilendirmektedir.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yürütülen güncel araştırma projeleri:</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16 TÜBİTAK projesi</a:t>
            </a:r>
            <a:r>
              <a:rPr lang="tr-TR" altLang="tr-TR" sz="2000">
                <a:latin typeface="Times New Roman" panose="02020603050405020304" pitchFamily="18" charset="0"/>
                <a:cs typeface="Times New Roman" panose="02020603050405020304" pitchFamily="18" charset="0"/>
              </a:rPr>
              <a:t> (1001, 1005, 4005, 2209, 2237-A vb.)</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1 Avrupa Birliği Erasmus+ KA154 Projesi</a:t>
            </a:r>
            <a:endParaRPr lang="tr-TR" altLang="tr-TR" sz="200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1 BAP projesi</a:t>
            </a:r>
            <a:endParaRPr lang="tr-TR" altLang="tr-TR" sz="200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1 Patent başvurusu</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Tüm bu faaliyetler, fakültemizde </a:t>
            </a:r>
            <a:r>
              <a:rPr lang="tr-TR" altLang="tr-TR" sz="2000" b="1">
                <a:latin typeface="Times New Roman" panose="02020603050405020304" pitchFamily="18" charset="0"/>
                <a:cs typeface="Times New Roman" panose="02020603050405020304" pitchFamily="18" charset="0"/>
              </a:rPr>
              <a:t>aktif bir araştırma kültürünün</a:t>
            </a:r>
            <a:r>
              <a:rPr lang="tr-TR" altLang="tr-TR" sz="2000">
                <a:latin typeface="Times New Roman" panose="02020603050405020304" pitchFamily="18" charset="0"/>
                <a:cs typeface="Times New Roman" panose="02020603050405020304" pitchFamily="18" charset="0"/>
              </a:rPr>
              <a:t> geliştiğini göstermektedir.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3</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Öğretim elemanlarının araştırma yetkinliklerinin geliştirilmesine yönelik uygulamalar yürütülmekte ve düzenli olarak izlenmektedir</a:t>
            </a:r>
            <a:endParaRPr 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329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954107"/>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C.2. Araştırma Yetkinliği, İş birlikleri ve Destekler</a:t>
            </a:r>
          </a:p>
          <a:p>
            <a:r>
              <a:rPr lang="tr-TR" sz="1200" dirty="0">
                <a:solidFill>
                  <a:schemeClr val="bg1">
                    <a:lumMod val="50000"/>
                  </a:schemeClr>
                </a:solidFill>
                <a:latin typeface="Verdana" panose="020B0604030504040204" pitchFamily="34" charset="0"/>
                <a:ea typeface="Verdana" panose="020B0604030504040204" pitchFamily="34" charset="0"/>
              </a:rPr>
              <a:t>C.2.1. Araştırma yetkinlikleri ve gelişimi</a:t>
            </a:r>
          </a:p>
          <a:p>
            <a:r>
              <a:rPr lang="tr-TR" sz="1600" b="1" dirty="0">
                <a:latin typeface="Tw Cen MT" panose="020B0602020104020603" pitchFamily="34" charset="0"/>
                <a:ea typeface="Verdana" panose="020B0604030504040204" pitchFamily="34" charset="0"/>
                <a:cs typeface="Times New Roman" panose="02020603050405020304" pitchFamily="18" charset="0"/>
              </a:rPr>
              <a:t>C.2.2. Ulusal ve uluslararası ortak programlar ve ortak araştırma birimleri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650240" y="1397568"/>
            <a:ext cx="11033760" cy="4093428"/>
          </a:xfrm>
          <a:prstGeom prst="rect">
            <a:avLst/>
          </a:prstGeom>
        </p:spPr>
        <p:txBody>
          <a:bodyPr wrap="square">
            <a:spAutoFit/>
          </a:bodyPr>
          <a:lstStyle/>
          <a:p>
            <a:pPr lvl="0" algn="just" eaLnBrk="0" fontAlgn="base" hangingPunct="0">
              <a:spcBef>
                <a:spcPct val="0"/>
              </a:spcBef>
              <a:spcAft>
                <a:spcPct val="0"/>
              </a:spcAft>
            </a:pP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a:t>
            </a:r>
            <a:r>
              <a:rPr lang="tr-TR" altLang="tr-TR" sz="2000" b="1">
                <a:latin typeface="Times New Roman" panose="02020603050405020304" pitchFamily="18" charset="0"/>
                <a:cs typeface="Times New Roman" panose="02020603050405020304" pitchFamily="18" charset="0"/>
              </a:rPr>
              <a:t>ulusal ve uluslararası araştırma projeleri</a:t>
            </a:r>
            <a:r>
              <a:rPr lang="tr-TR" altLang="tr-TR" sz="2000">
                <a:latin typeface="Times New Roman" panose="02020603050405020304" pitchFamily="18" charset="0"/>
                <a:cs typeface="Times New Roman" panose="02020603050405020304" pitchFamily="18" charset="0"/>
              </a:rPr>
              <a:t> teşvik edilmekte; farklı disiplinlerle iş birliği içinde yürütülmektedir.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TÜBİTAK 4005 “Sağlık Eğitiminde İnteraktif Devrim: Web 2.0 Araçlarının Kullanımı”</a:t>
            </a:r>
            <a:r>
              <a:rPr lang="tr-TR" altLang="tr-TR" sz="2000">
                <a:latin typeface="Times New Roman" panose="02020603050405020304" pitchFamily="18" charset="0"/>
                <a:cs typeface="Times New Roman" panose="02020603050405020304" pitchFamily="18" charset="0"/>
              </a:rPr>
              <a:t> projesi, fakültemizin çok disiplinli araştırma yaklaşımına örnek oluşturmaktadır. Araştırma faaliyetleri hem temel hem de uygulamalı araştırmalar şeklinde yürütülmekte; saha ve klinik çalışmalarını kapsamaktadır.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Fakültemizin araştırma stratejisi, disiplinler arası ve çok disiplinli projeleri desteklemeye odaklanmıştır Öğretim elemanlarımız:</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Erasmus+ programları</a:t>
            </a:r>
            <a:r>
              <a:rPr lang="tr-TR" altLang="tr-TR" sz="2000">
                <a:latin typeface="Times New Roman" panose="02020603050405020304" pitchFamily="18" charset="0"/>
                <a:cs typeface="Times New Roman" panose="02020603050405020304" pitchFamily="18" charset="0"/>
              </a:rPr>
              <a:t> kapsamında kısa süreli araştırma hareketliliklerine katılmakta,</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TÜBİTAK 2219 Yurt Dışı Doktora Sonrası Araştırma Bursu</a:t>
            </a:r>
            <a:r>
              <a:rPr lang="tr-TR" altLang="tr-TR" sz="2000">
                <a:latin typeface="Times New Roman" panose="02020603050405020304" pitchFamily="18" charset="0"/>
                <a:cs typeface="Times New Roman" panose="02020603050405020304" pitchFamily="18" charset="0"/>
              </a:rPr>
              <a:t> aracılığıyla yurt dışında çalışmalar yürütmektedir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3</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ulusal ve uluslararası düzeyde ortak programlar ve araştırma faaliyetleri yürütmektedir</a:t>
            </a:r>
            <a:r>
              <a:rPr lang="tr-TR" altLang="tr-TR">
                <a:latin typeface="Arial" panose="020B0604020202020204" pitchFamily="34" charset="0"/>
              </a:rPr>
              <a:t>.</a:t>
            </a:r>
          </a:p>
        </p:txBody>
      </p:sp>
    </p:spTree>
    <p:extLst>
      <p:ext uri="{BB962C8B-B14F-4D97-AF65-F5344CB8AC3E}">
        <p14:creationId xmlns:p14="http://schemas.microsoft.com/office/powerpoint/2010/main" val="2113202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138773"/>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C.3. Araştırma Performansı</a:t>
            </a:r>
          </a:p>
          <a:p>
            <a:r>
              <a:rPr lang="tr-TR" sz="1600" b="1" dirty="0">
                <a:latin typeface="Tw Cen MT" panose="020B0602020104020603" pitchFamily="34" charset="0"/>
                <a:ea typeface="Verdana" panose="020B0604030504040204" pitchFamily="34" charset="0"/>
                <a:cs typeface="Times New Roman" panose="02020603050405020304" pitchFamily="18" charset="0"/>
              </a:rPr>
              <a:t>C.3.1. Araştırma performansının izlenmesi ve değerlendirilmesi</a:t>
            </a:r>
          </a:p>
          <a:p>
            <a:r>
              <a:rPr lang="tr-TR" sz="1200" dirty="0">
                <a:solidFill>
                  <a:schemeClr val="bg1">
                    <a:lumMod val="50000"/>
                  </a:schemeClr>
                </a:solidFill>
                <a:latin typeface="Verdana" panose="020B0604030504040204" pitchFamily="34" charset="0"/>
                <a:ea typeface="Verdana" panose="020B0604030504040204" pitchFamily="34" charset="0"/>
              </a:rPr>
              <a:t>C.3.2. Öğretim elemanı/araştırmacı performansının değerlendirilmesi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883921" y="2178140"/>
            <a:ext cx="10850879" cy="317009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görev yapan öğretim elemanlarının akademik performansı, hem üniversitemizin stratejik planında hem de fakültemizin stratejik hedeflerinde önemli bir yere sahiptir.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Akademik faaliyetler, üniversitemizin ulusal ve uluslararası tanınırlığına katkı sağlamaktadır.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Öğretim elemanlarının bilimsel yayın, proje, bildiri, danışmanlık ve etkinlik gibi faaliyetleri, </a:t>
            </a:r>
            <a:r>
              <a:rPr lang="tr-TR" altLang="tr-TR" sz="2000" b="1">
                <a:latin typeface="Times New Roman" panose="02020603050405020304" pitchFamily="18" charset="0"/>
                <a:cs typeface="Times New Roman" panose="02020603050405020304" pitchFamily="18" charset="0"/>
              </a:rPr>
              <a:t>Akademik Bilgi Yönetim Sistemi (ABYS)</a:t>
            </a:r>
            <a:r>
              <a:rPr lang="tr-TR" altLang="tr-TR" sz="2000">
                <a:latin typeface="Times New Roman" panose="02020603050405020304" pitchFamily="18" charset="0"/>
                <a:cs typeface="Times New Roman" panose="02020603050405020304" pitchFamily="18" charset="0"/>
              </a:rPr>
              <a:t> üzerinden düzenli olarak izlenmekte ve değerlendirilmektedir.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Bu sistem aracılığıyla akademik veriler periyodik olarak raporlanmakta, performans sonuçları birim ve kurum düzeyinde </a:t>
            </a:r>
            <a:r>
              <a:rPr lang="tr-TR" altLang="tr-TR" sz="2000" b="1">
                <a:latin typeface="Times New Roman" panose="02020603050405020304" pitchFamily="18" charset="0"/>
                <a:cs typeface="Times New Roman" panose="02020603050405020304" pitchFamily="18" charset="0"/>
              </a:rPr>
              <a:t>izleme ve iyileştirme süreçlerine</a:t>
            </a:r>
            <a:r>
              <a:rPr lang="tr-TR" altLang="tr-TR" sz="2000">
                <a:latin typeface="Times New Roman" panose="02020603050405020304" pitchFamily="18" charset="0"/>
                <a:cs typeface="Times New Roman" panose="02020603050405020304" pitchFamily="18" charset="0"/>
              </a:rPr>
              <a:t> girdi sağlamaktadır.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Olgunluk Düzeyi: 3</a:t>
            </a: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Araştırma performansını izlemek ve değerlendirmek üzere oluşturulan mekanizmalar aktif olarak kullanılmaktadır.</a:t>
            </a:r>
          </a:p>
        </p:txBody>
      </p:sp>
    </p:spTree>
    <p:extLst>
      <p:ext uri="{BB962C8B-B14F-4D97-AF65-F5344CB8AC3E}">
        <p14:creationId xmlns:p14="http://schemas.microsoft.com/office/powerpoint/2010/main" val="532374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138773"/>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C.3. Araştırma Performansı</a:t>
            </a:r>
          </a:p>
          <a:p>
            <a:r>
              <a:rPr lang="tr-TR" sz="1200" dirty="0">
                <a:solidFill>
                  <a:schemeClr val="bg1">
                    <a:lumMod val="50000"/>
                  </a:schemeClr>
                </a:solidFill>
                <a:latin typeface="Verdana" panose="020B0604030504040204" pitchFamily="34" charset="0"/>
                <a:ea typeface="Verdana" panose="020B0604030504040204" pitchFamily="34" charset="0"/>
              </a:rPr>
              <a:t>C.3.1. Araştırma performansının izlenmesi ve değerlendirilmesi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C.3.2. Öğretim elemanı/araştırmacı performansının değerlendirilmesi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568960" y="1727984"/>
            <a:ext cx="11033759" cy="4093428"/>
          </a:xfrm>
          <a:prstGeom prst="rect">
            <a:avLst/>
          </a:prstGeom>
        </p:spPr>
        <p:txBody>
          <a:bodyPr wrap="square">
            <a:spAutoFit/>
          </a:bodyPr>
          <a:lstStyle/>
          <a:p>
            <a:pPr lvl="0" algn="just" eaLnBrk="0" fontAlgn="base" hangingPunct="0">
              <a:spcBef>
                <a:spcPct val="0"/>
              </a:spcBef>
              <a:spcAft>
                <a:spcPct val="0"/>
              </a:spcAft>
            </a:pPr>
            <a:endParaRPr lang="tr-TR" altLang="tr-TR" sz="20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Fakültemizde öğretim elemanları ve araştırmacıların performansı, </a:t>
            </a:r>
            <a:r>
              <a:rPr lang="tr-TR" altLang="tr-TR" sz="2000" b="1">
                <a:latin typeface="Times New Roman" panose="02020603050405020304" pitchFamily="18" charset="0"/>
                <a:cs typeface="Times New Roman" panose="02020603050405020304" pitchFamily="18" charset="0"/>
              </a:rPr>
              <a:t>tanımlı, sistematik ve sürdürülebilir süreçlerle</a:t>
            </a:r>
            <a:r>
              <a:rPr lang="tr-TR" altLang="tr-TR" sz="2000">
                <a:latin typeface="Times New Roman" panose="02020603050405020304" pitchFamily="18" charset="0"/>
                <a:cs typeface="Times New Roman" panose="02020603050405020304" pitchFamily="18" charset="0"/>
              </a:rPr>
              <a:t> izlenmektedir.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Değerlendirmeler;</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Akademik Teşvik Ödeneği Yönetmeliği</a:t>
            </a:r>
            <a:r>
              <a:rPr lang="tr-TR" altLang="tr-TR" sz="2000">
                <a:latin typeface="Times New Roman" panose="02020603050405020304" pitchFamily="18" charset="0"/>
                <a:cs typeface="Times New Roman" panose="02020603050405020304" pitchFamily="18" charset="0"/>
              </a:rPr>
              <a:t>,</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Bilimsel Etkinliklere Katılım Desteği Yönergesi</a:t>
            </a:r>
            <a:r>
              <a:rPr lang="tr-TR" altLang="tr-TR" sz="2000">
                <a:latin typeface="Times New Roman" panose="02020603050405020304" pitchFamily="18" charset="0"/>
                <a:cs typeface="Times New Roman" panose="02020603050405020304" pitchFamily="18" charset="0"/>
              </a:rPr>
              <a:t>,</a:t>
            </a:r>
          </a:p>
          <a:p>
            <a:pPr lvl="1"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Akademik Yükseltilme ve Atanma İlkeleri Yönergesi</a:t>
            </a:r>
            <a:r>
              <a:rPr lang="tr-TR" altLang="tr-TR" sz="2000">
                <a:latin typeface="Times New Roman" panose="02020603050405020304" pitchFamily="18" charset="0"/>
                <a:cs typeface="Times New Roman" panose="02020603050405020304" pitchFamily="18" charset="0"/>
              </a:rPr>
              <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esas alınarak yürütülmektedir.</a:t>
            </a:r>
          </a:p>
          <a:p>
            <a:pPr lvl="0" algn="just" eaLnBrk="0" fontAlgn="base" hangingPunct="0">
              <a:spcBef>
                <a:spcPct val="0"/>
              </a:spcBef>
              <a:spcAft>
                <a:spcPct val="0"/>
              </a:spcAft>
            </a:pPr>
            <a:r>
              <a:rPr lang="tr-TR" altLang="tr-TR" sz="2000" b="1">
                <a:latin typeface="Times New Roman" panose="02020603050405020304" pitchFamily="18" charset="0"/>
                <a:cs typeface="Times New Roman" panose="02020603050405020304" pitchFamily="18" charset="0"/>
              </a:rPr>
              <a:t>Akademik Teşvik Ön İnceleme Komisyonu</a:t>
            </a:r>
            <a:r>
              <a:rPr lang="tr-TR" altLang="tr-TR" sz="2000">
                <a:latin typeface="Times New Roman" panose="02020603050405020304" pitchFamily="18" charset="0"/>
                <a:cs typeface="Times New Roman" panose="02020603050405020304" pitchFamily="18" charset="0"/>
              </a:rPr>
              <a:t>, öğretim elemanlarının yıllık teşvik başvurularını değerlendirir ve sonuçları paylaşır.</a:t>
            </a:r>
          </a:p>
          <a:p>
            <a:pPr lvl="1"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2024 yılı değerlendirmeleri tamamlanmış, sonuçlar fakülte stratejik performans göstergelerinde analiz edilmiştir].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0918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1138773"/>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C.3. Araştırma Performansı</a:t>
            </a:r>
          </a:p>
          <a:p>
            <a:r>
              <a:rPr lang="tr-TR" sz="1200" dirty="0">
                <a:solidFill>
                  <a:schemeClr val="bg1">
                    <a:lumMod val="50000"/>
                  </a:schemeClr>
                </a:solidFill>
                <a:latin typeface="Verdana" panose="020B0604030504040204" pitchFamily="34" charset="0"/>
                <a:ea typeface="Verdana" panose="020B0604030504040204" pitchFamily="34" charset="0"/>
              </a:rPr>
              <a:t>C.3.1. Araştırma performansının izlenmesi ve değerlendirilmesi</a:t>
            </a:r>
          </a:p>
          <a:p>
            <a:r>
              <a:rPr lang="tr-TR" sz="1600" b="1" dirty="0">
                <a:latin typeface="Tw Cen MT" panose="020B0602020104020603" pitchFamily="34" charset="0"/>
                <a:ea typeface="Verdana" panose="020B0604030504040204" pitchFamily="34" charset="0"/>
                <a:cs typeface="Times New Roman" panose="02020603050405020304" pitchFamily="18" charset="0"/>
              </a:rPr>
              <a:t>C.3.2. Öğretim elemanı/araştırmacı performansının değerlendirilmesi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C. ARAŞTIRMA VE GELİŞTİRME</a:t>
            </a:r>
          </a:p>
        </p:txBody>
      </p:sp>
      <p:sp>
        <p:nvSpPr>
          <p:cNvPr id="3" name="Dikdörtgen 2"/>
          <p:cNvSpPr/>
          <p:nvPr/>
        </p:nvSpPr>
        <p:spPr>
          <a:xfrm>
            <a:off x="727250" y="2530624"/>
            <a:ext cx="11033759" cy="2554545"/>
          </a:xfrm>
          <a:prstGeom prst="rect">
            <a:avLst/>
          </a:prstGeom>
        </p:spPr>
        <p:txBody>
          <a:bodyPr wrap="square">
            <a:spAutoFit/>
          </a:bodyPr>
          <a:lstStyle/>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Öğretim elemanlarının </a:t>
            </a:r>
            <a:r>
              <a:rPr lang="tr-TR" altLang="tr-TR" sz="2000" b="1">
                <a:solidFill>
                  <a:prstClr val="black"/>
                </a:solidFill>
                <a:latin typeface="Times New Roman" panose="02020603050405020304" pitchFamily="18" charset="0"/>
                <a:cs typeface="Times New Roman" panose="02020603050405020304" pitchFamily="18" charset="0"/>
              </a:rPr>
              <a:t>makale, proje, yayın ve etkinlik performansları</a:t>
            </a:r>
            <a:r>
              <a:rPr lang="tr-TR" altLang="tr-TR" sz="2000">
                <a:solidFill>
                  <a:prstClr val="black"/>
                </a:solidFill>
                <a:latin typeface="Times New Roman" panose="02020603050405020304" pitchFamily="18" charset="0"/>
                <a:cs typeface="Times New Roman" panose="02020603050405020304" pitchFamily="18" charset="0"/>
              </a:rPr>
              <a:t> her yıl düzenli olarak izlenmekte; elde edilen veriler </a:t>
            </a:r>
            <a:r>
              <a:rPr lang="tr-TR" altLang="tr-TR" sz="2000" b="1">
                <a:solidFill>
                  <a:prstClr val="black"/>
                </a:solidFill>
                <a:latin typeface="Times New Roman" panose="02020603050405020304" pitchFamily="18" charset="0"/>
                <a:cs typeface="Times New Roman" panose="02020603050405020304" pitchFamily="18" charset="0"/>
              </a:rPr>
              <a:t>fakülte yönetim kurullarında</a:t>
            </a:r>
            <a:r>
              <a:rPr lang="tr-TR" altLang="tr-TR" sz="2000">
                <a:solidFill>
                  <a:prstClr val="black"/>
                </a:solidFill>
                <a:latin typeface="Times New Roman" panose="02020603050405020304" pitchFamily="18" charset="0"/>
                <a:cs typeface="Times New Roman" panose="02020603050405020304" pitchFamily="18" charset="0"/>
              </a:rPr>
              <a:t> değerlendirilerek sürekli iyileştirme süreçlerine girdi sağlamaktadır</a:t>
            </a:r>
          </a:p>
          <a:p>
            <a:pPr lvl="0" algn="just" eaLnBrk="0" fontAlgn="base" hangingPunct="0">
              <a:spcBef>
                <a:spcPct val="0"/>
              </a:spcBef>
              <a:spcAft>
                <a:spcPct val="0"/>
              </a:spcAft>
            </a:pPr>
            <a:r>
              <a:rPr lang="tr-TR" altLang="tr-TR" sz="2000" b="1">
                <a:solidFill>
                  <a:prstClr val="black"/>
                </a:solidFill>
                <a:latin typeface="Times New Roman" panose="02020603050405020304" pitchFamily="18" charset="0"/>
                <a:cs typeface="Times New Roman" panose="02020603050405020304" pitchFamily="18" charset="0"/>
              </a:rPr>
              <a:t>Atanma ve yükseltilme süreçleri</a:t>
            </a:r>
            <a:r>
              <a:rPr lang="tr-TR" altLang="tr-TR" sz="2000">
                <a:solidFill>
                  <a:prstClr val="black"/>
                </a:solidFill>
                <a:latin typeface="Times New Roman" panose="02020603050405020304" pitchFamily="18" charset="0"/>
                <a:cs typeface="Times New Roman" panose="02020603050405020304" pitchFamily="18" charset="0"/>
              </a:rPr>
              <a:t>, üniversitenin yönergeleri doğrultusunda yürütülmekte ve resmi olarak raporlanmaktadır.</a:t>
            </a: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 </a:t>
            </a:r>
            <a:r>
              <a:rPr lang="tr-TR" altLang="tr-TR" sz="2000" b="1">
                <a:solidFill>
                  <a:prstClr val="black"/>
                </a:solidFill>
                <a:latin typeface="Times New Roman" panose="02020603050405020304" pitchFamily="18" charset="0"/>
                <a:cs typeface="Times New Roman" panose="02020603050405020304" pitchFamily="18" charset="0"/>
              </a:rPr>
              <a:t>Olgunluk Düzeyi: 3</a:t>
            </a:r>
            <a:endParaRPr lang="tr-TR" altLang="tr-TR" sz="200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2000">
                <a:solidFill>
                  <a:prstClr val="black"/>
                </a:solidFill>
                <a:latin typeface="Times New Roman" panose="02020603050405020304" pitchFamily="18" charset="0"/>
                <a:cs typeface="Times New Roman" panose="02020603050405020304" pitchFamily="18" charset="0"/>
              </a:rPr>
              <a:t>Öğretim elemanlarının araştırma-geliştirme performansını izlemek ve değerlendirmek üzere tanımlı mekanizmalar etkin biçimde kullanılmaktadır</a:t>
            </a:r>
            <a:endParaRPr lang="tr-TR" altLang="tr-T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430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954107"/>
          </a:xfrm>
          <a:prstGeom prst="rect">
            <a:avLst/>
          </a:prstGeom>
          <a:noFill/>
        </p:spPr>
        <p:txBody>
          <a:bodyPr wrap="square">
            <a:spAutoFit/>
          </a:bodyPr>
          <a:lstStyle/>
          <a:p>
            <a:r>
              <a:rPr lang="tr-TR" sz="1600" b="1" dirty="0">
                <a:latin typeface="Tw Cen MT" panose="020B0602020104020603" pitchFamily="34" charset="0"/>
                <a:ea typeface="Verdana" panose="020B0604030504040204" pitchFamily="34" charset="0"/>
                <a:cs typeface="Times New Roman" panose="02020603050405020304" pitchFamily="18" charset="0"/>
              </a:rPr>
              <a:t>D.1. Toplumsal Katkı Süreçlerinin Yönetimi ve Toplumsal Katkı Kaynakları</a:t>
            </a:r>
          </a:p>
          <a:p>
            <a:r>
              <a:rPr lang="tr-TR" sz="1200" dirty="0">
                <a:solidFill>
                  <a:schemeClr val="bg1">
                    <a:lumMod val="50000"/>
                  </a:schemeClr>
                </a:solidFill>
                <a:latin typeface="Verdana" panose="020B0604030504040204" pitchFamily="34" charset="0"/>
                <a:ea typeface="Verdana" panose="020B0604030504040204" pitchFamily="34" charset="0"/>
              </a:rPr>
              <a:t>D.1.1. Toplumsal katkı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D.1.2. Kaynaklar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3" name="Dikdörtgen 2"/>
          <p:cNvSpPr/>
          <p:nvPr/>
        </p:nvSpPr>
        <p:spPr>
          <a:xfrm>
            <a:off x="975360" y="2395102"/>
            <a:ext cx="9784080" cy="224676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Fakültemiz toplumsal katkı faaliyetleri, stratejik plan doğrultusunda </a:t>
            </a:r>
            <a:r>
              <a:rPr lang="tr-TR" altLang="tr-TR" sz="2000" b="1">
                <a:latin typeface="Times New Roman" panose="02020603050405020304" pitchFamily="18" charset="0"/>
                <a:cs typeface="Times New Roman" panose="02020603050405020304" pitchFamily="18" charset="0"/>
              </a:rPr>
              <a:t>koordineli, sürdürülebilir ve kaynak etkin</a:t>
            </a:r>
            <a:r>
              <a:rPr lang="tr-TR" altLang="tr-TR" sz="2000">
                <a:latin typeface="Times New Roman" panose="02020603050405020304" pitchFamily="18" charset="0"/>
                <a:cs typeface="Times New Roman" panose="02020603050405020304" pitchFamily="18" charset="0"/>
              </a:rPr>
              <a:t> biçimde yürütülmektedir.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İnsan gücü planlaması, paydaş iş birlikleri ve mali kaynak yönetimi düzenli olarak izlenmektedir.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Faaliyetler, üniversitenin </a:t>
            </a:r>
            <a:r>
              <a:rPr lang="tr-TR" altLang="tr-TR" sz="2000" b="1">
                <a:latin typeface="Times New Roman" panose="02020603050405020304" pitchFamily="18" charset="0"/>
                <a:cs typeface="Times New Roman" panose="02020603050405020304" pitchFamily="18" charset="0"/>
              </a:rPr>
              <a:t>toplumsal gelişime katkı</a:t>
            </a:r>
            <a:r>
              <a:rPr lang="tr-TR" altLang="tr-TR" sz="2000">
                <a:latin typeface="Times New Roman" panose="02020603050405020304" pitchFamily="18" charset="0"/>
                <a:cs typeface="Times New Roman" panose="02020603050405020304" pitchFamily="18" charset="0"/>
              </a:rPr>
              <a:t> misyonuna uygun olarak planlanmaktadır.</a:t>
            </a:r>
          </a:p>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Deprem sonrası dönemde, </a:t>
            </a:r>
            <a:r>
              <a:rPr lang="tr-TR" altLang="tr-TR" sz="2000" b="1">
                <a:latin typeface="Times New Roman" panose="02020603050405020304" pitchFamily="18" charset="0"/>
                <a:cs typeface="Times New Roman" panose="02020603050405020304" pitchFamily="18" charset="0"/>
              </a:rPr>
              <a:t>çocuklar, gençler ve kadınlara yönelik destekleyici faaliyetler</a:t>
            </a:r>
            <a:r>
              <a:rPr lang="tr-TR" altLang="tr-TR" sz="2000">
                <a:latin typeface="Times New Roman" panose="02020603050405020304" pitchFamily="18" charset="0"/>
                <a:cs typeface="Times New Roman" panose="02020603050405020304" pitchFamily="18" charset="0"/>
              </a:rPr>
              <a:t> yürütülmüştür</a:t>
            </a:r>
            <a:r>
              <a:rPr lang="tr-TR" altLang="tr-TR">
                <a:latin typeface="Arial" panose="020B0604020202020204" pitchFamily="34" charset="0"/>
              </a:rPr>
              <a:t>.</a:t>
            </a:r>
          </a:p>
        </p:txBody>
      </p:sp>
    </p:spTree>
    <p:extLst>
      <p:ext uri="{BB962C8B-B14F-4D97-AF65-F5344CB8AC3E}">
        <p14:creationId xmlns:p14="http://schemas.microsoft.com/office/powerpoint/2010/main" val="6744991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954107"/>
          </a:xfrm>
          <a:prstGeom prst="rect">
            <a:avLst/>
          </a:prstGeom>
          <a:noFill/>
        </p:spPr>
        <p:txBody>
          <a:bodyPr wrap="square">
            <a:spAutoFit/>
          </a:bodyPr>
          <a:lstStyle/>
          <a:p>
            <a:r>
              <a:rPr lang="tr-TR" sz="1600" b="1" dirty="0">
                <a:latin typeface="Tw Cen MT" panose="020B0602020104020603" pitchFamily="34" charset="0"/>
                <a:ea typeface="Verdana" panose="020B0604030504040204" pitchFamily="34" charset="0"/>
                <a:cs typeface="Times New Roman" panose="02020603050405020304" pitchFamily="18" charset="0"/>
              </a:rPr>
              <a:t>D.1. Toplumsal Katkı Süreçlerinin Yönetimi ve Toplumsal Katkı Kaynakları</a:t>
            </a:r>
          </a:p>
          <a:p>
            <a:r>
              <a:rPr lang="tr-TR" sz="1200" dirty="0">
                <a:solidFill>
                  <a:schemeClr val="bg1">
                    <a:lumMod val="50000"/>
                  </a:schemeClr>
                </a:solidFill>
                <a:latin typeface="Verdana" panose="020B0604030504040204" pitchFamily="34" charset="0"/>
                <a:ea typeface="Verdana" panose="020B0604030504040204" pitchFamily="34" charset="0"/>
              </a:rPr>
              <a:t>D.1.1. Toplumsal katkı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D.1.2. Kaynaklar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2" name="Dikdörtgen 1"/>
          <p:cNvSpPr/>
          <p:nvPr/>
        </p:nvSpPr>
        <p:spPr>
          <a:xfrm>
            <a:off x="751840" y="2084983"/>
            <a:ext cx="11064240" cy="378565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Ebelik Bölümü Toplumsal Katkı Faaliyetleri </a:t>
            </a:r>
          </a:p>
          <a:p>
            <a:pPr algn="just"/>
            <a:endParaRPr lang="tr-TR" sz="2000" b="1">
              <a:latin typeface="Times New Roman" panose="02020603050405020304" pitchFamily="18" charset="0"/>
              <a:cs typeface="Times New Roman" panose="02020603050405020304" pitchFamily="18" charset="0"/>
            </a:endParaRPr>
          </a:p>
          <a:p>
            <a:pPr algn="just"/>
            <a:r>
              <a:rPr lang="tr-TR" sz="2000" b="1">
                <a:latin typeface="Times New Roman" panose="02020603050405020304" pitchFamily="18" charset="0"/>
                <a:cs typeface="Times New Roman" panose="02020603050405020304" pitchFamily="18" charset="0"/>
              </a:rPr>
              <a:t>Bağımlı Olma, Farkında Ol (2024)</a:t>
            </a:r>
            <a:r>
              <a:rPr lang="tr-TR" sz="2000">
                <a:latin typeface="Times New Roman" panose="02020603050405020304" pitchFamily="18" charset="0"/>
                <a:cs typeface="Times New Roman" panose="02020603050405020304" pitchFamily="18" charset="0"/>
              </a:rPr>
              <a:t> – Bağımlılık farkındalık eğitimi</a:t>
            </a:r>
          </a:p>
          <a:p>
            <a:pPr algn="just"/>
            <a:r>
              <a:rPr lang="tr-TR" sz="2000" b="1">
                <a:latin typeface="Times New Roman" panose="02020603050405020304" pitchFamily="18" charset="0"/>
                <a:cs typeface="Times New Roman" panose="02020603050405020304" pitchFamily="18" charset="0"/>
              </a:rPr>
              <a:t>Konteyner Kent Üreme Sağlığı Eğitimi (2024)</a:t>
            </a:r>
            <a:r>
              <a:rPr lang="tr-TR" sz="2000">
                <a:latin typeface="Times New Roman" panose="02020603050405020304" pitchFamily="18" charset="0"/>
                <a:cs typeface="Times New Roman" panose="02020603050405020304" pitchFamily="18" charset="0"/>
              </a:rPr>
              <a:t> – 484 kadına hijyen, gebelik, meme muayenesi ve tarama desteği</a:t>
            </a:r>
          </a:p>
          <a:p>
            <a:pPr algn="just"/>
            <a:r>
              <a:rPr lang="tr-TR" sz="2000" b="1">
                <a:latin typeface="Times New Roman" panose="02020603050405020304" pitchFamily="18" charset="0"/>
                <a:cs typeface="Times New Roman" panose="02020603050405020304" pitchFamily="18" charset="0"/>
              </a:rPr>
              <a:t>Aile Planlaması ve Meme Kanseri Eğitimi (2024)</a:t>
            </a:r>
            <a:r>
              <a:rPr lang="tr-TR" sz="2000">
                <a:latin typeface="Times New Roman" panose="02020603050405020304" pitchFamily="18" charset="0"/>
                <a:cs typeface="Times New Roman" panose="02020603050405020304" pitchFamily="18" charset="0"/>
              </a:rPr>
              <a:t> – Kadın kursiyerlere farkındalık etkinliği</a:t>
            </a:r>
          </a:p>
          <a:p>
            <a:pPr algn="just"/>
            <a:r>
              <a:rPr lang="tr-TR" sz="2000" b="1">
                <a:latin typeface="Times New Roman" panose="02020603050405020304" pitchFamily="18" charset="0"/>
                <a:cs typeface="Times New Roman" panose="02020603050405020304" pitchFamily="18" charset="0"/>
              </a:rPr>
              <a:t>Çocuklarda Hijyen Eğitimi (2024)</a:t>
            </a:r>
            <a:r>
              <a:rPr lang="tr-TR" sz="2000">
                <a:latin typeface="Times New Roman" panose="02020603050405020304" pitchFamily="18" charset="0"/>
                <a:cs typeface="Times New Roman" panose="02020603050405020304" pitchFamily="18" charset="0"/>
              </a:rPr>
              <a:t> – Kreş düzeyinde el yıkama ve diş fırçalama eğitimi</a:t>
            </a:r>
          </a:p>
          <a:p>
            <a:pPr algn="just"/>
            <a:r>
              <a:rPr lang="tr-TR" sz="2000" b="1">
                <a:latin typeface="Times New Roman" panose="02020603050405020304" pitchFamily="18" charset="0"/>
                <a:cs typeface="Times New Roman" panose="02020603050405020304" pitchFamily="18" charset="0"/>
              </a:rPr>
              <a:t>Akran Zorbalığı Eğitimi (2024)</a:t>
            </a:r>
            <a:r>
              <a:rPr lang="tr-TR" sz="2000">
                <a:latin typeface="Times New Roman" panose="02020603050405020304" pitchFamily="18" charset="0"/>
                <a:cs typeface="Times New Roman" panose="02020603050405020304" pitchFamily="18" charset="0"/>
              </a:rPr>
              <a:t> – İlkokul öğrencilerine farkındalık kazandırma</a:t>
            </a:r>
          </a:p>
          <a:p>
            <a:pPr algn="just"/>
            <a:r>
              <a:rPr lang="tr-TR" sz="2000" b="1">
                <a:latin typeface="Times New Roman" panose="02020603050405020304" pitchFamily="18" charset="0"/>
                <a:cs typeface="Times New Roman" panose="02020603050405020304" pitchFamily="18" charset="0"/>
              </a:rPr>
              <a:t>Meme Kanseri Farkındalık (2024)</a:t>
            </a:r>
            <a:r>
              <a:rPr lang="tr-TR" sz="2000">
                <a:latin typeface="Times New Roman" panose="02020603050405020304" pitchFamily="18" charset="0"/>
                <a:cs typeface="Times New Roman" panose="02020603050405020304" pitchFamily="18" charset="0"/>
              </a:rPr>
              <a:t> – Besni KYK Yurdu’nda etkinlik</a:t>
            </a:r>
          </a:p>
          <a:p>
            <a:pPr algn="just"/>
            <a:r>
              <a:rPr lang="tr-TR" sz="2000" b="1">
                <a:latin typeface="Times New Roman" panose="02020603050405020304" pitchFamily="18" charset="0"/>
                <a:cs typeface="Times New Roman" panose="02020603050405020304" pitchFamily="18" charset="0"/>
              </a:rPr>
              <a:t>Dünya AIDS Günü Etkinliği (2024)</a:t>
            </a:r>
            <a:r>
              <a:rPr lang="tr-TR" sz="2000">
                <a:latin typeface="Times New Roman" panose="02020603050405020304" pitchFamily="18" charset="0"/>
                <a:cs typeface="Times New Roman" panose="02020603050405020304" pitchFamily="18" charset="0"/>
              </a:rPr>
              <a:t> – 526 kişiye farkındalık oluşturuldu</a:t>
            </a:r>
          </a:p>
          <a:p>
            <a:pPr algn="just"/>
            <a:r>
              <a:rPr lang="tr-TR" sz="2000" b="1">
                <a:latin typeface="Times New Roman" panose="02020603050405020304" pitchFamily="18" charset="0"/>
                <a:cs typeface="Times New Roman" panose="02020603050405020304" pitchFamily="18" charset="0"/>
              </a:rPr>
              <a:t>Bilim Kafe: Kadın Sağlığı Söyleşisi (2025)</a:t>
            </a:r>
            <a:r>
              <a:rPr lang="tr-TR" sz="2000">
                <a:latin typeface="Times New Roman" panose="02020603050405020304" pitchFamily="18" charset="0"/>
                <a:cs typeface="Times New Roman" panose="02020603050405020304" pitchFamily="18" charset="0"/>
              </a:rPr>
              <a:t> – Menstrual hijyen, meme sağlığı ve üreme fizyolojisi konularında bilgilendirme</a:t>
            </a:r>
          </a:p>
        </p:txBody>
      </p:sp>
    </p:spTree>
    <p:extLst>
      <p:ext uri="{BB962C8B-B14F-4D97-AF65-F5344CB8AC3E}">
        <p14:creationId xmlns:p14="http://schemas.microsoft.com/office/powerpoint/2010/main" val="61031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a:extLst>
              <a:ext uri="{FF2B5EF4-FFF2-40B4-BE49-F238E27FC236}">
                <a16:creationId xmlns:a16="http://schemas.microsoft.com/office/drawing/2014/main" id="{7BB4FC9B-55D6-5990-245A-9F14C99CCB9D}"/>
              </a:ext>
            </a:extLst>
          </p:cNvPr>
          <p:cNvSpPr txBox="1">
            <a:spLocks/>
          </p:cNvSpPr>
          <p:nvPr/>
        </p:nvSpPr>
        <p:spPr>
          <a:xfrm>
            <a:off x="1423097" y="-27708"/>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A. LİDERLİK, YÖNETİŞİM VE KALİTE</a:t>
            </a:r>
          </a:p>
        </p:txBody>
      </p:sp>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402749" cy="1261884"/>
          </a:xfrm>
          <a:prstGeom prst="rect">
            <a:avLst/>
          </a:prstGeom>
          <a:noFill/>
        </p:spPr>
        <p:txBody>
          <a:bodyPr wrap="square">
            <a:spAutoFit/>
          </a:bodyPr>
          <a:lstStyle/>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 Liderlik ve Kalite</a:t>
            </a:r>
          </a:p>
          <a:p>
            <a:r>
              <a:rPr lang="tr-TR"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A.1.1. Yönetim modeli ve idari yapı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A.1.2. Liderlik</a:t>
            </a:r>
          </a:p>
          <a:p>
            <a:r>
              <a:rPr lang="nn-NO" sz="120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A.1.3. Kurumsal dönüşüm kapasitesi</a:t>
            </a:r>
          </a:p>
          <a:p>
            <a:r>
              <a:rPr lang="tr-TR" sz="1600" b="1" dirty="0">
                <a:latin typeface="Tw Cen MT" panose="020B0602020104020603" pitchFamily="34" charset="0"/>
                <a:ea typeface="Verdana" panose="020B0604030504040204" pitchFamily="34" charset="0"/>
                <a:cs typeface="Tahoma" panose="020B0604030504040204" pitchFamily="34" charset="0"/>
              </a:rPr>
              <a:t>A.1.4. İç kalite güvencesi mekanizmaları</a:t>
            </a:r>
          </a:p>
          <a:p>
            <a:r>
              <a:rPr lang="tr-TR" sz="1200" b="0" i="0" u="none" strike="noStrike" baseline="0" dirty="0">
                <a:solidFill>
                  <a:schemeClr val="bg2">
                    <a:lumMod val="75000"/>
                  </a:schemeClr>
                </a:solidFill>
                <a:latin typeface="Verdana" panose="020B0604030504040204" pitchFamily="34" charset="0"/>
                <a:ea typeface="Verdana" panose="020B0604030504040204" pitchFamily="34" charset="0"/>
                <a:cs typeface="Tahoma" panose="020B0604030504040204" pitchFamily="34" charset="0"/>
              </a:rPr>
              <a:t>A.1.5. Kamuoyunu bilgilendirme ve hesap verebilirlik</a:t>
            </a:r>
          </a:p>
        </p:txBody>
      </p:sp>
      <p:sp>
        <p:nvSpPr>
          <p:cNvPr id="4" name="Dikdörtgen 3"/>
          <p:cNvSpPr/>
          <p:nvPr/>
        </p:nvSpPr>
        <p:spPr>
          <a:xfrm>
            <a:off x="1534160" y="2235200"/>
            <a:ext cx="9773920" cy="3416320"/>
          </a:xfrm>
          <a:prstGeom prst="rect">
            <a:avLst/>
          </a:prstGeom>
        </p:spPr>
        <p:txBody>
          <a:bodyPr wrap="square">
            <a:spAutoFit/>
          </a:bodyPr>
          <a:lstStyle/>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Fakültemizde, kalite güvence süreçlerinin etkin ve koordineli şekilde yürütülmesi amacıyla </a:t>
            </a:r>
            <a:r>
              <a:rPr lang="tr-TR" sz="2400" b="1" dirty="0">
                <a:latin typeface="Times New Roman" panose="02020603050405020304" pitchFamily="18" charset="0"/>
                <a:cs typeface="Times New Roman" panose="02020603050405020304" pitchFamily="18" charset="0"/>
              </a:rPr>
              <a:t>Kalite Yönetim Sistemi Komisyonu </a:t>
            </a:r>
            <a:r>
              <a:rPr lang="tr-TR" sz="2400" dirty="0">
                <a:latin typeface="Times New Roman" panose="02020603050405020304" pitchFamily="18" charset="0"/>
                <a:cs typeface="Times New Roman" panose="02020603050405020304" pitchFamily="18" charset="0"/>
              </a:rPr>
              <a:t>kurulmuştur.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Komisyon, kalite görevlileri, sorumlular ve ilgili birim temsilcilerinden oluşmaktadır.</a:t>
            </a:r>
          </a:p>
          <a:p>
            <a:pPr marL="342900" indent="-342900"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Amaç; </a:t>
            </a:r>
            <a:r>
              <a:rPr lang="tr-TR" sz="2400" dirty="0">
                <a:latin typeface="Times New Roman" panose="02020603050405020304" pitchFamily="18" charset="0"/>
                <a:cs typeface="Times New Roman" panose="02020603050405020304" pitchFamily="18" charset="0"/>
              </a:rPr>
              <a:t>ekip çalışması ruhuyla kalite süreçlerini yürütmek ve bu anlayışı tüm fakülte birimlerine yaygınlaştırmaktır.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Kalite politikası ve komisyon yapısı, fakültemiz </a:t>
            </a:r>
            <a:r>
              <a:rPr lang="tr-TR" sz="2400" b="1" dirty="0">
                <a:latin typeface="Times New Roman" panose="02020603050405020304" pitchFamily="18" charset="0"/>
                <a:cs typeface="Times New Roman" panose="02020603050405020304" pitchFamily="18" charset="0"/>
              </a:rPr>
              <a:t>web sayfasında </a:t>
            </a:r>
            <a:r>
              <a:rPr lang="tr-TR" sz="2400" dirty="0">
                <a:latin typeface="Times New Roman" panose="02020603050405020304" pitchFamily="18" charset="0"/>
                <a:cs typeface="Times New Roman" panose="02020603050405020304" pitchFamily="18" charset="0"/>
              </a:rPr>
              <a:t>(https://sbf.adiyaman.edu.tr/tr/fakultemiz/kalite-politikasi) kamuoyuna açık olarak paylaşılmaktadır</a:t>
            </a:r>
          </a:p>
        </p:txBody>
      </p:sp>
    </p:spTree>
    <p:extLst>
      <p:ext uri="{BB962C8B-B14F-4D97-AF65-F5344CB8AC3E}">
        <p14:creationId xmlns:p14="http://schemas.microsoft.com/office/powerpoint/2010/main" val="1716995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954107"/>
          </a:xfrm>
          <a:prstGeom prst="rect">
            <a:avLst/>
          </a:prstGeom>
          <a:noFill/>
        </p:spPr>
        <p:txBody>
          <a:bodyPr wrap="square">
            <a:spAutoFit/>
          </a:bodyPr>
          <a:lstStyle/>
          <a:p>
            <a:r>
              <a:rPr lang="tr-TR" sz="1600" b="1" dirty="0">
                <a:latin typeface="Tw Cen MT" panose="020B0602020104020603" pitchFamily="34" charset="0"/>
                <a:ea typeface="Verdana" panose="020B0604030504040204" pitchFamily="34" charset="0"/>
                <a:cs typeface="Times New Roman" panose="02020603050405020304" pitchFamily="18" charset="0"/>
              </a:rPr>
              <a:t>D.1. Toplumsal Katkı Süreçlerinin Yönetimi ve Toplumsal Katkı Kaynakları</a:t>
            </a:r>
          </a:p>
          <a:p>
            <a:r>
              <a:rPr lang="tr-TR" sz="1200" dirty="0">
                <a:solidFill>
                  <a:schemeClr val="bg1">
                    <a:lumMod val="50000"/>
                  </a:schemeClr>
                </a:solidFill>
                <a:latin typeface="Verdana" panose="020B0604030504040204" pitchFamily="34" charset="0"/>
                <a:ea typeface="Verdana" panose="020B0604030504040204" pitchFamily="34" charset="0"/>
              </a:rPr>
              <a:t>D.1.1. Toplumsal katkı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D.1.2. Kaynaklar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3" name="Dikdörtgen 2"/>
          <p:cNvSpPr/>
          <p:nvPr/>
        </p:nvSpPr>
        <p:spPr>
          <a:xfrm>
            <a:off x="1473200" y="2395102"/>
            <a:ext cx="6096000" cy="369332"/>
          </a:xfrm>
          <a:prstGeom prst="rect">
            <a:avLst/>
          </a:prstGeom>
        </p:spPr>
        <p:txBody>
          <a:bodyPr>
            <a:spAutoFit/>
          </a:bodyPr>
          <a:lstStyle/>
          <a:p>
            <a:pPr lvl="0" eaLnBrk="0" fontAlgn="base" hangingPunct="0">
              <a:spcBef>
                <a:spcPct val="0"/>
              </a:spcBef>
              <a:spcAft>
                <a:spcPct val="0"/>
              </a:spcAft>
            </a:pPr>
            <a:r>
              <a:rPr lang="tr-TR" altLang="tr-TR">
                <a:latin typeface="Arial" panose="020B0604020202020204" pitchFamily="34" charset="0"/>
              </a:rPr>
              <a:t>.</a:t>
            </a:r>
          </a:p>
        </p:txBody>
      </p:sp>
      <p:sp>
        <p:nvSpPr>
          <p:cNvPr id="2" name="Dikdörtgen 1"/>
          <p:cNvSpPr/>
          <p:nvPr/>
        </p:nvSpPr>
        <p:spPr>
          <a:xfrm>
            <a:off x="914400" y="1950224"/>
            <a:ext cx="10935581" cy="3785652"/>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Hemşirelik Bölümü Toplumsal Katkı Faaliyetleri </a:t>
            </a:r>
          </a:p>
          <a:p>
            <a:pPr algn="just"/>
            <a:endParaRPr lang="tr-TR" sz="2000" b="1">
              <a:latin typeface="Times New Roman" panose="02020603050405020304" pitchFamily="18" charset="0"/>
              <a:cs typeface="Times New Roman" panose="02020603050405020304" pitchFamily="18" charset="0"/>
            </a:endParaRPr>
          </a:p>
          <a:p>
            <a:pPr algn="just"/>
            <a:r>
              <a:rPr lang="tr-TR" sz="2000" b="1">
                <a:latin typeface="Times New Roman" panose="02020603050405020304" pitchFamily="18" charset="0"/>
                <a:cs typeface="Times New Roman" panose="02020603050405020304" pitchFamily="18" charset="0"/>
              </a:rPr>
              <a:t>Afetlerde Çocuk Yoğun Bakım Kursu (2024)</a:t>
            </a:r>
            <a:r>
              <a:rPr lang="tr-TR" sz="2000">
                <a:latin typeface="Times New Roman" panose="02020603050405020304" pitchFamily="18" charset="0"/>
                <a:cs typeface="Times New Roman" panose="02020603050405020304" pitchFamily="18" charset="0"/>
              </a:rPr>
              <a:t> – TÜBİTAK 2237-A desteğiyle düzenlendi</a:t>
            </a:r>
          </a:p>
          <a:p>
            <a:pPr algn="just"/>
            <a:r>
              <a:rPr lang="tr-TR" sz="2000" b="1">
                <a:latin typeface="Times New Roman" panose="02020603050405020304" pitchFamily="18" charset="0"/>
                <a:cs typeface="Times New Roman" panose="02020603050405020304" pitchFamily="18" charset="0"/>
              </a:rPr>
              <a:t>Organ Bağışı Haftası Farkındalık (2024)</a:t>
            </a:r>
            <a:r>
              <a:rPr lang="tr-TR" sz="2000">
                <a:latin typeface="Times New Roman" panose="02020603050405020304" pitchFamily="18" charset="0"/>
                <a:cs typeface="Times New Roman" panose="02020603050405020304" pitchFamily="18" charset="0"/>
              </a:rPr>
              <a:t> – Toplumsal bilinçlendirme etkinliği</a:t>
            </a:r>
          </a:p>
          <a:p>
            <a:pPr algn="just"/>
            <a:r>
              <a:rPr lang="tr-TR" sz="2000" b="1">
                <a:latin typeface="Times New Roman" panose="02020603050405020304" pitchFamily="18" charset="0"/>
                <a:cs typeface="Times New Roman" panose="02020603050405020304" pitchFamily="18" charset="0"/>
              </a:rPr>
              <a:t>Geleneksel Sokak Oyunları (2025)</a:t>
            </a:r>
            <a:r>
              <a:rPr lang="tr-TR" sz="2000">
                <a:latin typeface="Times New Roman" panose="02020603050405020304" pitchFamily="18" charset="0"/>
                <a:cs typeface="Times New Roman" panose="02020603050405020304" pitchFamily="18" charset="0"/>
              </a:rPr>
              <a:t> – Depremzede çocukların psikososyal desteği</a:t>
            </a:r>
          </a:p>
          <a:p>
            <a:pPr algn="just"/>
            <a:r>
              <a:rPr lang="tr-TR" sz="2000" b="1">
                <a:latin typeface="Times New Roman" panose="02020603050405020304" pitchFamily="18" charset="0"/>
                <a:cs typeface="Times New Roman" panose="02020603050405020304" pitchFamily="18" charset="0"/>
              </a:rPr>
              <a:t>Kampüste Zumba (2025)</a:t>
            </a:r>
            <a:r>
              <a:rPr lang="tr-TR" sz="2000">
                <a:latin typeface="Times New Roman" panose="02020603050405020304" pitchFamily="18" charset="0"/>
                <a:cs typeface="Times New Roman" panose="02020603050405020304" pitchFamily="18" charset="0"/>
              </a:rPr>
              <a:t> – Üniversite öğrencilerinde sağlıklı yaşam farkındalığı</a:t>
            </a:r>
          </a:p>
          <a:p>
            <a:pPr algn="just"/>
            <a:r>
              <a:rPr lang="tr-TR" sz="2000" b="1">
                <a:latin typeface="Times New Roman" panose="02020603050405020304" pitchFamily="18" charset="0"/>
                <a:cs typeface="Times New Roman" panose="02020603050405020304" pitchFamily="18" charset="0"/>
              </a:rPr>
              <a:t>Hemşirelikte Kariyer Fırsatları (2025)</a:t>
            </a:r>
            <a:r>
              <a:rPr lang="tr-TR" sz="2000">
                <a:latin typeface="Times New Roman" panose="02020603050405020304" pitchFamily="18" charset="0"/>
                <a:cs typeface="Times New Roman" panose="02020603050405020304" pitchFamily="18" charset="0"/>
              </a:rPr>
              <a:t> – Sektörel rehberlik ve farkındalık</a:t>
            </a:r>
          </a:p>
          <a:p>
            <a:pPr algn="just"/>
            <a:r>
              <a:rPr lang="tr-TR" sz="2000" b="1">
                <a:latin typeface="Times New Roman" panose="02020603050405020304" pitchFamily="18" charset="0"/>
                <a:cs typeface="Times New Roman" panose="02020603050405020304" pitchFamily="18" charset="0"/>
              </a:rPr>
              <a:t>Kitaplarla Büyüyen Kampüs (2025)</a:t>
            </a:r>
            <a:r>
              <a:rPr lang="tr-TR" sz="2000">
                <a:latin typeface="Times New Roman" panose="02020603050405020304" pitchFamily="18" charset="0"/>
                <a:cs typeface="Times New Roman" panose="02020603050405020304" pitchFamily="18" charset="0"/>
              </a:rPr>
              <a:t> – Okuma kültürü ve kültürel farkındalık etkinliği</a:t>
            </a:r>
          </a:p>
          <a:p>
            <a:pPr algn="just"/>
            <a:r>
              <a:rPr lang="tr-TR" sz="2000" b="1">
                <a:latin typeface="Times New Roman" panose="02020603050405020304" pitchFamily="18" charset="0"/>
                <a:cs typeface="Times New Roman" panose="02020603050405020304" pitchFamily="18" charset="0"/>
              </a:rPr>
              <a:t>Dijital Etki Söyleşisi (2025)</a:t>
            </a:r>
            <a:r>
              <a:rPr lang="tr-TR" sz="2000">
                <a:latin typeface="Times New Roman" panose="02020603050405020304" pitchFamily="18" charset="0"/>
                <a:cs typeface="Times New Roman" panose="02020603050405020304" pitchFamily="18" charset="0"/>
              </a:rPr>
              <a:t> – Hemşirelikte dijital içerik üretimi farkındalığı</a:t>
            </a:r>
          </a:p>
          <a:p>
            <a:pPr algn="just"/>
            <a:r>
              <a:rPr lang="tr-TR" sz="2000" b="1">
                <a:latin typeface="Times New Roman" panose="02020603050405020304" pitchFamily="18" charset="0"/>
                <a:cs typeface="Times New Roman" panose="02020603050405020304" pitchFamily="18" charset="0"/>
              </a:rPr>
              <a:t>Hijyen Alışkanlıkları Eğitimi (2025)</a:t>
            </a:r>
            <a:r>
              <a:rPr lang="tr-TR" sz="2000">
                <a:latin typeface="Times New Roman" panose="02020603050405020304" pitchFamily="18" charset="0"/>
                <a:cs typeface="Times New Roman" panose="02020603050405020304" pitchFamily="18" charset="0"/>
              </a:rPr>
              <a:t> – İlkokul öğrencilerine hijyen bilinci kazandırma</a:t>
            </a:r>
          </a:p>
          <a:p>
            <a:pPr algn="just"/>
            <a:r>
              <a:rPr lang="tr-TR" sz="2000" b="1">
                <a:latin typeface="Times New Roman" panose="02020603050405020304" pitchFamily="18" charset="0"/>
                <a:cs typeface="Times New Roman" panose="02020603050405020304" pitchFamily="18" charset="0"/>
              </a:rPr>
              <a:t>TÜBİTAK BİNBİRÇABA Projesi (2025)</a:t>
            </a:r>
            <a:r>
              <a:rPr lang="tr-TR" sz="2000">
                <a:latin typeface="Times New Roman" panose="02020603050405020304" pitchFamily="18" charset="0"/>
                <a:cs typeface="Times New Roman" panose="02020603050405020304" pitchFamily="18" charset="0"/>
              </a:rPr>
              <a:t> – Deprem sonrası hipertansiyon hastalarında dijital sağlık yönetimi</a:t>
            </a:r>
          </a:p>
        </p:txBody>
      </p:sp>
    </p:spTree>
    <p:extLst>
      <p:ext uri="{BB962C8B-B14F-4D97-AF65-F5344CB8AC3E}">
        <p14:creationId xmlns:p14="http://schemas.microsoft.com/office/powerpoint/2010/main" val="1955258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D.1. Toplumsal Katkı Süreçlerinin Yönetimi ve Toplumsal Katkı Kaynakları</a:t>
            </a:r>
          </a:p>
          <a:p>
            <a:r>
              <a:rPr lang="tr-TR" sz="1600" b="1" dirty="0">
                <a:latin typeface="Tw Cen MT" panose="020B0602020104020603" pitchFamily="34" charset="0"/>
                <a:ea typeface="Verdana" panose="020B0604030504040204" pitchFamily="34" charset="0"/>
                <a:cs typeface="Times New Roman" panose="02020603050405020304" pitchFamily="18" charset="0"/>
              </a:rPr>
              <a:t>D.1.1. Toplumsal katkı süreçlerinin yönetimi</a:t>
            </a:r>
          </a:p>
          <a:p>
            <a:r>
              <a:rPr lang="tr-TR" sz="1200" dirty="0">
                <a:solidFill>
                  <a:schemeClr val="bg1">
                    <a:lumMod val="50000"/>
                  </a:schemeClr>
                </a:solidFill>
                <a:latin typeface="Verdana" panose="020B0604030504040204" pitchFamily="34" charset="0"/>
                <a:ea typeface="Verdana" panose="020B0604030504040204" pitchFamily="34" charset="0"/>
              </a:rPr>
              <a:t>D.1.2. Kaynaklar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3" name="Dikdörtgen 2"/>
          <p:cNvSpPr/>
          <p:nvPr/>
        </p:nvSpPr>
        <p:spPr>
          <a:xfrm>
            <a:off x="1423097" y="2581771"/>
            <a:ext cx="9763760" cy="1323439"/>
          </a:xfrm>
          <a:prstGeom prst="rect">
            <a:avLst/>
          </a:prstGeom>
        </p:spPr>
        <p:txBody>
          <a:bodyPr wrap="square">
            <a:spAutoFit/>
          </a:bodyPr>
          <a:lstStyle/>
          <a:p>
            <a:pPr lvl="0" algn="just" eaLnBrk="0" fontAlgn="base" hangingPunct="0">
              <a:spcBef>
                <a:spcPct val="0"/>
              </a:spcBef>
              <a:spcAft>
                <a:spcPct val="0"/>
              </a:spcAft>
            </a:pPr>
            <a:r>
              <a:rPr lang="tr-TR" altLang="tr-TR" sz="2000">
                <a:latin typeface="Times New Roman" panose="02020603050405020304" pitchFamily="18" charset="0"/>
                <a:cs typeface="Times New Roman" panose="02020603050405020304" pitchFamily="18" charset="0"/>
              </a:rPr>
              <a:t>Toplumsal katkı faaliyetleri, </a:t>
            </a:r>
            <a:r>
              <a:rPr lang="tr-TR" altLang="tr-TR" sz="2000" b="1">
                <a:latin typeface="Times New Roman" panose="02020603050405020304" pitchFamily="18" charset="0"/>
                <a:cs typeface="Times New Roman" panose="02020603050405020304" pitchFamily="18" charset="0"/>
              </a:rPr>
              <a:t>Toplumsal Katkı Komisyonu</a:t>
            </a:r>
            <a:r>
              <a:rPr lang="tr-TR" altLang="tr-TR" sz="2000">
                <a:latin typeface="Times New Roman" panose="02020603050405020304" pitchFamily="18" charset="0"/>
                <a:cs typeface="Times New Roman" panose="02020603050405020304" pitchFamily="18" charset="0"/>
              </a:rPr>
              <a:t> ve </a:t>
            </a:r>
            <a:r>
              <a:rPr lang="tr-TR" altLang="tr-TR" sz="2000" b="1">
                <a:latin typeface="Times New Roman" panose="02020603050405020304" pitchFamily="18" charset="0"/>
                <a:cs typeface="Times New Roman" panose="02020603050405020304" pitchFamily="18" charset="0"/>
              </a:rPr>
              <a:t>Toplumsal Duyarlılık Dersi</a:t>
            </a:r>
            <a:r>
              <a:rPr lang="tr-TR" altLang="tr-TR" sz="2000">
                <a:latin typeface="Times New Roman" panose="02020603050405020304" pitchFamily="18" charset="0"/>
                <a:cs typeface="Times New Roman" panose="02020603050405020304" pitchFamily="18" charset="0"/>
              </a:rPr>
              <a:t> öğretim üyeleri tarafından planlanır, yürütülür ve değerlendirilir.</a:t>
            </a:r>
            <a:br>
              <a:rPr lang="tr-TR" altLang="tr-TR" sz="2000">
                <a:latin typeface="Times New Roman" panose="02020603050405020304" pitchFamily="18" charset="0"/>
                <a:cs typeface="Times New Roman" panose="02020603050405020304" pitchFamily="18" charset="0"/>
              </a:rPr>
            </a:br>
            <a:r>
              <a:rPr lang="tr-TR" altLang="tr-TR" sz="2000">
                <a:latin typeface="Times New Roman" panose="02020603050405020304" pitchFamily="18" charset="0"/>
                <a:cs typeface="Times New Roman" panose="02020603050405020304" pitchFamily="18" charset="0"/>
              </a:rPr>
              <a:t>Ebelik ve Hemşirelik Bölümleri, dönem sonunda </a:t>
            </a:r>
            <a:r>
              <a:rPr lang="tr-TR" altLang="tr-TR" sz="2000" b="1">
                <a:latin typeface="Times New Roman" panose="02020603050405020304" pitchFamily="18" charset="0"/>
                <a:cs typeface="Times New Roman" panose="02020603050405020304" pitchFamily="18" charset="0"/>
              </a:rPr>
              <a:t>faaliyet raporları</a:t>
            </a:r>
            <a:r>
              <a:rPr lang="tr-TR" altLang="tr-TR" sz="2000">
                <a:latin typeface="Times New Roman" panose="02020603050405020304" pitchFamily="18" charset="0"/>
                <a:cs typeface="Times New Roman" panose="02020603050405020304" pitchFamily="18" charset="0"/>
              </a:rPr>
              <a:t> sunarak sürece katkı sağlar.</a:t>
            </a:r>
          </a:p>
        </p:txBody>
      </p:sp>
    </p:spTree>
    <p:extLst>
      <p:ext uri="{BB962C8B-B14F-4D97-AF65-F5344CB8AC3E}">
        <p14:creationId xmlns:p14="http://schemas.microsoft.com/office/powerpoint/2010/main" val="40359222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892552"/>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D.1. Toplumsal Katkı Süreçlerinin Yönetimi ve Toplumsal Katkı Kaynakları</a:t>
            </a:r>
          </a:p>
          <a:p>
            <a:r>
              <a:rPr lang="tr-TR" sz="1200" dirty="0">
                <a:solidFill>
                  <a:schemeClr val="bg1">
                    <a:lumMod val="50000"/>
                  </a:schemeClr>
                </a:solidFill>
                <a:latin typeface="Verdana" panose="020B0604030504040204" pitchFamily="34" charset="0"/>
                <a:ea typeface="Verdana" panose="020B0604030504040204" pitchFamily="34" charset="0"/>
              </a:rPr>
              <a:t>D.1.1. Toplumsal katkı süreçlerinin yönetimi</a:t>
            </a:r>
          </a:p>
          <a:p>
            <a:r>
              <a:rPr lang="tr-TR" sz="1600" b="1" dirty="0">
                <a:latin typeface="Tw Cen MT" panose="020B0602020104020603" pitchFamily="34" charset="0"/>
                <a:ea typeface="Verdana" panose="020B0604030504040204" pitchFamily="34" charset="0"/>
                <a:cs typeface="Times New Roman" panose="02020603050405020304" pitchFamily="18" charset="0"/>
              </a:rPr>
              <a:t>D.1.2. Kaynaklar</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2" name="Dikdörtgen 1"/>
          <p:cNvSpPr/>
          <p:nvPr/>
        </p:nvSpPr>
        <p:spPr>
          <a:xfrm>
            <a:off x="1005840" y="1627966"/>
            <a:ext cx="11074400" cy="4801314"/>
          </a:xfrm>
          <a:prstGeom prst="rect">
            <a:avLst/>
          </a:prstGeom>
        </p:spPr>
        <p:txBody>
          <a:bodyPr wrap="square">
            <a:spAutoFit/>
          </a:bodyPr>
          <a:lstStyle/>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İnsan Kaynakları:</a:t>
            </a:r>
            <a:r>
              <a:rPr lang="tr-TR" altLang="tr-TR">
                <a:solidFill>
                  <a:prstClr val="black"/>
                </a:solidFill>
                <a:latin typeface="Times New Roman" panose="02020603050405020304" pitchFamily="18" charset="0"/>
                <a:cs typeface="Times New Roman" panose="02020603050405020304" pitchFamily="18" charset="0"/>
              </a:rPr>
              <a:t/>
            </a:r>
            <a:br>
              <a:rPr lang="tr-TR" altLang="tr-TR">
                <a:solidFill>
                  <a:prstClr val="black"/>
                </a:solidFill>
                <a:latin typeface="Times New Roman" panose="02020603050405020304" pitchFamily="18" charset="0"/>
                <a:cs typeface="Times New Roman" panose="02020603050405020304" pitchFamily="18" charset="0"/>
              </a:rPr>
            </a:br>
            <a:r>
              <a:rPr lang="tr-TR" altLang="tr-TR">
                <a:solidFill>
                  <a:prstClr val="black"/>
                </a:solidFill>
                <a:latin typeface="Times New Roman" panose="02020603050405020304" pitchFamily="18" charset="0"/>
                <a:cs typeface="Times New Roman" panose="02020603050405020304" pitchFamily="18" charset="0"/>
              </a:rPr>
              <a:t>Fakülte öğretim elemanları, idari personel, öğrenciler ve komisyon üyeleri.</a:t>
            </a:r>
          </a:p>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Kurumsal Kaynaklar:</a:t>
            </a:r>
            <a:endParaRPr lang="tr-TR" altLang="tr-TR">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tr-TR" altLang="tr-TR">
                <a:solidFill>
                  <a:prstClr val="black"/>
                </a:solidFill>
                <a:latin typeface="Times New Roman" panose="02020603050405020304" pitchFamily="18" charset="0"/>
                <a:cs typeface="Times New Roman" panose="02020603050405020304" pitchFamily="18" charset="0"/>
              </a:rPr>
              <a:t>Sağlık Bilimleri Fakültesi</a:t>
            </a:r>
          </a:p>
          <a:p>
            <a:pPr lvl="0" eaLnBrk="0" fontAlgn="base" hangingPunct="0">
              <a:spcBef>
                <a:spcPct val="0"/>
              </a:spcBef>
              <a:spcAft>
                <a:spcPct val="0"/>
              </a:spcAft>
            </a:pPr>
            <a:r>
              <a:rPr lang="tr-TR" altLang="tr-TR">
                <a:solidFill>
                  <a:prstClr val="black"/>
                </a:solidFill>
                <a:latin typeface="Times New Roman" panose="02020603050405020304" pitchFamily="18" charset="0"/>
                <a:cs typeface="Times New Roman" panose="02020603050405020304" pitchFamily="18" charset="0"/>
              </a:rPr>
              <a:t>Kadın Sorunları Uygulama ve Araştırma Merkezi</a:t>
            </a:r>
          </a:p>
          <a:p>
            <a:pPr lvl="0" eaLnBrk="0" fontAlgn="base" hangingPunct="0">
              <a:spcBef>
                <a:spcPct val="0"/>
              </a:spcBef>
              <a:spcAft>
                <a:spcPct val="0"/>
              </a:spcAft>
            </a:pPr>
            <a:r>
              <a:rPr lang="tr-TR" altLang="tr-TR">
                <a:solidFill>
                  <a:prstClr val="black"/>
                </a:solidFill>
                <a:latin typeface="Times New Roman" panose="02020603050405020304" pitchFamily="18" charset="0"/>
                <a:cs typeface="Times New Roman" panose="02020603050405020304" pitchFamily="18" charset="0"/>
              </a:rPr>
              <a:t>Mezunlar Koordinatörlüğü</a:t>
            </a:r>
          </a:p>
          <a:p>
            <a:pPr lvl="0" eaLnBrk="0" fontAlgn="base" hangingPunct="0">
              <a:spcBef>
                <a:spcPct val="0"/>
              </a:spcBef>
              <a:spcAft>
                <a:spcPct val="0"/>
              </a:spcAft>
            </a:pPr>
            <a:r>
              <a:rPr lang="tr-TR" altLang="tr-TR">
                <a:solidFill>
                  <a:prstClr val="black"/>
                </a:solidFill>
                <a:latin typeface="Times New Roman" panose="02020603050405020304" pitchFamily="18" charset="0"/>
                <a:cs typeface="Times New Roman" panose="02020603050405020304" pitchFamily="18" charset="0"/>
              </a:rPr>
              <a:t>Öğrenci toplulukları</a:t>
            </a:r>
          </a:p>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Maddi Kaynaklar:</a:t>
            </a:r>
            <a:r>
              <a:rPr lang="tr-TR" altLang="tr-TR">
                <a:solidFill>
                  <a:prstClr val="black"/>
                </a:solidFill>
                <a:latin typeface="Times New Roman" panose="02020603050405020304" pitchFamily="18" charset="0"/>
                <a:cs typeface="Times New Roman" panose="02020603050405020304" pitchFamily="18" charset="0"/>
              </a:rPr>
              <a:t/>
            </a:r>
            <a:br>
              <a:rPr lang="tr-TR" altLang="tr-TR">
                <a:solidFill>
                  <a:prstClr val="black"/>
                </a:solidFill>
                <a:latin typeface="Times New Roman" panose="02020603050405020304" pitchFamily="18" charset="0"/>
                <a:cs typeface="Times New Roman" panose="02020603050405020304" pitchFamily="18" charset="0"/>
              </a:rPr>
            </a:br>
            <a:r>
              <a:rPr lang="tr-TR" altLang="tr-TR">
                <a:solidFill>
                  <a:prstClr val="black"/>
                </a:solidFill>
                <a:latin typeface="Times New Roman" panose="02020603050405020304" pitchFamily="18" charset="0"/>
                <a:cs typeface="Times New Roman" panose="02020603050405020304" pitchFamily="18" charset="0"/>
              </a:rPr>
              <a:t>Üniversite bütçesi, </a:t>
            </a:r>
            <a:r>
              <a:rPr lang="tr-TR" altLang="tr-TR" b="1">
                <a:solidFill>
                  <a:prstClr val="black"/>
                </a:solidFill>
                <a:latin typeface="Times New Roman" panose="02020603050405020304" pitchFamily="18" charset="0"/>
                <a:cs typeface="Times New Roman" panose="02020603050405020304" pitchFamily="18" charset="0"/>
              </a:rPr>
              <a:t>TÜBİTAK destek programları (ör. BİNBİRÇABA)</a:t>
            </a:r>
            <a:r>
              <a:rPr lang="tr-TR" altLang="tr-TR">
                <a:solidFill>
                  <a:prstClr val="black"/>
                </a:solidFill>
                <a:latin typeface="Times New Roman" panose="02020603050405020304" pitchFamily="18" charset="0"/>
                <a:cs typeface="Times New Roman" panose="02020603050405020304" pitchFamily="18" charset="0"/>
              </a:rPr>
              <a:t>,</a:t>
            </a:r>
            <a:br>
              <a:rPr lang="tr-TR" altLang="tr-TR">
                <a:solidFill>
                  <a:prstClr val="black"/>
                </a:solidFill>
                <a:latin typeface="Times New Roman" panose="02020603050405020304" pitchFamily="18" charset="0"/>
                <a:cs typeface="Times New Roman" panose="02020603050405020304" pitchFamily="18" charset="0"/>
              </a:rPr>
            </a:br>
            <a:r>
              <a:rPr lang="tr-TR" altLang="tr-TR" b="1">
                <a:solidFill>
                  <a:prstClr val="black"/>
                </a:solidFill>
                <a:latin typeface="Times New Roman" panose="02020603050405020304" pitchFamily="18" charset="0"/>
                <a:cs typeface="Times New Roman" panose="02020603050405020304" pitchFamily="18" charset="0"/>
              </a:rPr>
              <a:t>Adıyaman Belediyesi</a:t>
            </a:r>
            <a:r>
              <a:rPr lang="tr-TR" altLang="tr-TR">
                <a:solidFill>
                  <a:prstClr val="black"/>
                </a:solidFill>
                <a:latin typeface="Times New Roman" panose="02020603050405020304" pitchFamily="18" charset="0"/>
                <a:cs typeface="Times New Roman" panose="02020603050405020304" pitchFamily="18" charset="0"/>
              </a:rPr>
              <a:t> ve </a:t>
            </a:r>
            <a:r>
              <a:rPr lang="tr-TR" altLang="tr-TR" b="1">
                <a:solidFill>
                  <a:prstClr val="black"/>
                </a:solidFill>
                <a:latin typeface="Times New Roman" panose="02020603050405020304" pitchFamily="18" charset="0"/>
                <a:cs typeface="Times New Roman" panose="02020603050405020304" pitchFamily="18" charset="0"/>
              </a:rPr>
              <a:t>İl Sağlık Müdürlüğü</a:t>
            </a:r>
            <a:r>
              <a:rPr lang="tr-TR" altLang="tr-TR">
                <a:solidFill>
                  <a:prstClr val="black"/>
                </a:solidFill>
                <a:latin typeface="Times New Roman" panose="02020603050405020304" pitchFamily="18" charset="0"/>
                <a:cs typeface="Times New Roman" panose="02020603050405020304" pitchFamily="18" charset="0"/>
              </a:rPr>
              <a:t> destekleri.</a:t>
            </a:r>
          </a:p>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Fiziksel Kaynaklar:</a:t>
            </a:r>
            <a:r>
              <a:rPr lang="tr-TR" altLang="tr-TR">
                <a:solidFill>
                  <a:prstClr val="black"/>
                </a:solidFill>
                <a:latin typeface="Times New Roman" panose="02020603050405020304" pitchFamily="18" charset="0"/>
                <a:cs typeface="Times New Roman" panose="02020603050405020304" pitchFamily="18" charset="0"/>
              </a:rPr>
              <a:t/>
            </a:r>
            <a:br>
              <a:rPr lang="tr-TR" altLang="tr-TR">
                <a:solidFill>
                  <a:prstClr val="black"/>
                </a:solidFill>
                <a:latin typeface="Times New Roman" panose="02020603050405020304" pitchFamily="18" charset="0"/>
                <a:cs typeface="Times New Roman" panose="02020603050405020304" pitchFamily="18" charset="0"/>
              </a:rPr>
            </a:br>
            <a:r>
              <a:rPr lang="tr-TR" altLang="tr-TR">
                <a:solidFill>
                  <a:prstClr val="black"/>
                </a:solidFill>
                <a:latin typeface="Times New Roman" panose="02020603050405020304" pitchFamily="18" charset="0"/>
                <a:cs typeface="Times New Roman" panose="02020603050405020304" pitchFamily="18" charset="0"/>
              </a:rPr>
              <a:t>Konferans salonları, gençlik meydanı, konteyner kent alanları, halk eğitim merkezleri, KYK yurt yerleşkeleri.</a:t>
            </a:r>
          </a:p>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Paydaşlar:</a:t>
            </a:r>
            <a:r>
              <a:rPr lang="tr-TR" altLang="tr-TR">
                <a:solidFill>
                  <a:prstClr val="black"/>
                </a:solidFill>
                <a:latin typeface="Times New Roman" panose="02020603050405020304" pitchFamily="18" charset="0"/>
                <a:cs typeface="Times New Roman" panose="02020603050405020304" pitchFamily="18" charset="0"/>
              </a:rPr>
              <a:t/>
            </a:r>
            <a:br>
              <a:rPr lang="tr-TR" altLang="tr-TR">
                <a:solidFill>
                  <a:prstClr val="black"/>
                </a:solidFill>
                <a:latin typeface="Times New Roman" panose="02020603050405020304" pitchFamily="18" charset="0"/>
                <a:cs typeface="Times New Roman" panose="02020603050405020304" pitchFamily="18" charset="0"/>
              </a:rPr>
            </a:br>
            <a:r>
              <a:rPr lang="tr-TR" altLang="tr-TR">
                <a:solidFill>
                  <a:prstClr val="black"/>
                </a:solidFill>
                <a:latin typeface="Times New Roman" panose="02020603050405020304" pitchFamily="18" charset="0"/>
                <a:cs typeface="Times New Roman" panose="02020603050405020304" pitchFamily="18" charset="0"/>
              </a:rPr>
              <a:t>Adıyaman Belediyesi, İl Sağlık Müdürlüğü, Türkiye Aile Sağlığı ve Planlaması Vakfı, Meme Derneği, özel hastaneler, STK’lar.</a:t>
            </a:r>
          </a:p>
          <a:p>
            <a:pPr lvl="0" eaLnBrk="0" fontAlgn="base" hangingPunct="0">
              <a:spcBef>
                <a:spcPct val="0"/>
              </a:spcBef>
              <a:spcAft>
                <a:spcPct val="0"/>
              </a:spcAft>
            </a:pPr>
            <a:r>
              <a:rPr lang="tr-TR" altLang="tr-TR" b="1">
                <a:solidFill>
                  <a:prstClr val="black"/>
                </a:solidFill>
                <a:latin typeface="Times New Roman" panose="02020603050405020304" pitchFamily="18" charset="0"/>
                <a:cs typeface="Times New Roman" panose="02020603050405020304" pitchFamily="18" charset="0"/>
              </a:rPr>
              <a:t>Dijital Kaynaklar:</a:t>
            </a:r>
            <a:r>
              <a:rPr lang="tr-TR" altLang="tr-TR">
                <a:solidFill>
                  <a:prstClr val="black"/>
                </a:solidFill>
                <a:latin typeface="Times New Roman" panose="02020603050405020304" pitchFamily="18" charset="0"/>
                <a:cs typeface="Times New Roman" panose="02020603050405020304" pitchFamily="18" charset="0"/>
              </a:rPr>
              <a:t/>
            </a:r>
            <a:br>
              <a:rPr lang="tr-TR" altLang="tr-TR">
                <a:solidFill>
                  <a:prstClr val="black"/>
                </a:solidFill>
                <a:latin typeface="Times New Roman" panose="02020603050405020304" pitchFamily="18" charset="0"/>
                <a:cs typeface="Times New Roman" panose="02020603050405020304" pitchFamily="18" charset="0"/>
              </a:rPr>
            </a:br>
            <a:r>
              <a:rPr lang="tr-TR" altLang="tr-TR">
                <a:solidFill>
                  <a:prstClr val="black"/>
                </a:solidFill>
                <a:latin typeface="Times New Roman" panose="02020603050405020304" pitchFamily="18" charset="0"/>
                <a:cs typeface="Times New Roman" panose="02020603050405020304" pitchFamily="18" charset="0"/>
              </a:rPr>
              <a:t>Mobil sağlık uygulamaları ve çevrim içi platformlar.</a:t>
            </a:r>
          </a:p>
        </p:txBody>
      </p:sp>
    </p:spTree>
    <p:extLst>
      <p:ext uri="{BB962C8B-B14F-4D97-AF65-F5344CB8AC3E}">
        <p14:creationId xmlns:p14="http://schemas.microsoft.com/office/powerpoint/2010/main" val="29206176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AD60032-8765-0757-228D-ABE33CFF2BDE}"/>
              </a:ext>
            </a:extLst>
          </p:cNvPr>
          <p:cNvSpPr txBox="1"/>
          <p:nvPr/>
        </p:nvSpPr>
        <p:spPr>
          <a:xfrm>
            <a:off x="370698" y="437230"/>
            <a:ext cx="4626175" cy="769441"/>
          </a:xfrm>
          <a:prstGeom prst="rect">
            <a:avLst/>
          </a:prstGeom>
          <a:noFill/>
        </p:spPr>
        <p:txBody>
          <a:bodyPr wrap="square">
            <a:spAutoFit/>
          </a:bodyPr>
          <a:lstStyle/>
          <a:p>
            <a:r>
              <a:rPr lang="tr-TR" sz="1200" dirty="0">
                <a:solidFill>
                  <a:schemeClr val="bg1">
                    <a:lumMod val="50000"/>
                  </a:schemeClr>
                </a:solidFill>
                <a:latin typeface="Verdana" panose="020B0604030504040204" pitchFamily="34" charset="0"/>
                <a:ea typeface="Verdana" panose="020B0604030504040204" pitchFamily="34" charset="0"/>
              </a:rPr>
              <a:t>D.2. Toplumsal Katkı Performansı</a:t>
            </a:r>
          </a:p>
          <a:p>
            <a:r>
              <a:rPr lang="tr-TR" sz="1600" b="1" dirty="0">
                <a:latin typeface="Tw Cen MT" panose="020B0602020104020603" pitchFamily="34" charset="0"/>
                <a:ea typeface="Verdana" panose="020B0604030504040204" pitchFamily="34" charset="0"/>
                <a:cs typeface="Times New Roman" panose="02020603050405020304" pitchFamily="18" charset="0"/>
              </a:rPr>
              <a:t>D.2.1.Toplumsal katkı performansının izlenmesi ve değerlendirilmesi</a:t>
            </a:r>
          </a:p>
        </p:txBody>
      </p:sp>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D. TOPLUMSAL KATKI</a:t>
            </a:r>
          </a:p>
        </p:txBody>
      </p:sp>
      <p:sp>
        <p:nvSpPr>
          <p:cNvPr id="2" name="Dikdörtgen 1"/>
          <p:cNvSpPr/>
          <p:nvPr/>
        </p:nvSpPr>
        <p:spPr>
          <a:xfrm>
            <a:off x="1026160" y="1997839"/>
            <a:ext cx="9448800" cy="2554545"/>
          </a:xfrm>
          <a:prstGeom prst="rect">
            <a:avLst/>
          </a:prstGeom>
        </p:spPr>
        <p:txBody>
          <a:bodyPr wrap="square">
            <a:spAutoFit/>
          </a:bodyPr>
          <a:lstStyle/>
          <a:p>
            <a:pPr algn="just"/>
            <a:r>
              <a:rPr lang="tr-TR" sz="2000" b="1">
                <a:latin typeface="Times New Roman" panose="02020603050405020304" pitchFamily="18" charset="0"/>
                <a:cs typeface="Times New Roman" panose="02020603050405020304" pitchFamily="18" charset="0"/>
              </a:rPr>
              <a:t>Toplumsal Katkı Performansı</a:t>
            </a:r>
          </a:p>
          <a:p>
            <a:pPr algn="just"/>
            <a:r>
              <a:rPr lang="tr-TR" sz="2000">
                <a:latin typeface="Times New Roman" panose="02020603050405020304" pitchFamily="18" charset="0"/>
                <a:cs typeface="Times New Roman" panose="02020603050405020304" pitchFamily="18" charset="0"/>
              </a:rPr>
              <a:t>Tüm etkinlikler dönem sonunda katılımcı ve öğrenci memnuniyeti açısından değerlendirilmekte ve komisyon raporlarına yansıtılmaktadır.</a:t>
            </a:r>
          </a:p>
          <a:p>
            <a:pPr algn="just"/>
            <a:endParaRPr lang="tr-TR" sz="2000">
              <a:latin typeface="Times New Roman" panose="02020603050405020304" pitchFamily="18" charset="0"/>
              <a:cs typeface="Times New Roman" panose="02020603050405020304" pitchFamily="18" charset="0"/>
            </a:endParaRPr>
          </a:p>
          <a:p>
            <a:pPr algn="just"/>
            <a:r>
              <a:rPr lang="tr-TR" sz="2000" b="1">
                <a:latin typeface="Times New Roman" panose="02020603050405020304" pitchFamily="18" charset="0"/>
                <a:cs typeface="Times New Roman" panose="02020603050405020304" pitchFamily="18" charset="0"/>
              </a:rPr>
              <a:t>Toplumsal katkı performansının izlenmesi ve değerlendirilmesi</a:t>
            </a:r>
          </a:p>
          <a:p>
            <a:pPr algn="just"/>
            <a:r>
              <a:rPr lang="tr-TR" sz="2000">
                <a:latin typeface="Times New Roman" panose="02020603050405020304" pitchFamily="18" charset="0"/>
                <a:cs typeface="Times New Roman" panose="02020603050405020304" pitchFamily="18" charset="0"/>
              </a:rPr>
              <a:t>Komisyonlar, performansı düzenli olarak gözden geçirerek güçlü yönleri ve geliştirilmesi gereken alanları belirlemekte; elde edilen sonuçlar fakültenin stratejik planlamasına entegre edilmektedir.</a:t>
            </a:r>
          </a:p>
        </p:txBody>
      </p:sp>
    </p:spTree>
    <p:extLst>
      <p:ext uri="{BB962C8B-B14F-4D97-AF65-F5344CB8AC3E}">
        <p14:creationId xmlns:p14="http://schemas.microsoft.com/office/powerpoint/2010/main" val="3703005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747706" y="807115"/>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8" name="Dikdörtgen 7"/>
          <p:cNvSpPr/>
          <p:nvPr/>
        </p:nvSpPr>
        <p:spPr>
          <a:xfrm>
            <a:off x="747706" y="1210092"/>
            <a:ext cx="11129334" cy="6186309"/>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yapılanması, yükseköğretim mevzuatına uygun olarak oluşturulmuş; görev, yetki ve sorumluluklar açık biçimde tanımlanmıştır.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Akademik ve idari karar alma süreçleri, Fakülte Kurulu ve Fakülte Yönetim Kurulu aracılığıyla sistematik biçimde yürütülmektedir.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İdari süreçler, Fakülte Sekreteri koordinasyonunda etkin bir biçimde organize edilmekte; işleyişte süreklilik sağlanmaktadır.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bünyesinde kurulan kurul ve komisyonlar, belirli gündemler doğrultusunda düzenli olarak toplanmakta ve kararlarını yazılı olarak belgelemektedir.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Yönetim süreçlerinde hesap verebilirlik, şeffaflık ve mevzuata uyum esas alınmaktadır.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kurumsal yapı ve süreç yönetimi açısından üniversite genel yönetim sistemiyle uyumlu bir model izlemektedir.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Fakültede katılımcı, şeffaf ve paylaşımcı bir yönetim anlayışı benimsenmiştir.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Kalite güvencesi süreçleri, Dekan, Dekan Yardımcıları, Bölüm Başkanları ve Kalite Komisyonu tarafından sahiplenilmektedir.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Kalite Komisyonu’nun tüm birimlerle yakın iş birliği içinde çalışması, kalite kültürünün yaygınlaşmasına katkı sağlamaktadır.</a:t>
            </a:r>
          </a:p>
          <a:p>
            <a:pPr marL="285750" lvl="0" indent="-28575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Öğrenci temsilcilerinin fakülte kurullarında yer alması, karar alma süreçlerine öğrenci katılımını artırmaktadır.</a:t>
            </a:r>
            <a:endParaRPr lang="tr-TR"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0955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1040256" y="789433"/>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6" name="Dikdörtgen 5"/>
          <p:cNvSpPr/>
          <p:nvPr/>
        </p:nvSpPr>
        <p:spPr>
          <a:xfrm>
            <a:off x="528320" y="1342747"/>
            <a:ext cx="11297920" cy="4678204"/>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Etkili iletişim kanalları (e-posta grupları, duyurular, sosyal medya) ile yönetsel süreçlerde bilgi akışı sağlanmaktadır.</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 Dekanı’nın üniversite kalite komisyonunda aktif görev alması, kalite kültürünün kurumsal düzeyde yaygınlaşmasına destek vermektedir.</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 öğretim üyelerinin akreditasyon süreçlerinde değerlendirici veya paydaş olarak yer alması, kurumsal kalite bilincini güçlendirmektedir.</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Sürekli iyileştirme anlayışı doğrultusunda düzenli öz değerlendirmeler yapılmakta ve çıktılar eylem planlarına yansıtılmaktadır.</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Öğrencilerin mesleki beceri eğitimlerinin güvenli ve kontrollü bir ortamda en üst düzeyde gerçekleştirilebilmesi için ileri düzey Klinik Simülasyon Kapasitesinin aktif olarak kullanılması.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Simülasyon merkezinin güncel eğitim ihtiyaçlarına yanıt verecek şekilde sürekli geliştirilmesi.</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Yeni teknolojilere adaptasyon çalışmaları ile öğrencilerin klinik yetkinliklerinin en güncel metotlarla artırılması.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Simülasyon merkezinin detaylarının fakülte web sayfasında kamuoyunun erişimine sunulması.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güvence sisteminin işleyişini koordine etmek amacıyla fakülte bünyesinde Kalite Yönetim Sistemi Komisyonu kurulması.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yönetim süreçlerinin ekip çalışması ruhuyla işletilmesinin hedeflenmesi.</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850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779640" y="668946"/>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6" name="Dikdörtgen 5"/>
          <p:cNvSpPr/>
          <p:nvPr/>
        </p:nvSpPr>
        <p:spPr>
          <a:xfrm>
            <a:off x="538480" y="1207877"/>
            <a:ext cx="11653520" cy="5416868"/>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Kalite çalışmalarının sadece merkezi birimlerde kalmayıp, fakültenin tüm birimlerine yaygınlaştırılması amacıyla mekanizmaların oluşturulması.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Komisyonun, kalite görevlileri ve sorumlularını içerecek şekilde, yetkili ve ilgili kişilerden teşkil edilmesi</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Eğitim-öğretim ve araştırma-geliştirme faaliyetlerine dair tüm süreçlerin mali sorumluluk ve hesap verebilirlik ilkesi çerçevesinde şeffaf bir şekilde yönetilmesi.</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Fakülteye ait tüm faaliyetlerin anlaşılır, doğru, güncel ve kolay erişilebilir bir formatta web sayfasında düzenli olarak yayımlanması.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Kamuoyundaki izlenim ve algının sürekli takip edilerek, kurumun daha etkin tanıtılmasına ve saygınlığının yükseltilmesine yönelik stratejik çalışmaların gerçekleştirilmesi.</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Yürütülen çalışmalar ve bilimsel etkinliklerin basın ve dijital kanallar aracılığıyla düzenli olarak kamuoyuna tanıtılması ve duyurulması.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Kamuoyuna sunulan bilgilerin tarafsızlığının ve nesnelliğinin habercilik etik kuralları çerçevesinde güvence altına alınması.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Personel ve kurumsal işleyişe dair alınan kararların büyük bir kısmının temel dokümanlarla (Stratejik Planlar, Faaliyet Raporları vb.) birlikte paydaşlarla paylaşılması.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Misyonun sadece mesleki eğitimi değil, aynı zamanda etik değerlere bağlılık, disiplinler arası iş birliği, araştırma yetkinliği ve topluma hizmet gibi kritik becerileri de vurgulaması.</a:t>
            </a:r>
          </a:p>
          <a:p>
            <a:pPr marL="285750" lvl="0" indent="-28575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Stratejik belgelerin (Misyon, Vizyon, Amaçlar) şeffaflık ilkesi gereği hem Fakülte hem de Üniversite resmi web ana sayfasında yayımlanması ve tüm iç/dış paydaşların erişimine açık olması.</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09342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1113466" y="781826"/>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6" name="Dikdörtgen 5"/>
          <p:cNvSpPr/>
          <p:nvPr/>
        </p:nvSpPr>
        <p:spPr>
          <a:xfrm>
            <a:off x="386080" y="1122917"/>
            <a:ext cx="11623040" cy="5786199"/>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 Misyon ve Vizyonunun, Üniversitenin genel Eğitim-Öğretim Politikası ve hedefleri ile bütünleşmesi.</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Fakültenin güncel bir 2021-2026 stratejik plana sahip olması.</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Misyon ve vizyonu gerçekleştirmeye yönelik 8 Stratejik Amaç ve bu amaçlara ulaşmayı sağlayacak 29 spesifik Stratejik Hedef belirlenmiş olması.</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Amaç ve hedeflerin üniversite planına entegre edilmesi ve detaylı hedef kartları ile sistematik olarak izlenmeye başlanması.</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Performans yönetim mekanizmasının doğrudan stratejik amaçları iyileştirme doğrultusunda kullanılması.</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Eğitim ve araştırma proses planlaması kapsamında yayınlar (toplam, SCI/SSCI) ve ders yükü (öğretim elemanına düşen ders saati) gibi somut ve ölçülebilir izlencelerin kayıt altına alınıp analiz edilmesi.</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Performans verilerinin analiz edilerek üniversitenin Toplam Kalite Yönetim Birimi ile paylaşılması ve kurumsal raporlamaya katkı sağlaması.</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Üniversite genelinde EBYS, OBS, ABYS, Teknoloji Transfer Ofisi, Bilimsel araştırma projeleri otomasyon sistemi ve Kalite Koordinatörlüğü Bilgi Yönetim Sistemi gibi birbiriyle entegre yazılımlar kullanılmaktadır. Bu sistemler bilgiye bütüncül erişim ve kurumsal veri bütünlüğü sağlamaktadır.</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Tüm sistemlere yetkili kullanıcılar şifreli giriş yöntemiyle erişmekte, bu da veri güvenliğini ve yetkilendirilmiş bilgi akışını güvence altına almaktadır.</a:t>
            </a:r>
          </a:p>
          <a:p>
            <a:pPr marL="342900" lvl="0" indent="-342900" algn="just">
              <a:spcBef>
                <a:spcPts val="600"/>
              </a:spcBef>
              <a:spcAft>
                <a:spcPts val="600"/>
              </a:spcAft>
              <a:buFont typeface="Wingdings" panose="05000000000000000000" pitchFamily="2" charset="2"/>
              <a:buChar char="ü"/>
            </a:pPr>
            <a:r>
              <a:rPr lang="tr-TR" sz="1600" kern="100">
                <a:latin typeface="Times New Roman" panose="02020603050405020304" pitchFamily="18" charset="0"/>
                <a:ea typeface="Calibri" panose="020F0502020204030204" pitchFamily="34" charset="0"/>
                <a:cs typeface="Times New Roman" panose="02020603050405020304" pitchFamily="18" charset="0"/>
              </a:rPr>
              <a:t>Üniversite, yönetsel ve akademik faaliyetlerin yürütülmesi için düzenli veri toplama ve sistematik analiz süreçleri uygulamakta, bu sayede karar alma mekanizmaları kanıta dayalı biçimde desteklenmektedir</a:t>
            </a:r>
            <a:endParaRPr lang="tr-TR" sz="1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7282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961066" y="722807"/>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7" name="Dikdörtgen 6"/>
          <p:cNvSpPr/>
          <p:nvPr/>
        </p:nvSpPr>
        <p:spPr>
          <a:xfrm>
            <a:off x="508000" y="1122917"/>
            <a:ext cx="11531600" cy="5601533"/>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Toplanan veriler, süreçlerin sürekli iyileştirilmesi ve karar mekanizmalarının güçlendirilmesi amacıyla düzenli olarak değerlendirilmektedir.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kalite süreçleri ve iç değerlendirme raporlamalarında Kalite Koordinatörlüğü Bilgi Yönetim Sistemi ile entegre çalışarak kalite güvence süreçlerini dijital platformda yürütmektedir.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Yazılımların izlenmesi, değerlendirilmesi ve geliştirilmesi süreçleri Bilgi İşlem Daire Başkanlığı tarafından yürütülmekte, birimlerden gelen talepler doğrultusunda sistemler sürekli güncellenmektedir.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Teknoloji Transfer Ofisi ve Bilimsel Araştırma Projeleri otomasyon sistemi üzerinden araştırma planlama, başvuru ve izleme süreçleri dijital olarak yürütülmekte; bu durum araştırma verimliliğini artırmaktadır.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Akademik, idari, öğrenci ve kalite süreçlerini kapsayan çok katmanlı bilgi yönetim ağı, kurumun tüm paydaşlarının etkin bilgiye erişimini sağlamaktadır.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Üniversitede tüm mali işlemler, 5018 sayılı Kamu Mali Yönetimi ve Kontrol Kanunu, Bütçe Kanunu ve ilgili mali mevzuat hükümleri doğrultusunda yürütülmekte; böylece hesap verebilirlik ve mali disiplin sağlanmaktadır.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Fakülte bütçeleri, stratejik plan, performans göstergeleri ve fayda-maliyet analizleri esas alınarak hazırlanmakta; bu durum kaynakların etkin, verimli ve hedef odaklı kullanımını desteklemektedir.</a:t>
            </a:r>
          </a:p>
          <a:p>
            <a:pPr marL="342900" lvl="0" indent="-342900" algn="just">
              <a:spcBef>
                <a:spcPts val="600"/>
              </a:spcBef>
              <a:spcAft>
                <a:spcPts val="600"/>
              </a:spcAft>
              <a:buFont typeface="Wingdings" panose="05000000000000000000" pitchFamily="2" charset="2"/>
              <a:buChar char="ü"/>
            </a:pPr>
            <a:r>
              <a:rPr lang="tr-TR" kern="100">
                <a:latin typeface="Times New Roman" panose="02020603050405020304" pitchFamily="18" charset="0"/>
                <a:ea typeface="Calibri" panose="020F0502020204030204" pitchFamily="34" charset="0"/>
                <a:cs typeface="Times New Roman" panose="02020603050405020304" pitchFamily="18" charset="0"/>
              </a:rPr>
              <a:t>Üniversite, merkezi yönetim kapsamındaki bir kamu idaresi olarak Orta Vadeli Program, Yatırım Programı ve Ayrıntılı Finansman Programı çerçevesinde kaynak tahsisi yapmakta, planlı mali yönetim yaklaşımı benimsemektedir.</a:t>
            </a:r>
          </a:p>
        </p:txBody>
      </p:sp>
    </p:spTree>
    <p:extLst>
      <p:ext uri="{BB962C8B-B14F-4D97-AF65-F5344CB8AC3E}">
        <p14:creationId xmlns:p14="http://schemas.microsoft.com/office/powerpoint/2010/main" val="27820744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7BB4FC9B-55D6-5990-245A-9F14C99CCB9D}"/>
              </a:ext>
            </a:extLst>
          </p:cNvPr>
          <p:cNvSpPr txBox="1">
            <a:spLocks/>
          </p:cNvSpPr>
          <p:nvPr/>
        </p:nvSpPr>
        <p:spPr>
          <a:xfrm>
            <a:off x="1423097" y="-36944"/>
            <a:ext cx="9642066" cy="6725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chemeClr val="bg1"/>
                </a:solidFill>
                <a:latin typeface="Tw Cen MT Condensed" panose="020B0606020104020203" pitchFamily="34" charset="0"/>
                <a:ea typeface="Verdana" panose="020B0604030504040204" pitchFamily="34" charset="0"/>
                <a:cs typeface="Segoe UI" panose="020B0502040204020203" pitchFamily="34" charset="0"/>
              </a:rPr>
              <a:t>SONUÇ VE DEĞERLENDİRME</a:t>
            </a:r>
          </a:p>
        </p:txBody>
      </p:sp>
      <p:sp>
        <p:nvSpPr>
          <p:cNvPr id="2" name="Dikdörtgen 1"/>
          <p:cNvSpPr/>
          <p:nvPr/>
        </p:nvSpPr>
        <p:spPr>
          <a:xfrm>
            <a:off x="4025820" y="722807"/>
            <a:ext cx="3992760" cy="400110"/>
          </a:xfrm>
          <a:prstGeom prst="rect">
            <a:avLst/>
          </a:prstGeom>
        </p:spPr>
        <p:txBody>
          <a:bodyPr wrap="none">
            <a:spAutoFit/>
          </a:bodyPr>
          <a:lstStyle/>
          <a:p>
            <a:r>
              <a:rPr lang="tr-TR" sz="2000" b="1" dirty="0">
                <a:latin typeface="Tw Cen MT" panose="020B0602020104020603" pitchFamily="34" charset="0"/>
              </a:rPr>
              <a:t>A. LİDERLİK, YÖNETİŞİM VE KALİTE</a:t>
            </a:r>
          </a:p>
        </p:txBody>
      </p:sp>
      <p:sp>
        <p:nvSpPr>
          <p:cNvPr id="3" name="Dikdörtgen 2"/>
          <p:cNvSpPr/>
          <p:nvPr/>
        </p:nvSpPr>
        <p:spPr>
          <a:xfrm>
            <a:off x="920426" y="859011"/>
            <a:ext cx="2450847" cy="507831"/>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dirty="0">
                <a:solidFill>
                  <a:srgbClr val="23376C"/>
                </a:solidFill>
                <a:latin typeface="Verdana" panose="020B0604030504040204" pitchFamily="34" charset="0"/>
                <a:ea typeface="Verdana" panose="020B0604030504040204" pitchFamily="34" charset="0"/>
              </a:rPr>
              <a:t>Güçlü Yönler</a:t>
            </a:r>
          </a:p>
        </p:txBody>
      </p:sp>
      <p:sp>
        <p:nvSpPr>
          <p:cNvPr id="4" name="Dikdörtgen 3"/>
          <p:cNvSpPr/>
          <p:nvPr/>
        </p:nvSpPr>
        <p:spPr>
          <a:xfrm>
            <a:off x="475317" y="1489814"/>
            <a:ext cx="11537626" cy="4862870"/>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Harcama yetkilileri, gerçekleştirme görevlileri ve taşınır kayıt kontrol yetkililerinin görev tanımları net biçimde belirlenmiş olup, sorumluluk paylaşımı açık ve hesap verebilirlik esasına dayalıdır.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Kurumda harcama öncesi kontrol, ön mali kontrol ve iç denetim uygulamaları aktif şekilde yürütülmekte, mali risklerin erken tespiti ve önlenmesi sağlanmaktadır.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 tüm mali işlemlerini Adıyaman Üniversitesi Strateji Geliştirme Daire Başkanlığı rehberliğinde yürütmekte, böylece mali süreçlerde kurumsal standart ve uyum sağlanmaktadır.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Mali kaynakların planlanması, tahsisi ve harcanmasında şeffaflık, hesap verebilirlik ve sürdürülebilirlik ilkeleri gözetilmekte; bu durum kurumun mali yönetim kültürünü güçlendirmektedir.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Fakültede tüm akademik ve idari faaliyetlerin PUKO döngüsü kapsamında yürütülmesi, sistematik ve sürekli iyileştirmeye dayalı bir kalite kültürünün yerleştiğini göstermektedir.</a:t>
            </a:r>
          </a:p>
          <a:p>
            <a:pPr marL="342900" lvl="0" indent="-342900" algn="just">
              <a:spcBef>
                <a:spcPts val="600"/>
              </a:spcBef>
              <a:spcAft>
                <a:spcPts val="600"/>
              </a:spcAft>
              <a:buFont typeface="Wingdings" panose="05000000000000000000" pitchFamily="2" charset="2"/>
              <a:buChar char="ü"/>
            </a:pPr>
            <a:r>
              <a:rPr lang="tr-TR" sz="2000" kern="100">
                <a:latin typeface="Times New Roman" panose="02020603050405020304" pitchFamily="18" charset="0"/>
                <a:ea typeface="Calibri" panose="020F0502020204030204" pitchFamily="34" charset="0"/>
                <a:cs typeface="Times New Roman" panose="02020603050405020304" pitchFamily="18" charset="0"/>
              </a:rPr>
              <a:t>Eğitim-öğretim, araştırma, toplumsal katkı, idari hizmetler ve mali yönetim olmak üzere beş ana süreç başlığının net biçimde tanımlanmış olması, görev ve sorumlulukların açık şekilde belirlenmesini sağlamaktadır.</a:t>
            </a:r>
          </a:p>
        </p:txBody>
      </p:sp>
    </p:spTree>
    <p:extLst>
      <p:ext uri="{BB962C8B-B14F-4D97-AF65-F5344CB8AC3E}">
        <p14:creationId xmlns:p14="http://schemas.microsoft.com/office/powerpoint/2010/main" val="661022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5296</TotalTime>
  <Words>13639</Words>
  <Application>Microsoft Office PowerPoint</Application>
  <PresentationFormat>Geniş ekran</PresentationFormat>
  <Paragraphs>1535</Paragraphs>
  <Slides>125</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125</vt:i4>
      </vt:variant>
    </vt:vector>
  </HeadingPairs>
  <TitlesOfParts>
    <vt:vector size="138" baseType="lpstr">
      <vt:lpstr>Arial</vt:lpstr>
      <vt:lpstr>Calibri</vt:lpstr>
      <vt:lpstr>Calibri Light</vt:lpstr>
      <vt:lpstr>Century Gothic</vt:lpstr>
      <vt:lpstr>Segoe UI</vt:lpstr>
      <vt:lpstr>Symbol</vt:lpstr>
      <vt:lpstr>Tahoma</vt:lpstr>
      <vt:lpstr>Times New Roman</vt:lpstr>
      <vt:lpstr>Tw Cen MT</vt:lpstr>
      <vt:lpstr>Tw Cen MT Condensed</vt:lpstr>
      <vt:lpstr>Verdana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ADIYAMAN ÜNİVERSİTESİ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STANDARTLARI ENSTİTÜSÜ)TSE</dc:title>
  <dc:creator>pc</dc:creator>
  <cp:lastModifiedBy>HP</cp:lastModifiedBy>
  <cp:revision>517</cp:revision>
  <dcterms:created xsi:type="dcterms:W3CDTF">2024-03-22T10:47:33Z</dcterms:created>
  <dcterms:modified xsi:type="dcterms:W3CDTF">2025-10-29T12:57:51Z</dcterms:modified>
</cp:coreProperties>
</file>