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7A"/>
    <a:srgbClr val="003054"/>
    <a:srgbClr val="66A2CE"/>
    <a:srgbClr val="42434E"/>
    <a:srgbClr val="0F4580"/>
    <a:srgbClr val="93B8DA"/>
    <a:srgbClr val="BACF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93AB154-B64B-49EC-BD03-1726D7575541}" type="datetimeFigureOut">
              <a:rPr lang="tr-TR" smtClean="0"/>
              <a:t>02.09.2020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358250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93AB154-B64B-49EC-BD03-1726D7575541}" type="datetimeFigureOut">
              <a:rPr lang="tr-TR" smtClean="0"/>
              <a:t>02.09.2020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1231609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93AB154-B64B-49EC-BD03-1726D7575541}" type="datetimeFigureOut">
              <a:rPr lang="tr-TR" smtClean="0"/>
              <a:t>02.09.2020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2257566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93AB154-B64B-49EC-BD03-1726D7575541}" type="datetimeFigureOut">
              <a:rPr lang="tr-TR" smtClean="0"/>
              <a:t>02.09.2020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2411558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93AB154-B64B-49EC-BD03-1726D7575541}" type="datetimeFigureOut">
              <a:rPr lang="tr-TR" smtClean="0"/>
              <a:t>02.09.2020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53795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93AB154-B64B-49EC-BD03-1726D7575541}" type="datetimeFigureOut">
              <a:rPr lang="tr-TR" smtClean="0"/>
              <a:t>02.09.2020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402657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93AB154-B64B-49EC-BD03-1726D7575541}" type="datetimeFigureOut">
              <a:rPr lang="tr-TR" smtClean="0"/>
              <a:t>02.09.2020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1769319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93AB154-B64B-49EC-BD03-1726D7575541}" type="datetimeFigureOut">
              <a:rPr lang="tr-TR" smtClean="0"/>
              <a:t>02.09.2020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2191542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3AB154-B64B-49EC-BD03-1726D7575541}" type="datetimeFigureOut">
              <a:rPr lang="tr-TR" smtClean="0"/>
              <a:t>02.09.2020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1420969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93AB154-B64B-49EC-BD03-1726D7575541}" type="datetimeFigureOut">
              <a:rPr lang="tr-TR" smtClean="0"/>
              <a:t>02.09.2020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1419118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93AB154-B64B-49EC-BD03-1726D7575541}" type="datetimeFigureOut">
              <a:rPr lang="tr-TR" smtClean="0"/>
              <a:t>02.09.2020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F8DD5A3-0225-4ADD-89B0-C3D73A44763B}" type="slidenum">
              <a:rPr lang="tr-TR" smtClean="0"/>
              <a:t>‹#›</a:t>
            </a:fld>
            <a:endParaRPr lang="tr-TR"/>
          </a:p>
        </p:txBody>
      </p:sp>
    </p:spTree>
    <p:extLst>
      <p:ext uri="{BB962C8B-B14F-4D97-AF65-F5344CB8AC3E}">
        <p14:creationId xmlns:p14="http://schemas.microsoft.com/office/powerpoint/2010/main" val="2837816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AB154-B64B-49EC-BD03-1726D7575541}" type="datetimeFigureOut">
              <a:rPr lang="tr-TR" smtClean="0"/>
              <a:t>02.09.2020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DD5A3-0225-4ADD-89B0-C3D73A44763B}" type="slidenum">
              <a:rPr lang="tr-TR" smtClean="0"/>
              <a:t>‹#›</a:t>
            </a:fld>
            <a:endParaRPr lang="tr-TR"/>
          </a:p>
        </p:txBody>
      </p:sp>
    </p:spTree>
    <p:extLst>
      <p:ext uri="{BB962C8B-B14F-4D97-AF65-F5344CB8AC3E}">
        <p14:creationId xmlns:p14="http://schemas.microsoft.com/office/powerpoint/2010/main" val="1099520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2.jpe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3.jp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90" y="0"/>
            <a:ext cx="12192189" cy="6876000"/>
          </a:xfrm>
          <a:prstGeom prst="rect">
            <a:avLst/>
          </a:prstGeom>
        </p:spPr>
      </p:pic>
      <p:sp>
        <p:nvSpPr>
          <p:cNvPr id="3" name="Alt Başlık 2"/>
          <p:cNvSpPr>
            <a:spLocks noGrp="1"/>
          </p:cNvSpPr>
          <p:nvPr>
            <p:ph type="subTitle" idx="1"/>
          </p:nvPr>
        </p:nvSpPr>
        <p:spPr>
          <a:xfrm>
            <a:off x="-1" y="4513537"/>
            <a:ext cx="12191999" cy="509451"/>
          </a:xfrm>
          <a:solidFill>
            <a:srgbClr val="66A2CE"/>
          </a:solidFill>
        </p:spPr>
        <p:txBody>
          <a:bodyPr anchor="ctr">
            <a:normAutofit/>
          </a:bodyPr>
          <a:lstStyle/>
          <a:p>
            <a:r>
              <a:rPr lang="tr-TR" b="1" dirty="0" smtClean="0">
                <a:solidFill>
                  <a:schemeClr val="bg1"/>
                </a:solidFill>
                <a:latin typeface="Corbel" panose="020B0503020204020204" pitchFamily="34" charset="0"/>
                <a:cs typeface="Arial" panose="020B0604020202020204" pitchFamily="34" charset="0"/>
              </a:rPr>
              <a:t>…………….…………(</a:t>
            </a:r>
            <a:r>
              <a:rPr lang="tr-TR" b="1" dirty="0" smtClean="0">
                <a:solidFill>
                  <a:srgbClr val="FF0000"/>
                </a:solidFill>
                <a:latin typeface="Corbel" panose="020B0503020204020204" pitchFamily="34" charset="0"/>
                <a:cs typeface="Arial" panose="020B0604020202020204" pitchFamily="34" charset="0"/>
              </a:rPr>
              <a:t>Öğretim </a:t>
            </a:r>
            <a:r>
              <a:rPr lang="tr-TR" b="1" dirty="0">
                <a:solidFill>
                  <a:srgbClr val="FF0000"/>
                </a:solidFill>
                <a:latin typeface="Corbel" panose="020B0503020204020204" pitchFamily="34" charset="0"/>
                <a:cs typeface="Arial" panose="020B0604020202020204" pitchFamily="34" charset="0"/>
              </a:rPr>
              <a:t>Elemanı)</a:t>
            </a:r>
            <a:endParaRPr lang="tr-TR" dirty="0"/>
          </a:p>
        </p:txBody>
      </p:sp>
      <p:sp>
        <p:nvSpPr>
          <p:cNvPr id="8" name="Unvan 1"/>
          <p:cNvSpPr>
            <a:spLocks noGrp="1"/>
          </p:cNvSpPr>
          <p:nvPr>
            <p:ph type="ctrTitle"/>
          </p:nvPr>
        </p:nvSpPr>
        <p:spPr>
          <a:xfrm>
            <a:off x="0" y="2078181"/>
            <a:ext cx="12191998" cy="2435355"/>
          </a:xfrm>
          <a:solidFill>
            <a:srgbClr val="00467A"/>
          </a:solidFill>
          <a:ln>
            <a:noFill/>
          </a:ln>
        </p:spPr>
        <p:txBody>
          <a:bodyPr>
            <a:noAutofit/>
          </a:bodyPr>
          <a:lstStyle/>
          <a:p>
            <a:r>
              <a:rPr lang="tr-TR" sz="2800" b="1" dirty="0" smtClean="0">
                <a:solidFill>
                  <a:schemeClr val="bg1"/>
                </a:solidFill>
                <a:latin typeface="Corbel" panose="020B0503020204020204" pitchFamily="34" charset="0"/>
                <a:cs typeface="Arial" panose="020B0604020202020204" pitchFamily="34" charset="0"/>
              </a:rPr>
              <a:t>ENF 101 </a:t>
            </a:r>
            <a:r>
              <a:rPr lang="tr-TR" sz="2800" b="1" dirty="0" err="1" smtClean="0">
                <a:solidFill>
                  <a:schemeClr val="bg1"/>
                </a:solidFill>
                <a:latin typeface="Corbel" panose="020B0503020204020204" pitchFamily="34" charset="0"/>
                <a:cs typeface="Arial" panose="020B0604020202020204" pitchFamily="34" charset="0"/>
              </a:rPr>
              <a:t>TeMEL</a:t>
            </a:r>
            <a:r>
              <a:rPr lang="tr-TR" sz="2800" b="1" dirty="0" smtClean="0">
                <a:solidFill>
                  <a:schemeClr val="bg1"/>
                </a:solidFill>
                <a:latin typeface="Corbel" panose="020B0503020204020204" pitchFamily="34" charset="0"/>
                <a:cs typeface="Arial" panose="020B0604020202020204" pitchFamily="34" charset="0"/>
              </a:rPr>
              <a:t> BİLGİ TEKNOLOJİLERİ I </a:t>
            </a:r>
            <a:r>
              <a:rPr lang="tr-TR" sz="2800" b="1" dirty="0" smtClean="0">
                <a:solidFill>
                  <a:srgbClr val="FF0000"/>
                </a:solidFill>
                <a:latin typeface="Corbel" panose="020B0503020204020204" pitchFamily="34" charset="0"/>
                <a:cs typeface="Arial" panose="020B0604020202020204" pitchFamily="34" charset="0"/>
              </a:rPr>
              <a:t>(Dersin Adı 28 PUNTO, YAZI TİPİ CORBEL, ortalı, kalın)</a:t>
            </a:r>
            <a:br>
              <a:rPr lang="tr-TR" sz="2800" b="1" dirty="0" smtClean="0">
                <a:solidFill>
                  <a:srgbClr val="FF0000"/>
                </a:solidFill>
                <a:latin typeface="Corbel" panose="020B0503020204020204" pitchFamily="34" charset="0"/>
                <a:cs typeface="Arial" panose="020B0604020202020204" pitchFamily="34" charset="0"/>
              </a:rPr>
            </a:br>
            <a:r>
              <a:rPr lang="tr-TR" sz="2800" b="1" dirty="0" smtClean="0">
                <a:solidFill>
                  <a:schemeClr val="bg1"/>
                </a:solidFill>
                <a:latin typeface="Corbel" panose="020B0503020204020204" pitchFamily="34" charset="0"/>
                <a:cs typeface="Arial" panose="020B0604020202020204" pitchFamily="34" charset="0"/>
              </a:rPr>
              <a:t>I. Hafta  </a:t>
            </a:r>
            <a:r>
              <a:rPr lang="tr-TR" sz="2800" b="1" dirty="0" smtClean="0">
                <a:solidFill>
                  <a:srgbClr val="FF0000"/>
                </a:solidFill>
                <a:latin typeface="Corbel" panose="020B0503020204020204" pitchFamily="34" charset="0"/>
                <a:cs typeface="Arial" panose="020B0604020202020204" pitchFamily="34" charset="0"/>
              </a:rPr>
              <a:t>(haftası)</a:t>
            </a:r>
            <a:r>
              <a:rPr lang="tr-TR" sz="2800" b="1" dirty="0" smtClean="0">
                <a:latin typeface="Corbel" panose="020B0503020204020204" pitchFamily="34" charset="0"/>
                <a:cs typeface="Arial" panose="020B0604020202020204" pitchFamily="34" charset="0"/>
              </a:rPr>
              <a:t/>
            </a:r>
            <a:br>
              <a:rPr lang="tr-TR" sz="2800" b="1" dirty="0" smtClean="0">
                <a:latin typeface="Corbel" panose="020B0503020204020204" pitchFamily="34" charset="0"/>
                <a:cs typeface="Arial" panose="020B0604020202020204" pitchFamily="34" charset="0"/>
              </a:rPr>
            </a:br>
            <a:r>
              <a:rPr lang="tr-TR" sz="2000" b="1" dirty="0" smtClean="0">
                <a:solidFill>
                  <a:schemeClr val="bg1"/>
                </a:solidFill>
                <a:latin typeface="Corbel" panose="020B0503020204020204" pitchFamily="34" charset="0"/>
                <a:cs typeface="Arial" panose="020B0604020202020204" pitchFamily="34" charset="0"/>
              </a:rPr>
              <a:t>İşletim Sistemleri</a:t>
            </a:r>
            <a:r>
              <a:rPr lang="tr-TR" sz="2000" b="1" dirty="0" smtClean="0">
                <a:solidFill>
                  <a:srgbClr val="FF0000"/>
                </a:solidFill>
                <a:latin typeface="Corbel" panose="020B0503020204020204" pitchFamily="34" charset="0"/>
                <a:cs typeface="Arial" panose="020B0604020202020204" pitchFamily="34" charset="0"/>
              </a:rPr>
              <a:t>(Dersin bu haftaki konusu 20 punto)	</a:t>
            </a:r>
            <a:r>
              <a:rPr lang="tr-TR" sz="2800" b="1" dirty="0" smtClean="0">
                <a:cs typeface="Arial" panose="020B0604020202020204" pitchFamily="34" charset="0"/>
              </a:rPr>
              <a:t/>
            </a:r>
            <a:br>
              <a:rPr lang="tr-TR" sz="2800" b="1" dirty="0" smtClean="0">
                <a:cs typeface="Arial" panose="020B0604020202020204" pitchFamily="34" charset="0"/>
              </a:rPr>
            </a:br>
            <a:endParaRPr lang="tr-TR" sz="2800" b="1" dirty="0">
              <a:cs typeface="Arial" panose="020B0604020202020204" pitchFamily="34" charset="0"/>
            </a:endParaRPr>
          </a:p>
        </p:txBody>
      </p:sp>
    </p:spTree>
    <p:extLst>
      <p:ext uri="{BB962C8B-B14F-4D97-AF65-F5344CB8AC3E}">
        <p14:creationId xmlns:p14="http://schemas.microsoft.com/office/powerpoint/2010/main" val="416973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90" y="0"/>
            <a:ext cx="12192189" cy="6876000"/>
          </a:xfrm>
          <a:prstGeom prst="rect">
            <a:avLst/>
          </a:prstGeom>
        </p:spPr>
      </p:pic>
      <p:sp>
        <p:nvSpPr>
          <p:cNvPr id="8" name="Yuvarlatılmış Dikdörtgen 7"/>
          <p:cNvSpPr/>
          <p:nvPr>
            <p:custDataLst>
              <p:tags r:id="rId1"/>
            </p:custDataLst>
          </p:nvPr>
        </p:nvSpPr>
        <p:spPr>
          <a:xfrm>
            <a:off x="1519105" y="331969"/>
            <a:ext cx="8800551"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İçerik Yer Tutucusu 6"/>
          <p:cNvSpPr>
            <a:spLocks noGrp="1"/>
          </p:cNvSpPr>
          <p:nvPr>
            <p:ph idx="1"/>
          </p:nvPr>
        </p:nvSpPr>
        <p:spPr>
          <a:xfrm>
            <a:off x="498561" y="1734183"/>
            <a:ext cx="11218822" cy="4827933"/>
          </a:xfrm>
        </p:spPr>
        <p:txBody>
          <a:bodyPr>
            <a:normAutofit/>
          </a:bodyPr>
          <a:lstStyle/>
          <a:p>
            <a:pPr marL="342000" indent="-342000" algn="just">
              <a:lnSpc>
                <a:spcPct val="150000"/>
              </a:lnSpc>
              <a:spcBef>
                <a:spcPts val="0"/>
              </a:spcBef>
              <a:buFont typeface="+mj-lt"/>
              <a:buAutoNum type="arabicPeriod"/>
            </a:pPr>
            <a:r>
              <a:rPr lang="tr-TR" sz="2000" dirty="0">
                <a:latin typeface="Arial" panose="020B0604020202020204" pitchFamily="34" charset="0"/>
                <a:cs typeface="Arial" panose="020B0604020202020204" pitchFamily="34" charset="0"/>
              </a:rPr>
              <a:t>Bilgisayar Nedir?</a:t>
            </a:r>
          </a:p>
          <a:p>
            <a:pPr marL="342000" indent="-342000" algn="just">
              <a:lnSpc>
                <a:spcPct val="150000"/>
              </a:lnSpc>
              <a:spcBef>
                <a:spcPts val="0"/>
              </a:spcBef>
              <a:buFont typeface="+mj-lt"/>
              <a:buAutoNum type="arabicPeriod"/>
            </a:pPr>
            <a:r>
              <a:rPr lang="tr-TR" sz="2000" dirty="0">
                <a:latin typeface="Arial" panose="020B0604020202020204" pitchFamily="34" charset="0"/>
                <a:cs typeface="Arial" panose="020B0604020202020204" pitchFamily="34" charset="0"/>
              </a:rPr>
              <a:t>İşletim Sistemleri</a:t>
            </a:r>
          </a:p>
          <a:p>
            <a:pPr marL="342000" indent="-342000" algn="just">
              <a:lnSpc>
                <a:spcPct val="150000"/>
              </a:lnSpc>
              <a:spcBef>
                <a:spcPts val="0"/>
              </a:spcBef>
              <a:buFont typeface="+mj-lt"/>
              <a:buAutoNum type="arabicPeriod"/>
            </a:pPr>
            <a:r>
              <a:rPr lang="tr-TR" sz="2000" dirty="0">
                <a:latin typeface="Arial" panose="020B0604020202020204" pitchFamily="34" charset="0"/>
                <a:cs typeface="Arial" panose="020B0604020202020204" pitchFamily="34" charset="0"/>
              </a:rPr>
              <a:t>Açık Kaynak Kodlu İşletim Sistemleri</a:t>
            </a:r>
          </a:p>
          <a:p>
            <a:pPr marL="342000" indent="-342000" algn="just">
              <a:lnSpc>
                <a:spcPct val="150000"/>
              </a:lnSpc>
              <a:spcBef>
                <a:spcPts val="0"/>
              </a:spcBef>
              <a:buFont typeface="+mj-lt"/>
              <a:buAutoNum type="arabicPeriod"/>
            </a:pPr>
            <a:r>
              <a:rPr lang="tr-TR" sz="2000" dirty="0">
                <a:latin typeface="Arial" panose="020B0604020202020204" pitchFamily="34" charset="0"/>
                <a:cs typeface="Arial" panose="020B0604020202020204" pitchFamily="34" charset="0"/>
              </a:rPr>
              <a:t>Lisanslı İşletim Sistemleri</a:t>
            </a:r>
          </a:p>
          <a:p>
            <a:pPr marL="342000" indent="-342000" algn="just">
              <a:lnSpc>
                <a:spcPct val="150000"/>
              </a:lnSpc>
              <a:spcBef>
                <a:spcPts val="0"/>
              </a:spcBef>
            </a:pPr>
            <a:r>
              <a:rPr lang="tr-TR" sz="2000" dirty="0">
                <a:solidFill>
                  <a:srgbClr val="FF0000"/>
                </a:solidFill>
                <a:latin typeface="Arial" panose="020B0604020202020204" pitchFamily="34" charset="0"/>
                <a:cs typeface="Arial" panose="020B0604020202020204" pitchFamily="34" charset="0"/>
              </a:rPr>
              <a:t>Bu slaytta, bu haftada anlatılacak olan konuların konu başlıkları maddeler halinde yazılacaktır. </a:t>
            </a:r>
            <a:endParaRPr lang="tr-TR" sz="2000" dirty="0">
              <a:latin typeface="Arial" panose="020B0604020202020204" pitchFamily="34" charset="0"/>
              <a:cs typeface="Arial" panose="020B0604020202020204" pitchFamily="34" charset="0"/>
            </a:endParaRPr>
          </a:p>
        </p:txBody>
      </p:sp>
      <p:sp>
        <p:nvSpPr>
          <p:cNvPr id="10" name="Altbilgi Yer Tutucusu 1"/>
          <p:cNvSpPr>
            <a:spLocks noGrp="1"/>
          </p:cNvSpPr>
          <p:nvPr>
            <p:ph type="ftr" sz="quarter" idx="11"/>
            <p:custDataLst>
              <p:tags r:id="rId2"/>
            </p:custDataLst>
          </p:nvPr>
        </p:nvSpPr>
        <p:spPr>
          <a:xfrm>
            <a:off x="555" y="6596743"/>
            <a:ext cx="12191445" cy="244631"/>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738193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90" y="0"/>
            <a:ext cx="12192189" cy="6876000"/>
          </a:xfrm>
          <a:prstGeom prst="rect">
            <a:avLst/>
          </a:prstGeom>
        </p:spPr>
      </p:pic>
      <p:sp>
        <p:nvSpPr>
          <p:cNvPr id="8" name="Yuvarlatılmış Dikdörtgen 7"/>
          <p:cNvSpPr/>
          <p:nvPr>
            <p:custDataLst>
              <p:tags r:id="rId1"/>
            </p:custDataLst>
          </p:nvPr>
        </p:nvSpPr>
        <p:spPr>
          <a:xfrm>
            <a:off x="1519105" y="331969"/>
            <a:ext cx="8800551"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KONU BAŞLIĞI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İçerik Yer Tutucusu 6"/>
          <p:cNvSpPr>
            <a:spLocks noGrp="1"/>
          </p:cNvSpPr>
          <p:nvPr>
            <p:ph idx="1"/>
          </p:nvPr>
        </p:nvSpPr>
        <p:spPr>
          <a:xfrm>
            <a:off x="498561" y="1734183"/>
            <a:ext cx="11218822" cy="4827933"/>
          </a:xfrm>
        </p:spPr>
        <p:txBody>
          <a:bodyPr>
            <a:normAutofit/>
          </a:bodyPr>
          <a:lstStyle/>
          <a:p>
            <a:pPr marL="342000" indent="-342000" algn="just">
              <a:lnSpc>
                <a:spcPct val="150000"/>
              </a:lnSpc>
              <a:spcBef>
                <a:spcPts val="0"/>
              </a:spcBef>
              <a:buNone/>
            </a:pPr>
            <a:r>
              <a:rPr lang="tr-TR" sz="2000" dirty="0" smtClean="0">
                <a:latin typeface="Arial" panose="020B0604020202020204" pitchFamily="34" charset="0"/>
                <a:cs typeface="Arial" panose="020B0604020202020204" pitchFamily="34" charset="0"/>
              </a:rPr>
              <a:t>Bu alanda anlatılacak olan içerik </a:t>
            </a:r>
            <a:r>
              <a:rPr lang="tr-TR" sz="2000" dirty="0" err="1" smtClean="0">
                <a:latin typeface="Arial" panose="020B0604020202020204" pitchFamily="34" charset="0"/>
                <a:cs typeface="Arial" panose="020B0604020202020204" pitchFamily="34" charset="0"/>
              </a:rPr>
              <a:t>Arial</a:t>
            </a:r>
            <a:r>
              <a:rPr lang="tr-TR" sz="2000" dirty="0" smtClean="0">
                <a:latin typeface="Arial" panose="020B0604020202020204" pitchFamily="34" charset="0"/>
                <a:cs typeface="Arial" panose="020B0604020202020204" pitchFamily="34" charset="0"/>
              </a:rPr>
              <a:t> yazı tipinde 20 punto büyüklüğünde ayarlanmalıdır. Gerekli görülen durumlarda yazının büyüklüğü 2 punto kadar değiştirilebilir.</a:t>
            </a:r>
          </a:p>
          <a:p>
            <a:pPr marL="342000" indent="-342000" algn="just">
              <a:lnSpc>
                <a:spcPct val="150000"/>
              </a:lnSpc>
              <a:spcBef>
                <a:spcPts val="0"/>
              </a:spcBef>
            </a:pPr>
            <a:endParaRPr lang="tr-TR" sz="2000" dirty="0">
              <a:solidFill>
                <a:srgbClr val="FF0000"/>
              </a:solidFill>
              <a:latin typeface="Arial" panose="020B0604020202020204" pitchFamily="34" charset="0"/>
              <a:cs typeface="Arial" panose="020B0604020202020204" pitchFamily="34" charset="0"/>
            </a:endParaRPr>
          </a:p>
          <a:p>
            <a:pPr marL="342000" indent="-342000" algn="just">
              <a:lnSpc>
                <a:spcPct val="150000"/>
              </a:lnSpc>
              <a:spcBef>
                <a:spcPts val="0"/>
              </a:spcBef>
            </a:pPr>
            <a:r>
              <a:rPr lang="tr-TR" sz="2000" dirty="0" smtClean="0">
                <a:solidFill>
                  <a:srgbClr val="FF0000"/>
                </a:solidFill>
                <a:latin typeface="Arial" panose="020B0604020202020204" pitchFamily="34" charset="0"/>
                <a:cs typeface="Arial" panose="020B0604020202020204" pitchFamily="34" charset="0"/>
              </a:rPr>
              <a:t>Konu başlığı 28 punto, Yazı tipi </a:t>
            </a:r>
            <a:r>
              <a:rPr lang="tr-TR" sz="2000" dirty="0" err="1">
                <a:solidFill>
                  <a:srgbClr val="FF0000"/>
                </a:solidFill>
                <a:latin typeface="Arial" panose="020B0604020202020204" pitchFamily="34" charset="0"/>
                <a:cs typeface="Arial" panose="020B0604020202020204" pitchFamily="34" charset="0"/>
              </a:rPr>
              <a:t>C</a:t>
            </a:r>
            <a:r>
              <a:rPr lang="tr-TR" sz="2000" dirty="0" err="1" smtClean="0">
                <a:solidFill>
                  <a:srgbClr val="FF0000"/>
                </a:solidFill>
                <a:latin typeface="Arial" panose="020B0604020202020204" pitchFamily="34" charset="0"/>
                <a:cs typeface="Arial" panose="020B0604020202020204" pitchFamily="34" charset="0"/>
              </a:rPr>
              <a:t>orbel</a:t>
            </a:r>
            <a:r>
              <a:rPr lang="tr-TR" sz="2000" dirty="0" smtClean="0">
                <a:solidFill>
                  <a:srgbClr val="FF0000"/>
                </a:solidFill>
                <a:latin typeface="Arial" panose="020B0604020202020204" pitchFamily="34" charset="0"/>
                <a:cs typeface="Arial" panose="020B0604020202020204" pitchFamily="34" charset="0"/>
              </a:rPr>
              <a:t>, büyük harflerle olacak şekilde yerleştirilmeli. Her slaytta konu başlığı yer almalıdır.</a:t>
            </a:r>
          </a:p>
        </p:txBody>
      </p:sp>
      <p:sp>
        <p:nvSpPr>
          <p:cNvPr id="10" name="Altbilgi Yer Tutucusu 1"/>
          <p:cNvSpPr>
            <a:spLocks noGrp="1"/>
          </p:cNvSpPr>
          <p:nvPr>
            <p:ph type="ftr" sz="quarter" idx="11"/>
            <p:custDataLst>
              <p:tags r:id="rId2"/>
            </p:custDataLst>
          </p:nvPr>
        </p:nvSpPr>
        <p:spPr>
          <a:xfrm>
            <a:off x="555" y="6596743"/>
            <a:ext cx="12191445" cy="244631"/>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53031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90" y="0"/>
            <a:ext cx="12192189" cy="6876000"/>
          </a:xfrm>
          <a:prstGeom prst="rect">
            <a:avLst/>
          </a:prstGeom>
        </p:spPr>
      </p:pic>
      <p:sp>
        <p:nvSpPr>
          <p:cNvPr id="8" name="Yuvarlatılmış Dikdörtgen 7"/>
          <p:cNvSpPr/>
          <p:nvPr>
            <p:custDataLst>
              <p:tags r:id="rId1"/>
            </p:custDataLst>
          </p:nvPr>
        </p:nvSpPr>
        <p:spPr>
          <a:xfrm>
            <a:off x="1519105" y="331969"/>
            <a:ext cx="8800551"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KONU BAŞLIĞI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İçerik Yer Tutucusu 6"/>
          <p:cNvSpPr>
            <a:spLocks noGrp="1"/>
          </p:cNvSpPr>
          <p:nvPr>
            <p:ph idx="1"/>
          </p:nvPr>
        </p:nvSpPr>
        <p:spPr>
          <a:xfrm>
            <a:off x="498561" y="1734183"/>
            <a:ext cx="5431976" cy="4827933"/>
          </a:xfrm>
        </p:spPr>
        <p:txBody>
          <a:bodyPr>
            <a:normAutofit/>
          </a:bodyPr>
          <a:lstStyle/>
          <a:p>
            <a:pPr marL="0" indent="0" algn="just">
              <a:lnSpc>
                <a:spcPct val="150000"/>
              </a:lnSpc>
              <a:spcBef>
                <a:spcPts val="0"/>
              </a:spcBef>
              <a:buNone/>
            </a:pPr>
            <a:r>
              <a:rPr lang="tr-TR" sz="2000" dirty="0" smtClean="0">
                <a:latin typeface="Arial" panose="020B0604020202020204" pitchFamily="34" charset="0"/>
                <a:cs typeface="Arial" panose="020B0604020202020204" pitchFamily="34" charset="0"/>
              </a:rPr>
              <a:t>Metin ile birlikte resim eklemesini bu sayfada yer alan şekilde yapılabilir. Birden fazla resim ya da sayfa içerisinde tekli resimlerde yer alabilir. Sunularda yer alan bilgilerin yerleştirilmesi esnek olarak bırakılmıştır. Slayt tasarımları isteğe göre ayarlanabilir.</a:t>
            </a:r>
            <a:endParaRPr lang="tr-TR" sz="2000" dirty="0" smtClean="0">
              <a:solidFill>
                <a:srgbClr val="FF0000"/>
              </a:solidFill>
              <a:latin typeface="Arial" panose="020B0604020202020204" pitchFamily="34" charset="0"/>
              <a:cs typeface="Arial" panose="020B0604020202020204" pitchFamily="34" charset="0"/>
            </a:endParaRPr>
          </a:p>
        </p:txBody>
      </p:sp>
      <p:sp>
        <p:nvSpPr>
          <p:cNvPr id="10" name="Altbilgi Yer Tutucusu 1"/>
          <p:cNvSpPr>
            <a:spLocks noGrp="1"/>
          </p:cNvSpPr>
          <p:nvPr>
            <p:ph type="ftr" sz="quarter" idx="11"/>
            <p:custDataLst>
              <p:tags r:id="rId2"/>
            </p:custDataLst>
          </p:nvPr>
        </p:nvSpPr>
        <p:spPr>
          <a:xfrm>
            <a:off x="555" y="6596743"/>
            <a:ext cx="12191445" cy="244631"/>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6" name="Resim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58395" y="1904002"/>
            <a:ext cx="4405745" cy="2614809"/>
          </a:xfrm>
          <a:prstGeom prst="rect">
            <a:avLst/>
          </a:prstGeom>
          <a:noFill/>
          <a:effectLst>
            <a:outerShdw blurRad="50800" dist="50800" dir="5400000" algn="ctr" rotWithShape="0">
              <a:schemeClr val="accent1"/>
            </a:outerShdw>
          </a:effectLst>
        </p:spPr>
      </p:pic>
    </p:spTree>
    <p:extLst>
      <p:ext uri="{BB962C8B-B14F-4D97-AF65-F5344CB8AC3E}">
        <p14:creationId xmlns:p14="http://schemas.microsoft.com/office/powerpoint/2010/main" val="3662149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90" y="0"/>
            <a:ext cx="12192189" cy="6876000"/>
          </a:xfrm>
          <a:prstGeom prst="rect">
            <a:avLst/>
          </a:prstGeom>
        </p:spPr>
      </p:pic>
      <p:sp>
        <p:nvSpPr>
          <p:cNvPr id="8" name="Yuvarlatılmış Dikdörtgen 7"/>
          <p:cNvSpPr/>
          <p:nvPr>
            <p:custDataLst>
              <p:tags r:id="rId1"/>
            </p:custDataLst>
          </p:nvPr>
        </p:nvSpPr>
        <p:spPr>
          <a:xfrm>
            <a:off x="1519105" y="331969"/>
            <a:ext cx="8800551"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KONU BAŞLIĞI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İçerik Yer Tutucusu 6"/>
          <p:cNvSpPr>
            <a:spLocks noGrp="1"/>
          </p:cNvSpPr>
          <p:nvPr>
            <p:ph idx="1"/>
          </p:nvPr>
        </p:nvSpPr>
        <p:spPr>
          <a:xfrm>
            <a:off x="5919380" y="1786622"/>
            <a:ext cx="5431976" cy="4705618"/>
          </a:xfrm>
        </p:spPr>
        <p:txBody>
          <a:bodyPr>
            <a:normAutofit/>
          </a:bodyPr>
          <a:lstStyle/>
          <a:p>
            <a:pPr marL="0" indent="0" algn="just">
              <a:lnSpc>
                <a:spcPct val="150000"/>
              </a:lnSpc>
              <a:spcBef>
                <a:spcPts val="0"/>
              </a:spcBef>
              <a:buNone/>
            </a:pPr>
            <a:r>
              <a:rPr lang="tr-TR" sz="2000" dirty="0" smtClean="0">
                <a:latin typeface="Arial" panose="020B0604020202020204" pitchFamily="34" charset="0"/>
                <a:cs typeface="Arial" panose="020B0604020202020204" pitchFamily="34" charset="0"/>
              </a:rPr>
              <a:t>Metin ile birlikte resim eklemesini bu sayfada yer alan şekilde yapılabilir. Birden fazla resim ya da sayfa içerisinde tekli resimlerde yer alabilir. Sunularda yer alan bilgilerin yerleştirilmesi esnek olarak bırakılmıştır. Slayt tasarımları isteğe göre ayarlanabilir.</a:t>
            </a:r>
            <a:endParaRPr lang="tr-TR" sz="2000" dirty="0" smtClean="0">
              <a:solidFill>
                <a:srgbClr val="FF0000"/>
              </a:solidFill>
              <a:latin typeface="Arial" panose="020B0604020202020204" pitchFamily="34" charset="0"/>
              <a:cs typeface="Arial" panose="020B0604020202020204" pitchFamily="34" charset="0"/>
            </a:endParaRPr>
          </a:p>
        </p:txBody>
      </p:sp>
      <p:sp>
        <p:nvSpPr>
          <p:cNvPr id="10" name="Altbilgi Yer Tutucusu 1"/>
          <p:cNvSpPr>
            <a:spLocks noGrp="1"/>
          </p:cNvSpPr>
          <p:nvPr>
            <p:ph type="ftr" sz="quarter" idx="11"/>
            <p:custDataLst>
              <p:tags r:id="rId2"/>
            </p:custDataLst>
          </p:nvPr>
        </p:nvSpPr>
        <p:spPr>
          <a:xfrm>
            <a:off x="555" y="6596743"/>
            <a:ext cx="12191445" cy="244631"/>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9" name="Resim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0365" y="1990967"/>
            <a:ext cx="4400277" cy="2614809"/>
          </a:xfrm>
          <a:prstGeom prst="rect">
            <a:avLst/>
          </a:prstGeom>
        </p:spPr>
      </p:pic>
    </p:spTree>
    <p:extLst>
      <p:ext uri="{BB962C8B-B14F-4D97-AF65-F5344CB8AC3E}">
        <p14:creationId xmlns:p14="http://schemas.microsoft.com/office/powerpoint/2010/main" val="1195626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Resim 10"/>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90" y="0"/>
            <a:ext cx="12192189" cy="6876000"/>
          </a:xfrm>
          <a:prstGeom prst="rect">
            <a:avLst/>
          </a:prstGeom>
        </p:spPr>
      </p:pic>
      <p:sp>
        <p:nvSpPr>
          <p:cNvPr id="8" name="Yuvarlatılmış Dikdörtgen 7"/>
          <p:cNvSpPr/>
          <p:nvPr>
            <p:custDataLst>
              <p:tags r:id="rId1"/>
            </p:custDataLst>
          </p:nvPr>
        </p:nvSpPr>
        <p:spPr>
          <a:xfrm>
            <a:off x="1519105" y="331969"/>
            <a:ext cx="8800551"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KONU BAŞLIĞI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İçerik Yer Tutucusu 6"/>
          <p:cNvSpPr>
            <a:spLocks noGrp="1"/>
          </p:cNvSpPr>
          <p:nvPr>
            <p:ph idx="1"/>
          </p:nvPr>
        </p:nvSpPr>
        <p:spPr>
          <a:xfrm>
            <a:off x="498561" y="1734183"/>
            <a:ext cx="11218822" cy="4827933"/>
          </a:xfrm>
        </p:spPr>
        <p:txBody>
          <a:bodyPr>
            <a:normAutofit/>
          </a:bodyPr>
          <a:lstStyle/>
          <a:p>
            <a:pPr marL="0" indent="0" algn="just">
              <a:lnSpc>
                <a:spcPct val="150000"/>
              </a:lnSpc>
              <a:spcBef>
                <a:spcPts val="0"/>
              </a:spcBef>
              <a:buNone/>
            </a:pPr>
            <a:r>
              <a:rPr lang="tr-TR" sz="2000" dirty="0" smtClean="0">
                <a:latin typeface="Arial" panose="020B0604020202020204" pitchFamily="34" charset="0"/>
                <a:cs typeface="Arial" panose="020B0604020202020204" pitchFamily="34" charset="0"/>
              </a:rPr>
              <a:t>Metin ile birlikte resim eklemesini bu sayfada yer alan şekilde yapılabilir. Birden fazla resim ya da sayfa içerisinde tekli resimlerde yer alabilir. Sunularda yer alan bilgilerin yerleştirilmesi esnek olarak bırakılmıştır. Slayt tasarımları isteğe göre ayarlanabilir.</a:t>
            </a:r>
            <a:endParaRPr lang="tr-TR" sz="2000" dirty="0" smtClean="0">
              <a:solidFill>
                <a:srgbClr val="FF0000"/>
              </a:solidFill>
              <a:latin typeface="Arial" panose="020B0604020202020204" pitchFamily="34" charset="0"/>
              <a:cs typeface="Arial" panose="020B0604020202020204" pitchFamily="34" charset="0"/>
            </a:endParaRPr>
          </a:p>
        </p:txBody>
      </p:sp>
      <p:sp>
        <p:nvSpPr>
          <p:cNvPr id="10" name="Altbilgi Yer Tutucusu 1"/>
          <p:cNvSpPr>
            <a:spLocks noGrp="1"/>
          </p:cNvSpPr>
          <p:nvPr>
            <p:ph type="ftr" sz="quarter" idx="11"/>
            <p:custDataLst>
              <p:tags r:id="rId2"/>
            </p:custDataLst>
          </p:nvPr>
        </p:nvSpPr>
        <p:spPr>
          <a:xfrm>
            <a:off x="555" y="6596743"/>
            <a:ext cx="12191445" cy="244631"/>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6" name="Resim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9157" y="3438000"/>
            <a:ext cx="4405745" cy="2614809"/>
          </a:xfrm>
          <a:prstGeom prst="rect">
            <a:avLst/>
          </a:prstGeom>
          <a:noFill/>
          <a:effectLst>
            <a:outerShdw blurRad="50800" dist="50800" dir="5400000" algn="ctr" rotWithShape="0">
              <a:schemeClr val="accent1"/>
            </a:outerShdw>
          </a:effectLst>
        </p:spPr>
      </p:pic>
      <p:pic>
        <p:nvPicPr>
          <p:cNvPr id="4" name="Resim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99539" y="3438000"/>
            <a:ext cx="4400277" cy="2614809"/>
          </a:xfrm>
          <a:prstGeom prst="rect">
            <a:avLst/>
          </a:prstGeom>
        </p:spPr>
      </p:pic>
    </p:spTree>
    <p:extLst>
      <p:ext uri="{BB962C8B-B14F-4D97-AF65-F5344CB8AC3E}">
        <p14:creationId xmlns:p14="http://schemas.microsoft.com/office/powerpoint/2010/main" val="442104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90" y="0"/>
            <a:ext cx="12192189" cy="6876000"/>
          </a:xfrm>
          <a:prstGeom prst="rect">
            <a:avLst/>
          </a:prstGeom>
        </p:spPr>
      </p:pic>
      <p:sp>
        <p:nvSpPr>
          <p:cNvPr id="8" name="Yuvarlatılmış Dikdörtgen 7"/>
          <p:cNvSpPr/>
          <p:nvPr>
            <p:custDataLst>
              <p:tags r:id="rId1"/>
            </p:custDataLst>
          </p:nvPr>
        </p:nvSpPr>
        <p:spPr>
          <a:xfrm>
            <a:off x="1519105" y="331969"/>
            <a:ext cx="8800551"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KONU ÖZETİ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İçerik Yer Tutucusu 6"/>
          <p:cNvSpPr>
            <a:spLocks noGrp="1"/>
          </p:cNvSpPr>
          <p:nvPr>
            <p:ph idx="1"/>
          </p:nvPr>
        </p:nvSpPr>
        <p:spPr>
          <a:xfrm>
            <a:off x="498561" y="1734183"/>
            <a:ext cx="11218822" cy="4827933"/>
          </a:xfrm>
        </p:spPr>
        <p:txBody>
          <a:bodyPr>
            <a:normAutofit/>
          </a:bodyPr>
          <a:lstStyle/>
          <a:p>
            <a:pPr marL="342900" indent="-342900" algn="just">
              <a:lnSpc>
                <a:spcPct val="150000"/>
              </a:lnSpc>
              <a:spcBef>
                <a:spcPts val="0"/>
              </a:spcBef>
            </a:pPr>
            <a:r>
              <a:rPr lang="tr-TR" sz="2000" dirty="0" smtClean="0">
                <a:latin typeface="Arial" panose="020B0604020202020204" pitchFamily="34" charset="0"/>
                <a:cs typeface="Arial" panose="020B0604020202020204" pitchFamily="34" charset="0"/>
              </a:rPr>
              <a:t>Her hafta sunumunun sonunda konu özeti yer alıp maddeler halinde özet geçilmeli.</a:t>
            </a:r>
            <a:endParaRPr lang="tr-TR" sz="2000" b="1" dirty="0" smtClean="0">
              <a:latin typeface="Arial" panose="020B0604020202020204" pitchFamily="34" charset="0"/>
              <a:cs typeface="Arial" panose="020B0604020202020204" pitchFamily="34" charset="0"/>
            </a:endParaRPr>
          </a:p>
          <a:p>
            <a:pPr marL="342900" indent="-342900" algn="just">
              <a:lnSpc>
                <a:spcPct val="150000"/>
              </a:lnSpc>
              <a:spcBef>
                <a:spcPts val="0"/>
              </a:spcBef>
            </a:pPr>
            <a:r>
              <a:rPr lang="tr-TR" sz="2000" b="1" dirty="0" smtClean="0">
                <a:latin typeface="Arial" panose="020B0604020202020204" pitchFamily="34" charset="0"/>
                <a:cs typeface="Arial" panose="020B0604020202020204" pitchFamily="34" charset="0"/>
              </a:rPr>
              <a:t>Konu Başlıkları 28 Punto Kalın </a:t>
            </a:r>
            <a:r>
              <a:rPr lang="tr-TR" sz="2000" b="1" dirty="0" err="1" smtClean="0">
                <a:latin typeface="Arial" panose="020B0604020202020204" pitchFamily="34" charset="0"/>
                <a:cs typeface="Arial" panose="020B0604020202020204" pitchFamily="34" charset="0"/>
              </a:rPr>
              <a:t>Corbel</a:t>
            </a:r>
            <a:r>
              <a:rPr lang="tr-TR" sz="2000" b="1" dirty="0" smtClean="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Olacak ve Büyük Harflerle yazılacak</a:t>
            </a:r>
          </a:p>
          <a:p>
            <a:pPr marL="342900" indent="-342900" algn="just">
              <a:lnSpc>
                <a:spcPct val="150000"/>
              </a:lnSpc>
              <a:spcBef>
                <a:spcPts val="0"/>
              </a:spcBef>
            </a:pPr>
            <a:r>
              <a:rPr lang="tr-TR" sz="2000" b="1" dirty="0" smtClean="0">
                <a:latin typeface="Arial" panose="020B0604020202020204" pitchFamily="34" charset="0"/>
                <a:cs typeface="Arial" panose="020B0604020202020204" pitchFamily="34" charset="0"/>
              </a:rPr>
              <a:t>Satır Aralıkları 1,5 </a:t>
            </a:r>
            <a:r>
              <a:rPr lang="tr-TR" sz="2000" dirty="0" smtClean="0">
                <a:latin typeface="Arial" panose="020B0604020202020204" pitchFamily="34" charset="0"/>
                <a:cs typeface="Arial" panose="020B0604020202020204" pitchFamily="34" charset="0"/>
              </a:rPr>
              <a:t>olacak, </a:t>
            </a:r>
          </a:p>
          <a:p>
            <a:pPr marL="342900" indent="-342900" algn="just">
              <a:lnSpc>
                <a:spcPct val="150000"/>
              </a:lnSpc>
              <a:spcBef>
                <a:spcPts val="0"/>
              </a:spcBef>
            </a:pPr>
            <a:r>
              <a:rPr lang="tr-TR" sz="2000" dirty="0" smtClean="0">
                <a:latin typeface="Arial" panose="020B0604020202020204" pitchFamily="34" charset="0"/>
                <a:cs typeface="Arial" panose="020B0604020202020204" pitchFamily="34" charset="0"/>
              </a:rPr>
              <a:t>Konu içeriğinde Yazı Tipi </a:t>
            </a:r>
            <a:r>
              <a:rPr lang="tr-TR" sz="2000" b="1" dirty="0" err="1" smtClean="0">
                <a:latin typeface="Arial" panose="020B0604020202020204" pitchFamily="34" charset="0"/>
                <a:cs typeface="Arial" panose="020B0604020202020204" pitchFamily="34" charset="0"/>
              </a:rPr>
              <a:t>Arial</a:t>
            </a:r>
            <a:r>
              <a:rPr lang="tr-TR" sz="2000" dirty="0" smtClean="0">
                <a:latin typeface="Arial" panose="020B0604020202020204" pitchFamily="34" charset="0"/>
                <a:cs typeface="Arial" panose="020B0604020202020204" pitchFamily="34" charset="0"/>
              </a:rPr>
              <a:t>, font boyutu 20 olmalıdır.  </a:t>
            </a:r>
          </a:p>
          <a:p>
            <a:pPr marL="342900" indent="-342900" algn="just">
              <a:lnSpc>
                <a:spcPct val="150000"/>
              </a:lnSpc>
              <a:spcBef>
                <a:spcPts val="0"/>
              </a:spcBef>
            </a:pPr>
            <a:r>
              <a:rPr lang="tr-TR" sz="2000" dirty="0" smtClean="0">
                <a:latin typeface="Arial" panose="020B0604020202020204" pitchFamily="34" charset="0"/>
                <a:cs typeface="Arial" panose="020B0604020202020204" pitchFamily="34" charset="0"/>
              </a:rPr>
              <a:t>İçerikler sade yazıdan oluşmamalı; resim, tablo, sembol, animasyon, karikatürlerle zenginleştirilmelidir.</a:t>
            </a:r>
          </a:p>
          <a:p>
            <a:pPr marL="342900" indent="-342900" algn="just">
              <a:lnSpc>
                <a:spcPct val="150000"/>
              </a:lnSpc>
              <a:spcBef>
                <a:spcPts val="0"/>
              </a:spcBef>
            </a:pPr>
            <a:r>
              <a:rPr lang="tr-TR" sz="2000" dirty="0" smtClean="0">
                <a:latin typeface="Arial" panose="020B0604020202020204" pitchFamily="34" charset="0"/>
                <a:cs typeface="Arial" panose="020B0604020202020204" pitchFamily="34" charset="0"/>
              </a:rPr>
              <a:t>Şablona mümkün olduğunca uyulmalı. </a:t>
            </a:r>
          </a:p>
          <a:p>
            <a:pPr marL="342900" indent="-342900" algn="just">
              <a:lnSpc>
                <a:spcPct val="150000"/>
              </a:lnSpc>
              <a:spcBef>
                <a:spcPts val="0"/>
              </a:spcBef>
            </a:pPr>
            <a:endParaRPr lang="tr-TR" sz="2000" dirty="0">
              <a:latin typeface="Arial" panose="020B0604020202020204" pitchFamily="34" charset="0"/>
              <a:cs typeface="Arial" panose="020B0604020202020204" pitchFamily="34" charset="0"/>
            </a:endParaRPr>
          </a:p>
        </p:txBody>
      </p:sp>
      <p:sp>
        <p:nvSpPr>
          <p:cNvPr id="10" name="Altbilgi Yer Tutucusu 1"/>
          <p:cNvSpPr>
            <a:spLocks noGrp="1"/>
          </p:cNvSpPr>
          <p:nvPr>
            <p:ph type="ftr" sz="quarter" idx="11"/>
            <p:custDataLst>
              <p:tags r:id="rId2"/>
            </p:custDataLst>
          </p:nvPr>
        </p:nvSpPr>
        <p:spPr>
          <a:xfrm>
            <a:off x="555" y="6596743"/>
            <a:ext cx="12191445" cy="244631"/>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786217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90" y="0"/>
            <a:ext cx="12192189" cy="6876000"/>
          </a:xfrm>
          <a:prstGeom prst="rect">
            <a:avLst/>
          </a:prstGeom>
        </p:spPr>
      </p:pic>
      <p:sp>
        <p:nvSpPr>
          <p:cNvPr id="8" name="Yuvarlatılmış Dikdörtgen 7"/>
          <p:cNvSpPr/>
          <p:nvPr>
            <p:custDataLst>
              <p:tags r:id="rId1"/>
            </p:custDataLst>
          </p:nvPr>
        </p:nvSpPr>
        <p:spPr>
          <a:xfrm>
            <a:off x="1519105" y="331969"/>
            <a:ext cx="8800551"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KONU ÖZETİ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İçerik Yer Tutucusu 6"/>
          <p:cNvSpPr>
            <a:spLocks noGrp="1"/>
          </p:cNvSpPr>
          <p:nvPr>
            <p:ph idx="1"/>
          </p:nvPr>
        </p:nvSpPr>
        <p:spPr>
          <a:xfrm>
            <a:off x="498561" y="1734183"/>
            <a:ext cx="11218822" cy="4827933"/>
          </a:xfrm>
        </p:spPr>
        <p:txBody>
          <a:bodyPr>
            <a:normAutofit/>
          </a:bodyPr>
          <a:lstStyle/>
          <a:p>
            <a:pPr marL="342900" indent="-342900" algn="just">
              <a:lnSpc>
                <a:spcPct val="150000"/>
              </a:lnSpc>
              <a:spcBef>
                <a:spcPts val="0"/>
              </a:spcBef>
            </a:pPr>
            <a:r>
              <a:rPr lang="tr-TR" sz="2000" dirty="0" smtClean="0">
                <a:latin typeface="Arial" panose="020B0604020202020204" pitchFamily="34" charset="0"/>
                <a:cs typeface="Arial" panose="020B0604020202020204" pitchFamily="34" charset="0"/>
              </a:rPr>
              <a:t>Derse ait sunumlarda slayt sayısında bir kısıtlama yoktur. </a:t>
            </a:r>
          </a:p>
          <a:p>
            <a:pPr marL="342900" indent="-342900" algn="just">
              <a:lnSpc>
                <a:spcPct val="150000"/>
              </a:lnSpc>
              <a:spcBef>
                <a:spcPts val="0"/>
              </a:spcBef>
            </a:pPr>
            <a:r>
              <a:rPr lang="tr-TR" sz="2000" dirty="0" smtClean="0">
                <a:latin typeface="Arial" panose="020B0604020202020204" pitchFamily="34" charset="0"/>
                <a:cs typeface="Arial" panose="020B0604020202020204" pitchFamily="34" charset="0"/>
              </a:rPr>
              <a:t>Kullanılacak olan farklı kaynaklar bu şablona uyarlanarak verilmeli. Mümkün olduğunca özgün olmalı</a:t>
            </a:r>
          </a:p>
          <a:p>
            <a:pPr marL="342900" indent="-342900" algn="just">
              <a:lnSpc>
                <a:spcPct val="150000"/>
              </a:lnSpc>
              <a:spcBef>
                <a:spcPts val="0"/>
              </a:spcBef>
            </a:pPr>
            <a:r>
              <a:rPr lang="tr-TR" sz="2000" dirty="0" smtClean="0">
                <a:latin typeface="Arial" panose="020B0604020202020204" pitchFamily="34" charset="0"/>
                <a:cs typeface="Arial" panose="020B0604020202020204" pitchFamily="34" charset="0"/>
              </a:rPr>
              <a:t>Uygulamalı derslerde kullanılacak programlar(</a:t>
            </a:r>
            <a:r>
              <a:rPr lang="tr-TR" sz="2000" dirty="0" err="1" smtClean="0">
                <a:latin typeface="Arial" panose="020B0604020202020204" pitchFamily="34" charset="0"/>
                <a:cs typeface="Arial" panose="020B0604020202020204" pitchFamily="34" charset="0"/>
              </a:rPr>
              <a:t>AutoCad</a:t>
            </a:r>
            <a:r>
              <a:rPr lang="tr-TR" sz="2000" dirty="0" smtClean="0">
                <a:latin typeface="Arial" panose="020B0604020202020204" pitchFamily="34" charset="0"/>
                <a:cs typeface="Arial" panose="020B0604020202020204" pitchFamily="34" charset="0"/>
              </a:rPr>
              <a:t>, Visual Studio, </a:t>
            </a:r>
            <a:r>
              <a:rPr lang="tr-TR" sz="2000" dirty="0" err="1" smtClean="0">
                <a:latin typeface="Arial" panose="020B0604020202020204" pitchFamily="34" charset="0"/>
                <a:cs typeface="Arial" panose="020B0604020202020204" pitchFamily="34" charset="0"/>
              </a:rPr>
              <a:t>Spss</a:t>
            </a:r>
            <a:r>
              <a:rPr lang="tr-TR" sz="2000" dirty="0" smtClean="0">
                <a:latin typeface="Arial" panose="020B0604020202020204" pitchFamily="34" charset="0"/>
                <a:cs typeface="Arial" panose="020B0604020202020204" pitchFamily="34" charset="0"/>
              </a:rPr>
              <a:t>, Word, </a:t>
            </a:r>
            <a:r>
              <a:rPr lang="tr-TR" sz="2000" dirty="0" err="1" smtClean="0">
                <a:latin typeface="Arial" panose="020B0604020202020204" pitchFamily="34" charset="0"/>
                <a:cs typeface="Arial" panose="020B0604020202020204" pitchFamily="34" charset="0"/>
              </a:rPr>
              <a:t>Matematica</a:t>
            </a:r>
            <a:r>
              <a:rPr lang="tr-TR" sz="2000" dirty="0" smtClean="0">
                <a:latin typeface="Arial" panose="020B0604020202020204" pitchFamily="34" charset="0"/>
                <a:cs typeface="Arial" panose="020B0604020202020204" pitchFamily="34" charset="0"/>
              </a:rPr>
              <a:t> vb.) masaüstü kayıt programları ile kaydedilerek videolarla desteklenmelidir. </a:t>
            </a:r>
          </a:p>
          <a:p>
            <a:pPr marL="342900" indent="-342900" algn="just">
              <a:lnSpc>
                <a:spcPct val="150000"/>
              </a:lnSpc>
              <a:spcBef>
                <a:spcPts val="0"/>
              </a:spcBef>
            </a:pPr>
            <a:r>
              <a:rPr lang="tr-TR" sz="2000" dirty="0" smtClean="0">
                <a:latin typeface="Arial" panose="020B0604020202020204" pitchFamily="34" charset="0"/>
                <a:cs typeface="Arial" panose="020B0604020202020204" pitchFamily="34" charset="0"/>
              </a:rPr>
              <a:t>Her hafta için bu şablon üzerinden hazırlanan ders notu ve ders anlatımını içeren video sisteme yüklenecektir.</a:t>
            </a:r>
            <a:endParaRPr lang="tr-TR" sz="2000" dirty="0">
              <a:latin typeface="Arial" panose="020B0604020202020204" pitchFamily="34" charset="0"/>
              <a:cs typeface="Arial" panose="020B0604020202020204" pitchFamily="34" charset="0"/>
            </a:endParaRPr>
          </a:p>
        </p:txBody>
      </p:sp>
      <p:sp>
        <p:nvSpPr>
          <p:cNvPr id="10" name="Altbilgi Yer Tutucusu 1"/>
          <p:cNvSpPr>
            <a:spLocks noGrp="1"/>
          </p:cNvSpPr>
          <p:nvPr>
            <p:ph type="ftr" sz="quarter" idx="11"/>
            <p:custDataLst>
              <p:tags r:id="rId2"/>
            </p:custDataLst>
          </p:nvPr>
        </p:nvSpPr>
        <p:spPr>
          <a:xfrm>
            <a:off x="555" y="6596743"/>
            <a:ext cx="12191445" cy="244631"/>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6830861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406</Words>
  <Application>Microsoft Office PowerPoint</Application>
  <PresentationFormat>Geniş ekran</PresentationFormat>
  <Paragraphs>37</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Calibri Light</vt:lpstr>
      <vt:lpstr>Corbel</vt:lpstr>
      <vt:lpstr>Shonar Bangla</vt:lpstr>
      <vt:lpstr>Tahoma</vt:lpstr>
      <vt:lpstr>Office Teması</vt:lpstr>
      <vt:lpstr>ENF 101 TeMEL BİLGİ TEKNOLOJİLERİ I (Dersin Adı 28 PUNTO, YAZI TİPİ CORBEL, ortalı, kalın) I. Hafta  (haftası) İşletim Sistemleri(Dersin bu haftaki konusu 20 punto)  </vt:lpstr>
      <vt:lpstr>PowerPoint Sunusu</vt:lpstr>
      <vt:lpstr>PowerPoint Sunusu</vt:lpstr>
      <vt:lpstr>PowerPoint Sunusu</vt:lpstr>
      <vt:lpstr>PowerPoint Sunusu</vt:lpstr>
      <vt:lpstr>PowerPoint Sunusu</vt:lpstr>
      <vt:lpstr>PowerPoint Sunusu</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Enf 101 TeMEL BİLGİ TEKNOLOJİLERİ I (Dersin Adı 28 PUNTO, YAZI TİPİ CORBEL, ortalı, kalın) I. Hafta  (haftası) İşletim Sistemleri (Dersin bu haftaki konusu 20 PUNTO)</dc:title>
  <dc:creator>Windows Kullanıcısı</dc:creator>
  <cp:lastModifiedBy>Windows Kullanıcısı</cp:lastModifiedBy>
  <cp:revision>8</cp:revision>
  <dcterms:created xsi:type="dcterms:W3CDTF">2020-09-02T09:55:51Z</dcterms:created>
  <dcterms:modified xsi:type="dcterms:W3CDTF">2020-09-02T10:38:20Z</dcterms:modified>
</cp:coreProperties>
</file>