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  <p:sldMasterId id="2147483958" r:id="rId2"/>
  </p:sldMasterIdLst>
  <p:sldIdLst>
    <p:sldId id="256" r:id="rId3"/>
    <p:sldId id="258" r:id="rId4"/>
    <p:sldId id="262" r:id="rId5"/>
    <p:sldId id="292" r:id="rId6"/>
    <p:sldId id="293" r:id="rId7"/>
    <p:sldId id="294" r:id="rId8"/>
    <p:sldId id="314" r:id="rId9"/>
    <p:sldId id="296" r:id="rId10"/>
    <p:sldId id="297" r:id="rId11"/>
    <p:sldId id="299" r:id="rId12"/>
    <p:sldId id="298" r:id="rId13"/>
    <p:sldId id="315" r:id="rId14"/>
    <p:sldId id="300" r:id="rId15"/>
    <p:sldId id="301" r:id="rId16"/>
    <p:sldId id="302" r:id="rId17"/>
    <p:sldId id="305" r:id="rId18"/>
    <p:sldId id="304" r:id="rId19"/>
    <p:sldId id="307" r:id="rId20"/>
    <p:sldId id="309" r:id="rId21"/>
    <p:sldId id="308" r:id="rId22"/>
    <p:sldId id="310" r:id="rId23"/>
    <p:sldId id="311" r:id="rId24"/>
    <p:sldId id="312" r:id="rId25"/>
    <p:sldId id="313" r:id="rId26"/>
    <p:sldId id="324" r:id="rId27"/>
    <p:sldId id="326" r:id="rId28"/>
    <p:sldId id="32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7" r:id="rId38"/>
    <p:sldId id="328" r:id="rId39"/>
    <p:sldId id="291" r:id="rId40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575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97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85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140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638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439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346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10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25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796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57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029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871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8199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01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457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19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45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41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59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40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19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180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DE85E-D9ED-4BD3-B93A-FEBB02327D00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7E64-06FD-4918-AE87-89664F1D7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96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2479271"/>
            <a:ext cx="12191999" cy="1899458"/>
          </a:xfrm>
        </p:spPr>
        <p:txBody>
          <a:bodyPr>
            <a:noAutofit/>
          </a:bodyPr>
          <a:lstStyle/>
          <a:p>
            <a:r>
              <a:rPr lang="tr-TR" sz="2400" b="1" dirty="0"/>
              <a:t>Adıyaman Üniversitesi </a:t>
            </a:r>
            <a:br>
              <a:rPr lang="tr-TR" sz="2400" b="1" dirty="0"/>
            </a:br>
            <a:r>
              <a:rPr lang="tr-TR" sz="2400" b="1" dirty="0"/>
              <a:t>Uzaktan eğitim uygulama ve araştırma merkezi (UZEM)</a:t>
            </a:r>
            <a:br>
              <a:rPr lang="tr-TR" sz="2400" b="1" dirty="0"/>
            </a:br>
            <a:r>
              <a:rPr lang="tr-TR" sz="2400" b="1" dirty="0"/>
              <a:t>MERGEN İLE ONLİNE SINAV HAZIRLAMA DÖKÜMANI</a:t>
            </a:r>
            <a:br>
              <a:rPr lang="tr-TR" sz="2400" b="1" dirty="0"/>
            </a:br>
            <a:endParaRPr lang="tr-TR" sz="2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2909456" y="3922193"/>
            <a:ext cx="665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MERGEN ÜZERİNDEN KISA SINAV (Online Sınav HAZIRLAMA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2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3822"/>
            <a:ext cx="10515600" cy="617215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48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1514764"/>
            <a:ext cx="11157527" cy="4662199"/>
          </a:xfrm>
        </p:spPr>
        <p:txBody>
          <a:bodyPr>
            <a:normAutofit/>
          </a:bodyPr>
          <a:lstStyle/>
          <a:p>
            <a:r>
              <a:rPr lang="tr-TR" dirty="0"/>
              <a:t>«Ayrıntılar» Sekmesi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5C3DF06-9D0E-4225-9A77-7332A8018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3" y="1921460"/>
            <a:ext cx="8857673" cy="493654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569B4EB-5812-4A07-8B67-B8C639C17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221" y="867064"/>
            <a:ext cx="7172325" cy="6477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C1BC90D-0F02-4254-97C8-E0CD856E3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637" y="6428557"/>
            <a:ext cx="362672" cy="381929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44D59081-E187-43E5-915C-9B6F1A4551F7}"/>
              </a:ext>
            </a:extLst>
          </p:cNvPr>
          <p:cNvSpPr txBox="1"/>
          <p:nvPr/>
        </p:nvSpPr>
        <p:spPr>
          <a:xfrm>
            <a:off x="7763073" y="6397016"/>
            <a:ext cx="399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highlight>
                  <a:srgbClr val="FF0000"/>
                </a:highlight>
              </a:rPr>
              <a:t>Basmadan  «Sorular» sekmesine geçelim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25BFEEB-862C-475A-B904-9C82DB4C2FB1}"/>
              </a:ext>
            </a:extLst>
          </p:cNvPr>
          <p:cNvSpPr txBox="1"/>
          <p:nvPr/>
        </p:nvSpPr>
        <p:spPr>
          <a:xfrm>
            <a:off x="4619" y="5935351"/>
            <a:ext cx="613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Bitiş </a:t>
            </a:r>
            <a:r>
              <a:rPr lang="tr-TR" dirty="0">
                <a:highlight>
                  <a:srgbClr val="FFFF00"/>
                </a:highlight>
              </a:rPr>
              <a:t>01.05.2020 15:00</a:t>
            </a:r>
          </a:p>
          <a:p>
            <a:r>
              <a:rPr lang="tr-TR" dirty="0">
                <a:highlight>
                  <a:srgbClr val="00FF00"/>
                </a:highlight>
              </a:rPr>
              <a:t>01.05.2020 14:00  </a:t>
            </a:r>
            <a:r>
              <a:rPr lang="tr-TR" dirty="0"/>
              <a:t>tarihinden itibaren </a:t>
            </a:r>
            <a:r>
              <a:rPr lang="tr-TR" dirty="0">
                <a:highlight>
                  <a:srgbClr val="FFFF00"/>
                </a:highlight>
              </a:rPr>
              <a:t>01.05.2020 15:00 </a:t>
            </a:r>
            <a:r>
              <a:rPr lang="tr-TR" dirty="0"/>
              <a:t>a kadar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1F2A23D-1485-497E-B6A3-32FC23AB6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709" y="1945311"/>
            <a:ext cx="6667211" cy="30821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F27F72C-2489-44E6-957B-F2000F868D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10" y="2721833"/>
            <a:ext cx="3213099" cy="514775"/>
          </a:xfrm>
          <a:prstGeom prst="rect">
            <a:avLst/>
          </a:prstGeom>
        </p:spPr>
      </p:pic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5B95A100-7946-45D6-BAE6-7FCBF9E0BC82}"/>
              </a:ext>
            </a:extLst>
          </p:cNvPr>
          <p:cNvCxnSpPr>
            <a:cxnSpLocks/>
          </p:cNvCxnSpPr>
          <p:nvPr/>
        </p:nvCxnSpPr>
        <p:spPr>
          <a:xfrm flipH="1">
            <a:off x="3278909" y="2926112"/>
            <a:ext cx="3313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Resim 14">
            <a:extLst>
              <a:ext uri="{FF2B5EF4-FFF2-40B4-BE49-F238E27FC236}">
                <a16:creationId xmlns:a16="http://schemas.microsoft.com/office/drawing/2014/main" id="{B9D116C3-5481-42CA-A7DF-EF48942E8E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611" y="3414415"/>
            <a:ext cx="3523270" cy="228890"/>
          </a:xfrm>
          <a:prstGeom prst="rect">
            <a:avLst/>
          </a:prstGeom>
        </p:spPr>
      </p:pic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F4E8F2F8-8DEB-47E7-890C-46CEE6B84F5B}"/>
              </a:ext>
            </a:extLst>
          </p:cNvPr>
          <p:cNvCxnSpPr/>
          <p:nvPr/>
        </p:nvCxnSpPr>
        <p:spPr>
          <a:xfrm>
            <a:off x="341745" y="3106612"/>
            <a:ext cx="106220" cy="2962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sim 17">
            <a:extLst>
              <a:ext uri="{FF2B5EF4-FFF2-40B4-BE49-F238E27FC236}">
                <a16:creationId xmlns:a16="http://schemas.microsoft.com/office/drawing/2014/main" id="{1A1637B9-80CF-45F9-BAFB-0B7AF83DAA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3709" y="2785757"/>
            <a:ext cx="4343400" cy="363837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458E4ADF-5A17-418C-9256-481F319640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73" y="1977032"/>
            <a:ext cx="2346037" cy="676210"/>
          </a:xfrm>
          <a:prstGeom prst="rect">
            <a:avLst/>
          </a:prstGeom>
        </p:spPr>
      </p:pic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20C11E72-C9EF-4A31-8107-14AD872352C3}"/>
              </a:ext>
            </a:extLst>
          </p:cNvPr>
          <p:cNvCxnSpPr>
            <a:cxnSpLocks/>
          </p:cNvCxnSpPr>
          <p:nvPr/>
        </p:nvCxnSpPr>
        <p:spPr>
          <a:xfrm flipV="1">
            <a:off x="116611" y="2315137"/>
            <a:ext cx="278244" cy="4373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1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«Sorular» Sekmesi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6636019-2FD0-40BD-8C4E-3FC3093FE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98" y="1439520"/>
            <a:ext cx="7753350" cy="3705225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0FE81BE9-50A0-4D35-8B27-99F3B8878D3E}"/>
              </a:ext>
            </a:extLst>
          </p:cNvPr>
          <p:cNvCxnSpPr/>
          <p:nvPr/>
        </p:nvCxnSpPr>
        <p:spPr>
          <a:xfrm>
            <a:off x="1403927" y="4746229"/>
            <a:ext cx="267855" cy="8405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C7A41415-99F8-49B8-B653-0FA939897B2F}"/>
              </a:ext>
            </a:extLst>
          </p:cNvPr>
          <p:cNvSpPr txBox="1"/>
          <p:nvPr/>
        </p:nvSpPr>
        <p:spPr>
          <a:xfrm>
            <a:off x="1764145" y="5700279"/>
            <a:ext cx="783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Yaptığınız değişikliklerden öğrenciyi mail yolu ile haberdar etmek için tıklanmalıdır.</a:t>
            </a:r>
          </a:p>
        </p:txBody>
      </p:sp>
    </p:spTree>
    <p:extLst>
      <p:ext uri="{BB962C8B-B14F-4D97-AF65-F5344CB8AC3E}">
        <p14:creationId xmlns:p14="http://schemas.microsoft.com/office/powerpoint/2010/main" val="213299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«Sorular» Sekmesi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9A58F3F-7C65-45DF-B9B0-9BD30EBEE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7526"/>
            <a:ext cx="12192000" cy="58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1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«Sorular» Sekmesi;  </a:t>
            </a:r>
            <a:r>
              <a:rPr lang="tr-TR" sz="2000" dirty="0">
                <a:highlight>
                  <a:srgbClr val="FF0000"/>
                </a:highlight>
              </a:rPr>
              <a:t>Her soru ile işimiz son bulduğunda «Soruyu Güncelle» tıklanması faydalıdır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83D2BD4-9EFD-4CB0-9097-B8AE2B00E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9" y="1401035"/>
            <a:ext cx="5419387" cy="500298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F2AADEC-9D77-494F-A72E-8702935A6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953" y="2838222"/>
            <a:ext cx="1626671" cy="171304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3AE53412-9E7A-4647-854D-F2F2AC37A4DF}"/>
              </a:ext>
            </a:extLst>
          </p:cNvPr>
          <p:cNvSpPr txBox="1"/>
          <p:nvPr/>
        </p:nvSpPr>
        <p:spPr>
          <a:xfrm>
            <a:off x="4831921" y="4269342"/>
            <a:ext cx="3383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«Ayrıntılar» sekmesinden «Cevapları karıştır» seçtiniz mi? Seçmediyseniz testinizde hep ilk seçenek cevap olur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825F361-F0C5-49DF-8B56-645C260D91AA}"/>
              </a:ext>
            </a:extLst>
          </p:cNvPr>
          <p:cNvSpPr txBox="1"/>
          <p:nvPr/>
        </p:nvSpPr>
        <p:spPr>
          <a:xfrm>
            <a:off x="6523559" y="6503874"/>
            <a:ext cx="272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highlight>
                  <a:srgbClr val="FF00FF"/>
                </a:highlight>
              </a:rPr>
              <a:t>diyerek devam edebilirsiniz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2118DA25-61E2-43E1-8A36-4C091D619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186" y="6407108"/>
            <a:ext cx="1104900" cy="466725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D44DB9F4-D4A1-4A03-8BD4-3466927BE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2497749"/>
            <a:ext cx="4495800" cy="1787559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DB6D623C-D905-49C1-8140-3D81648E9E2B}"/>
              </a:ext>
            </a:extLst>
          </p:cNvPr>
          <p:cNvSpPr txBox="1"/>
          <p:nvPr/>
        </p:nvSpPr>
        <p:spPr>
          <a:xfrm>
            <a:off x="4763412" y="1765399"/>
            <a:ext cx="326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Soru puanını vermeyi unutmayalım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EB1DAC1-1FDA-405D-883D-1427F10C9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389" y="1900759"/>
            <a:ext cx="362672" cy="381929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354A37A1-F42A-4ED9-8691-4DD5EC687689}"/>
              </a:ext>
            </a:extLst>
          </p:cNvPr>
          <p:cNvSpPr txBox="1"/>
          <p:nvPr/>
        </p:nvSpPr>
        <p:spPr>
          <a:xfrm>
            <a:off x="7703176" y="2035316"/>
            <a:ext cx="427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Sorunun Öğrenciye Görünümü</a:t>
            </a:r>
          </a:p>
        </p:txBody>
      </p:sp>
    </p:spTree>
    <p:extLst>
      <p:ext uri="{BB962C8B-B14F-4D97-AF65-F5344CB8AC3E}">
        <p14:creationId xmlns:p14="http://schemas.microsoft.com/office/powerpoint/2010/main" val="295374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«Sorular» Sekmesi</a:t>
            </a:r>
          </a:p>
          <a:p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825F361-F0C5-49DF-8B56-645C260D91AA}"/>
              </a:ext>
            </a:extLst>
          </p:cNvPr>
          <p:cNvSpPr txBox="1"/>
          <p:nvPr/>
        </p:nvSpPr>
        <p:spPr>
          <a:xfrm>
            <a:off x="6523559" y="6503874"/>
            <a:ext cx="272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highlight>
                  <a:srgbClr val="FF00FF"/>
                </a:highlight>
              </a:rPr>
              <a:t>diyerek devam edebilirsiniz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2118DA25-61E2-43E1-8A36-4C091D619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186" y="6407108"/>
            <a:ext cx="1104900" cy="466725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7A118347-3E63-42BF-B147-5B19EE7363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315"/>
          <a:stretch/>
        </p:blipFill>
        <p:spPr>
          <a:xfrm>
            <a:off x="2395554" y="1391998"/>
            <a:ext cx="5898701" cy="475942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79D87DD2-5618-492D-BDFA-987EFC2F5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058" y="4673963"/>
            <a:ext cx="345578" cy="363927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33DF2E17-5AE1-4CF6-9F67-DB547E4A7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058" y="5031148"/>
            <a:ext cx="345578" cy="363927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D5A0BC50-7B39-4AA3-A9A5-CD84B25B5E5B}"/>
              </a:ext>
            </a:extLst>
          </p:cNvPr>
          <p:cNvSpPr txBox="1"/>
          <p:nvPr/>
        </p:nvSpPr>
        <p:spPr>
          <a:xfrm>
            <a:off x="3971636" y="4667890"/>
            <a:ext cx="757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Öğrenciye dönüt vermek için kullanılan kutucuklar. Sınav için kullanılmayacaktır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98555A42-B474-4FA9-B5F3-25F3ECD24E84}"/>
              </a:ext>
            </a:extLst>
          </p:cNvPr>
          <p:cNvSpPr txBox="1"/>
          <p:nvPr/>
        </p:nvSpPr>
        <p:spPr>
          <a:xfrm>
            <a:off x="3971635" y="5043963"/>
            <a:ext cx="757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Öğrenciye dönüt vermek için kullanılan kutucuklar. Sınav için kullanılmayacaktır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D24C3D9B-E52D-4EE3-ADCB-20BB4BD3C867}"/>
              </a:ext>
            </a:extLst>
          </p:cNvPr>
          <p:cNvSpPr txBox="1"/>
          <p:nvPr/>
        </p:nvSpPr>
        <p:spPr>
          <a:xfrm>
            <a:off x="8630107" y="1938252"/>
            <a:ext cx="326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Soru puanını vermeyi unutmayalım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71ACEBD1-9A6B-4A0F-B3C9-F57BBA2CB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5084" y="2073612"/>
            <a:ext cx="362672" cy="381929"/>
          </a:xfrm>
          <a:prstGeom prst="rect">
            <a:avLst/>
          </a:prstGeom>
        </p:spPr>
      </p:pic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917E2C8B-FFA9-437A-B712-8596578768F4}"/>
              </a:ext>
            </a:extLst>
          </p:cNvPr>
          <p:cNvCxnSpPr/>
          <p:nvPr/>
        </p:nvCxnSpPr>
        <p:spPr>
          <a:xfrm flipH="1" flipV="1">
            <a:off x="2179782" y="4667890"/>
            <a:ext cx="572654" cy="370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>
            <a:extLst>
              <a:ext uri="{FF2B5EF4-FFF2-40B4-BE49-F238E27FC236}">
                <a16:creationId xmlns:a16="http://schemas.microsoft.com/office/drawing/2014/main" id="{5556A043-A357-454D-836C-90F298196B29}"/>
              </a:ext>
            </a:extLst>
          </p:cNvPr>
          <p:cNvCxnSpPr/>
          <p:nvPr/>
        </p:nvCxnSpPr>
        <p:spPr>
          <a:xfrm flipH="1">
            <a:off x="2262909" y="4667890"/>
            <a:ext cx="46181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1FDE6E65-8B44-4DCE-94EF-04A6BC11977E}"/>
              </a:ext>
            </a:extLst>
          </p:cNvPr>
          <p:cNvSpPr txBox="1"/>
          <p:nvPr/>
        </p:nvSpPr>
        <p:spPr>
          <a:xfrm>
            <a:off x="117766" y="3771708"/>
            <a:ext cx="2014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Doğru cevap «doğru» ise yeşil ok doğrunun yanında yanmalıdır. Doğru cevap «Yanlış» ise yeşil ok yanlışın yanında yanmalıdır. Bu değişim ok tıklanarak gerçekleşir</a:t>
            </a:r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2D83033E-F8C9-4C33-B5D5-18FC7C3CB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4254" y="3032236"/>
            <a:ext cx="3887741" cy="1148058"/>
          </a:xfrm>
          <a:prstGeom prst="rect">
            <a:avLst/>
          </a:prstGeom>
        </p:spPr>
      </p:pic>
      <p:sp>
        <p:nvSpPr>
          <p:cNvPr id="28" name="Metin kutusu 27">
            <a:extLst>
              <a:ext uri="{FF2B5EF4-FFF2-40B4-BE49-F238E27FC236}">
                <a16:creationId xmlns:a16="http://schemas.microsoft.com/office/drawing/2014/main" id="{5C83C789-DF72-4299-9F57-92827384B76D}"/>
              </a:ext>
            </a:extLst>
          </p:cNvPr>
          <p:cNvSpPr txBox="1"/>
          <p:nvPr/>
        </p:nvSpPr>
        <p:spPr>
          <a:xfrm>
            <a:off x="8637607" y="2702346"/>
            <a:ext cx="30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Sorunun Öğrenciye Görünümü</a:t>
            </a:r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30F513D2-498B-4558-B3E9-A2DB97DD8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4" y="1439520"/>
            <a:ext cx="2277059" cy="2397966"/>
          </a:xfrm>
          <a:prstGeom prst="rect">
            <a:avLst/>
          </a:prstGeom>
        </p:spPr>
      </p:pic>
      <p:cxnSp>
        <p:nvCxnSpPr>
          <p:cNvPr id="31" name="Düz Ok Bağlayıcısı 30">
            <a:extLst>
              <a:ext uri="{FF2B5EF4-FFF2-40B4-BE49-F238E27FC236}">
                <a16:creationId xmlns:a16="http://schemas.microsoft.com/office/drawing/2014/main" id="{65449053-D6F7-4D72-8B8D-104353E22566}"/>
              </a:ext>
            </a:extLst>
          </p:cNvPr>
          <p:cNvCxnSpPr/>
          <p:nvPr/>
        </p:nvCxnSpPr>
        <p:spPr>
          <a:xfrm flipH="1">
            <a:off x="960582" y="3381296"/>
            <a:ext cx="84006" cy="4576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04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«Sorular» Sekmesi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EC173A7-553F-4689-ACA3-32DE18F9E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02" y="1439521"/>
            <a:ext cx="5664792" cy="541848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A54307E-5368-499E-9481-8FE3E15BB3C0}"/>
              </a:ext>
            </a:extLst>
          </p:cNvPr>
          <p:cNvSpPr txBox="1"/>
          <p:nvPr/>
        </p:nvSpPr>
        <p:spPr>
          <a:xfrm>
            <a:off x="3243757" y="4084497"/>
            <a:ext cx="437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Öğrenci «1954» yazarsa doğru kabul edilecek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2F92FF3-DC49-4C20-8973-34EC9F20A4E8}"/>
              </a:ext>
            </a:extLst>
          </p:cNvPr>
          <p:cNvSpPr txBox="1"/>
          <p:nvPr/>
        </p:nvSpPr>
        <p:spPr>
          <a:xfrm>
            <a:off x="3219395" y="4711670"/>
            <a:ext cx="614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Öğrenci «Bin dokuz Yüz Elli Dört» doğru kabul edilecek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DE7E17F-8543-4ECA-961E-10A744EAAC1A}"/>
              </a:ext>
            </a:extLst>
          </p:cNvPr>
          <p:cNvSpPr txBox="1"/>
          <p:nvPr/>
        </p:nvSpPr>
        <p:spPr>
          <a:xfrm>
            <a:off x="6218850" y="5688854"/>
            <a:ext cx="2826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«Başka bir Cevap Ekle» tıklayıp olası cevapları girelim (Girilen tüm cevaplar Doğru kabul edilecek)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1D602240-9784-47EF-A496-F6EF8B81A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50" y="5143368"/>
            <a:ext cx="613146" cy="645703"/>
          </a:xfrm>
          <a:prstGeom prst="rect">
            <a:avLst/>
          </a:prstGeom>
        </p:spPr>
      </p:pic>
      <p:sp>
        <p:nvSpPr>
          <p:cNvPr id="23" name="Metin kutusu 22">
            <a:extLst>
              <a:ext uri="{FF2B5EF4-FFF2-40B4-BE49-F238E27FC236}">
                <a16:creationId xmlns:a16="http://schemas.microsoft.com/office/drawing/2014/main" id="{D81E54F2-30FD-4D44-8F0A-11354CBAF099}"/>
              </a:ext>
            </a:extLst>
          </p:cNvPr>
          <p:cNvSpPr txBox="1"/>
          <p:nvPr/>
        </p:nvSpPr>
        <p:spPr>
          <a:xfrm>
            <a:off x="6711819" y="922365"/>
            <a:ext cx="3623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Soru puanını vermeyi unutmayalım. Öğrencinin yazım hatasından kaynaklanan puan alamama durumunu «Kısa Sınavı Yönet» bölümünden düzeltebilirsiniz</a:t>
            </a: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DCEEBF0C-08CB-4DEE-AB7F-B18C9E8EE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394" y="1545427"/>
            <a:ext cx="362672" cy="38192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1837D4A-6A6C-4D66-AC05-70B9C4E58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547" y="2761628"/>
            <a:ext cx="4491904" cy="1163029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B772DE19-EA28-42CF-BDDD-42EB7F693F18}"/>
              </a:ext>
            </a:extLst>
          </p:cNvPr>
          <p:cNvSpPr txBox="1"/>
          <p:nvPr/>
        </p:nvSpPr>
        <p:spPr>
          <a:xfrm>
            <a:off x="8064952" y="2448042"/>
            <a:ext cx="30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Sorunun Öğrenciye Görünümü</a:t>
            </a:r>
          </a:p>
        </p:txBody>
      </p:sp>
    </p:spTree>
    <p:extLst>
      <p:ext uri="{BB962C8B-B14F-4D97-AF65-F5344CB8AC3E}">
        <p14:creationId xmlns:p14="http://schemas.microsoft.com/office/powerpoint/2010/main" val="1836460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«Sorular» Sekmesi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432AEA6-3E60-41DA-8697-6B0602D19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527" y="865395"/>
            <a:ext cx="5229874" cy="5667353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4B96876C-8981-4B12-8AED-A67F6E645175}"/>
              </a:ext>
            </a:extLst>
          </p:cNvPr>
          <p:cNvSpPr txBox="1"/>
          <p:nvPr/>
        </p:nvSpPr>
        <p:spPr>
          <a:xfrm>
            <a:off x="787545" y="2498743"/>
            <a:ext cx="283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Boşlukları etiketlerken ([birinci]) Türkçe karakter (</a:t>
            </a:r>
            <a:r>
              <a:rPr lang="tr-TR" dirty="0" err="1">
                <a:highlight>
                  <a:srgbClr val="00FF00"/>
                </a:highlight>
              </a:rPr>
              <a:t>ç,ö,ş,ü,ğ,İ,Ö,Ç,Ş,I,Ğ,Ü</a:t>
            </a:r>
            <a:r>
              <a:rPr lang="tr-TR" dirty="0">
                <a:highlight>
                  <a:srgbClr val="00FF00"/>
                </a:highlight>
              </a:rPr>
              <a:t>) Kullanmayalım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ED9B7DE-8D57-4444-9A0D-3222A0520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74" y="2627123"/>
            <a:ext cx="613146" cy="645703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09F389DC-B48C-4437-89C1-51D594356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487" y="1057591"/>
            <a:ext cx="362672" cy="38192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2F6E8A8-84B3-4AF7-B786-2D0A3F4AB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3400" y="3356342"/>
            <a:ext cx="3798599" cy="1116344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AF84EF1-DA3F-47C3-A104-A406E5C7DEA7}"/>
              </a:ext>
            </a:extLst>
          </p:cNvPr>
          <p:cNvSpPr txBox="1"/>
          <p:nvPr/>
        </p:nvSpPr>
        <p:spPr>
          <a:xfrm>
            <a:off x="8393400" y="2938142"/>
            <a:ext cx="30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Sorunun Öğrenciye Görünümü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38CF8591-8ECD-4D59-B87F-0E5324CADADF}"/>
              </a:ext>
            </a:extLst>
          </p:cNvPr>
          <p:cNvCxnSpPr/>
          <p:nvPr/>
        </p:nvCxnSpPr>
        <p:spPr>
          <a:xfrm>
            <a:off x="9116291" y="4184073"/>
            <a:ext cx="258618" cy="7120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32541B4-9DC0-4ACF-B33B-752368BAE69A}"/>
              </a:ext>
            </a:extLst>
          </p:cNvPr>
          <p:cNvSpPr txBox="1"/>
          <p:nvPr/>
        </p:nvSpPr>
        <p:spPr>
          <a:xfrm>
            <a:off x="8948815" y="4954548"/>
            <a:ext cx="2975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Öğrenci bu alana «Zeytin Yağlı Baklava» veya «Çiğ Köfte» veya «</a:t>
            </a:r>
            <a:r>
              <a:rPr lang="tr-TR" dirty="0" err="1">
                <a:highlight>
                  <a:srgbClr val="FFFF00"/>
                </a:highlight>
              </a:rPr>
              <a:t>Hıtap</a:t>
            </a:r>
            <a:r>
              <a:rPr lang="tr-TR" dirty="0">
                <a:highlight>
                  <a:srgbClr val="FFFF00"/>
                </a:highlight>
              </a:rPr>
              <a:t>» yazdığında soru doğru kabul edilecektir.</a:t>
            </a:r>
          </a:p>
        </p:txBody>
      </p: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B846F286-7EA0-4C54-B6BD-FB20BA3BF04D}"/>
              </a:ext>
            </a:extLst>
          </p:cNvPr>
          <p:cNvCxnSpPr>
            <a:cxnSpLocks/>
          </p:cNvCxnSpPr>
          <p:nvPr/>
        </p:nvCxnSpPr>
        <p:spPr>
          <a:xfrm flipH="1">
            <a:off x="2013527" y="3926036"/>
            <a:ext cx="1589165" cy="77056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812570E3-A7C3-4B6C-A252-10F5671DE2D5}"/>
              </a:ext>
            </a:extLst>
          </p:cNvPr>
          <p:cNvSpPr txBox="1"/>
          <p:nvPr/>
        </p:nvSpPr>
        <p:spPr>
          <a:xfrm>
            <a:off x="381036" y="5077910"/>
            <a:ext cx="2826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Boşluğu seçip olası cevapları girelim (Girilen tüm cevaplar Doğru kabul edilecek)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7B10C6E4-AE59-4256-9E64-ED4C906E6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72" y="4432207"/>
            <a:ext cx="613146" cy="645703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8A2DBEF0-A659-409C-A5B5-EE34A7FDFE1B}"/>
              </a:ext>
            </a:extLst>
          </p:cNvPr>
          <p:cNvSpPr txBox="1"/>
          <p:nvPr/>
        </p:nvSpPr>
        <p:spPr>
          <a:xfrm>
            <a:off x="8666691" y="1043008"/>
            <a:ext cx="3525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Soru puanını vermeyi unutmayalım. Öğrencinin yazım hatasından kaynaklanan puan alamama durumunu «Kısa Sınavı Yönet» bölümünden düzeltebilirsiniz</a:t>
            </a:r>
          </a:p>
        </p:txBody>
      </p:sp>
    </p:spTree>
    <p:extLst>
      <p:ext uri="{BB962C8B-B14F-4D97-AF65-F5344CB8AC3E}">
        <p14:creationId xmlns:p14="http://schemas.microsoft.com/office/powerpoint/2010/main" val="3417076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«Sorular» Sekmesi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926895D-992D-46E8-A9C1-6C50AC43C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426" y="867448"/>
            <a:ext cx="4730520" cy="5990552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23A3EE6A-A807-4B4B-B91C-29881971C857}"/>
              </a:ext>
            </a:extLst>
          </p:cNvPr>
          <p:cNvSpPr txBox="1"/>
          <p:nvPr/>
        </p:nvSpPr>
        <p:spPr>
          <a:xfrm>
            <a:off x="8559819" y="793189"/>
            <a:ext cx="326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Soru puanını vermeyi unutmayalım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C44329A-824D-4362-A682-D84991636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796" y="928549"/>
            <a:ext cx="362672" cy="381929"/>
          </a:xfrm>
          <a:prstGeom prst="rect">
            <a:avLst/>
          </a:prstGeom>
        </p:spPr>
      </p:pic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70E47FCB-CD72-4BA6-B923-8772FA9AF987}"/>
              </a:ext>
            </a:extLst>
          </p:cNvPr>
          <p:cNvCxnSpPr>
            <a:cxnSpLocks/>
          </p:cNvCxnSpPr>
          <p:nvPr/>
        </p:nvCxnSpPr>
        <p:spPr>
          <a:xfrm flipH="1" flipV="1">
            <a:off x="2456874" y="3297382"/>
            <a:ext cx="1191490" cy="4341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5B41EC2-EBC8-4C34-9ABC-A7A228354461}"/>
              </a:ext>
            </a:extLst>
          </p:cNvPr>
          <p:cNvSpPr txBox="1"/>
          <p:nvPr/>
        </p:nvSpPr>
        <p:spPr>
          <a:xfrm>
            <a:off x="469553" y="2662395"/>
            <a:ext cx="2355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«Olası </a:t>
            </a:r>
            <a:r>
              <a:rPr lang="tr-TR" dirty="0" err="1">
                <a:highlight>
                  <a:srgbClr val="FFFF00"/>
                </a:highlight>
              </a:rPr>
              <a:t>Cevap»’ı</a:t>
            </a:r>
            <a:r>
              <a:rPr lang="tr-TR" dirty="0">
                <a:highlight>
                  <a:srgbClr val="FFFF00"/>
                </a:highlight>
              </a:rPr>
              <a:t> yanındaki şeffaf ok simgesine tıklayarak «Doğru Cevap» olarak değiştirebilirsiniz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BE8B3027-F04A-475C-869D-AC70E83E8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468" y="2662395"/>
            <a:ext cx="3525470" cy="1530349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25B7C40C-F956-4FC6-BA2B-B04EB152DD05}"/>
              </a:ext>
            </a:extLst>
          </p:cNvPr>
          <p:cNvSpPr txBox="1"/>
          <p:nvPr/>
        </p:nvSpPr>
        <p:spPr>
          <a:xfrm>
            <a:off x="8568072" y="2293063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SORUNUN ÖĞRENCİYE GÖRÜNÜMÜ</a:t>
            </a:r>
          </a:p>
        </p:txBody>
      </p:sp>
    </p:spTree>
    <p:extLst>
      <p:ext uri="{BB962C8B-B14F-4D97-AF65-F5344CB8AC3E}">
        <p14:creationId xmlns:p14="http://schemas.microsoft.com/office/powerpoint/2010/main" val="2992581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«Sorular» Sekmesi</a:t>
            </a:r>
          </a:p>
          <a:p>
            <a:endParaRPr lang="tr-TR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3A3EE6A-A807-4B4B-B91C-29881971C857}"/>
              </a:ext>
            </a:extLst>
          </p:cNvPr>
          <p:cNvSpPr txBox="1"/>
          <p:nvPr/>
        </p:nvSpPr>
        <p:spPr>
          <a:xfrm>
            <a:off x="8559819" y="793189"/>
            <a:ext cx="326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Soru puanını vermeyi unutmayalım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C44329A-824D-4362-A682-D8499163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991" y="928549"/>
            <a:ext cx="362672" cy="38192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49EA0C1-0129-4F23-9304-B95C2B0D4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075" y="928549"/>
            <a:ext cx="5959285" cy="5929451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10AF48B5-BEE8-44D6-9FCC-2A23C077DCEA}"/>
              </a:ext>
            </a:extLst>
          </p:cNvPr>
          <p:cNvSpPr txBox="1"/>
          <p:nvPr/>
        </p:nvSpPr>
        <p:spPr>
          <a:xfrm>
            <a:off x="787545" y="2498744"/>
            <a:ext cx="1595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Boşlukları etiketlerken ([secim1]) Türkçe karakter (</a:t>
            </a:r>
            <a:r>
              <a:rPr lang="tr-TR" dirty="0" err="1">
                <a:highlight>
                  <a:srgbClr val="00FF00"/>
                </a:highlight>
              </a:rPr>
              <a:t>ç,ö,ş,ü,ğ,İ,Ö,Ç,Ş,I,Ğ,Ü</a:t>
            </a:r>
            <a:r>
              <a:rPr lang="tr-TR" dirty="0">
                <a:highlight>
                  <a:srgbClr val="00FF00"/>
                </a:highlight>
              </a:rPr>
              <a:t>) Kullanmayalım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D3DD42C0-7F1F-4256-955C-87D24ED72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74" y="2627123"/>
            <a:ext cx="345524" cy="363871"/>
          </a:xfrm>
          <a:prstGeom prst="rect">
            <a:avLst/>
          </a:prstGeom>
        </p:spPr>
      </p:pic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E51E04FA-194D-475E-925F-00F02D209C20}"/>
              </a:ext>
            </a:extLst>
          </p:cNvPr>
          <p:cNvCxnSpPr/>
          <p:nvPr/>
        </p:nvCxnSpPr>
        <p:spPr>
          <a:xfrm>
            <a:off x="5781964" y="4211782"/>
            <a:ext cx="286327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CE08CEA-0CE6-41CC-B531-1F88FC704B43}"/>
              </a:ext>
            </a:extLst>
          </p:cNvPr>
          <p:cNvSpPr txBox="1"/>
          <p:nvPr/>
        </p:nvSpPr>
        <p:spPr>
          <a:xfrm>
            <a:off x="8645236" y="4211782"/>
            <a:ext cx="3398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«secim1» için doğru seçeneği «doğru cevap» alanına, diğer çeldirici seçenekleri de «olası cevap» alanına ekleyelim. Seçenek sayısını «+Başka bir Cevap Ekle» ile arttırabiliriz.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B2859FC8-C6E2-4205-9080-1A4F0BEC3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819" y="2165224"/>
            <a:ext cx="3529768" cy="1423396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A8B241FB-4E51-45BF-9693-D0D9D51EFC6E}"/>
              </a:ext>
            </a:extLst>
          </p:cNvPr>
          <p:cNvSpPr txBox="1"/>
          <p:nvPr/>
        </p:nvSpPr>
        <p:spPr>
          <a:xfrm>
            <a:off x="8597342" y="1790716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SORUNUN ÖĞRENCİYE GÖRÜNÜMÜ</a:t>
            </a:r>
          </a:p>
        </p:txBody>
      </p:sp>
    </p:spTree>
    <p:extLst>
      <p:ext uri="{BB962C8B-B14F-4D97-AF65-F5344CB8AC3E}">
        <p14:creationId xmlns:p14="http://schemas.microsoft.com/office/powerpoint/2010/main" val="3384816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«Sorular» Sekmesi</a:t>
            </a:r>
          </a:p>
          <a:p>
            <a:endParaRPr lang="tr-TR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3A3EE6A-A807-4B4B-B91C-29881971C857}"/>
              </a:ext>
            </a:extLst>
          </p:cNvPr>
          <p:cNvSpPr txBox="1"/>
          <p:nvPr/>
        </p:nvSpPr>
        <p:spPr>
          <a:xfrm>
            <a:off x="4763746" y="1263692"/>
            <a:ext cx="326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Soru puanını vermeyi unutmayalım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C44329A-824D-4362-A682-D8499163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074" y="1385952"/>
            <a:ext cx="362672" cy="38192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3C2B911-91D4-474F-BA47-FA51E456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669" y="2822520"/>
            <a:ext cx="4448367" cy="2652479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D975F3E9-9756-4208-8067-F4BA8916CF5A}"/>
              </a:ext>
            </a:extLst>
          </p:cNvPr>
          <p:cNvSpPr txBox="1"/>
          <p:nvPr/>
        </p:nvSpPr>
        <p:spPr>
          <a:xfrm>
            <a:off x="8148875" y="2453188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SORUNUN ÖĞRENCİYE GÖRÜNÜMÜ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5C62E39-D6E2-4C1F-A6E9-37B072A79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85952"/>
            <a:ext cx="4368800" cy="5422880"/>
          </a:xfrm>
          <a:prstGeom prst="rect">
            <a:avLst/>
          </a:prstGeom>
        </p:spPr>
      </p:pic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4476A42B-AAAC-48A3-A32F-83C8968EA9A9}"/>
              </a:ext>
            </a:extLst>
          </p:cNvPr>
          <p:cNvCxnSpPr/>
          <p:nvPr/>
        </p:nvCxnSpPr>
        <p:spPr>
          <a:xfrm>
            <a:off x="3602182" y="2743200"/>
            <a:ext cx="1016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04B2FFE4-7161-4F94-A51B-DFBF5DD0A917}"/>
              </a:ext>
            </a:extLst>
          </p:cNvPr>
          <p:cNvSpPr txBox="1"/>
          <p:nvPr/>
        </p:nvSpPr>
        <p:spPr>
          <a:xfrm>
            <a:off x="4660897" y="2558534"/>
            <a:ext cx="2052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Soru kökünü girelim</a:t>
            </a:r>
          </a:p>
        </p:txBody>
      </p:sp>
      <p:cxnSp>
        <p:nvCxnSpPr>
          <p:cNvPr id="22" name="Düz Ok Bağlayıcısı 21">
            <a:extLst>
              <a:ext uri="{FF2B5EF4-FFF2-40B4-BE49-F238E27FC236}">
                <a16:creationId xmlns:a16="http://schemas.microsoft.com/office/drawing/2014/main" id="{589CB646-86BB-4A07-B024-BD6539886109}"/>
              </a:ext>
            </a:extLst>
          </p:cNvPr>
          <p:cNvCxnSpPr/>
          <p:nvPr/>
        </p:nvCxnSpPr>
        <p:spPr>
          <a:xfrm>
            <a:off x="3982024" y="3523673"/>
            <a:ext cx="1016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A159C16F-2A1A-481B-B5B5-B3BF5B68CF24}"/>
              </a:ext>
            </a:extLst>
          </p:cNvPr>
          <p:cNvSpPr txBox="1"/>
          <p:nvPr/>
        </p:nvSpPr>
        <p:spPr>
          <a:xfrm>
            <a:off x="5070764" y="3332829"/>
            <a:ext cx="1960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Eşleştirme öncüllerini karşısına doğru cevapları ile girelim</a:t>
            </a:r>
          </a:p>
        </p:txBody>
      </p:sp>
      <p:cxnSp>
        <p:nvCxnSpPr>
          <p:cNvPr id="24" name="Düz Ok Bağlayıcısı 23">
            <a:extLst>
              <a:ext uri="{FF2B5EF4-FFF2-40B4-BE49-F238E27FC236}">
                <a16:creationId xmlns:a16="http://schemas.microsoft.com/office/drawing/2014/main" id="{84590C51-D68D-4563-A1B1-65EEA7209FF6}"/>
              </a:ext>
            </a:extLst>
          </p:cNvPr>
          <p:cNvCxnSpPr>
            <a:cxnSpLocks/>
          </p:cNvCxnSpPr>
          <p:nvPr/>
        </p:nvCxnSpPr>
        <p:spPr>
          <a:xfrm>
            <a:off x="4206097" y="5551055"/>
            <a:ext cx="6245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A35C7175-A697-4287-B591-91539EA6921A}"/>
              </a:ext>
            </a:extLst>
          </p:cNvPr>
          <p:cNvSpPr txBox="1"/>
          <p:nvPr/>
        </p:nvSpPr>
        <p:spPr>
          <a:xfrm>
            <a:off x="4855343" y="5379248"/>
            <a:ext cx="259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Öncül sayısını arttırabiliriz</a:t>
            </a:r>
          </a:p>
        </p:txBody>
      </p:sp>
      <p:cxnSp>
        <p:nvCxnSpPr>
          <p:cNvPr id="27" name="Düz Ok Bağlayıcısı 26">
            <a:extLst>
              <a:ext uri="{FF2B5EF4-FFF2-40B4-BE49-F238E27FC236}">
                <a16:creationId xmlns:a16="http://schemas.microsoft.com/office/drawing/2014/main" id="{99761BFF-35BC-4130-A6E3-E1BEB269D631}"/>
              </a:ext>
            </a:extLst>
          </p:cNvPr>
          <p:cNvCxnSpPr>
            <a:cxnSpLocks/>
          </p:cNvCxnSpPr>
          <p:nvPr/>
        </p:nvCxnSpPr>
        <p:spPr>
          <a:xfrm>
            <a:off x="4036376" y="6100619"/>
            <a:ext cx="6245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B84A4703-66DD-47A5-85AA-A528B08880DA}"/>
              </a:ext>
            </a:extLst>
          </p:cNvPr>
          <p:cNvSpPr txBox="1"/>
          <p:nvPr/>
        </p:nvSpPr>
        <p:spPr>
          <a:xfrm>
            <a:off x="4660897" y="5934782"/>
            <a:ext cx="372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Sağ taraftaki eşleşmeyecek çeldiricileri  her birini bir satıra yazalım</a:t>
            </a:r>
          </a:p>
        </p:txBody>
      </p:sp>
    </p:spTree>
    <p:extLst>
      <p:ext uri="{BB962C8B-B14F-4D97-AF65-F5344CB8AC3E}">
        <p14:creationId xmlns:p14="http://schemas.microsoft.com/office/powerpoint/2010/main" val="218419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01218" y="1686652"/>
            <a:ext cx="6738851" cy="2561244"/>
          </a:xfrm>
        </p:spPr>
        <p:txBody>
          <a:bodyPr>
            <a:noAutofit/>
          </a:bodyPr>
          <a:lstStyle/>
          <a:p>
            <a:pPr algn="l"/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İÇERİK</a:t>
            </a:r>
            <a:b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sz="2000" b="1" dirty="0"/>
              <a:t>* Kısa Sınav Oluşturma</a:t>
            </a:r>
            <a:br>
              <a:rPr lang="tr-TR" sz="2000" b="1" dirty="0"/>
            </a:br>
            <a:r>
              <a:rPr lang="tr-TR" sz="2000" b="1" dirty="0"/>
              <a:t>* Kısa Sınava Soru Ekleme</a:t>
            </a:r>
            <a:br>
              <a:rPr lang="tr-TR" sz="2000" b="1" dirty="0"/>
            </a:br>
            <a:r>
              <a:rPr lang="tr-TR" sz="2000" b="1" dirty="0"/>
              <a:t>* Kısa Sınavı Yönetme</a:t>
            </a:r>
            <a:br>
              <a:rPr lang="tr-TR" sz="2000" b="1" dirty="0"/>
            </a:br>
            <a:r>
              <a:rPr lang="tr-TR" sz="2000" b="1" dirty="0"/>
              <a:t>* Öğrenci kağıdına ulaşma </a:t>
            </a:r>
            <a:br>
              <a:rPr lang="tr-TR" sz="2000" b="1" dirty="0"/>
            </a:br>
            <a:r>
              <a:rPr lang="tr-TR" sz="2000" b="1" dirty="0"/>
              <a:t>* Öğrenci kağıdını </a:t>
            </a:r>
            <a:r>
              <a:rPr lang="tr-TR" sz="2000" b="1" dirty="0" err="1"/>
              <a:t>notlandırma</a:t>
            </a:r>
            <a:br>
              <a:rPr lang="tr-TR" sz="2000" b="1" dirty="0"/>
            </a:br>
            <a:r>
              <a:rPr lang="tr-TR" sz="2000" b="1" dirty="0"/>
              <a:t>* </a:t>
            </a:r>
            <a:r>
              <a:rPr lang="tr-TR" sz="2000" b="1"/>
              <a:t>Notlara Erişim</a:t>
            </a:r>
            <a:br>
              <a:rPr lang="tr-TR" sz="2000" dirty="0"/>
            </a:br>
            <a:br>
              <a:rPr lang="tr-TR" sz="2000" dirty="0"/>
            </a:b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34114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«Sorular» Sekmesi</a:t>
            </a:r>
          </a:p>
          <a:p>
            <a:endParaRPr lang="tr-TR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3A3EE6A-A807-4B4B-B91C-29881971C857}"/>
              </a:ext>
            </a:extLst>
          </p:cNvPr>
          <p:cNvSpPr txBox="1"/>
          <p:nvPr/>
        </p:nvSpPr>
        <p:spPr>
          <a:xfrm>
            <a:off x="6059806" y="1365843"/>
            <a:ext cx="326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Soru puanını vermeyi unutmayalım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C44329A-824D-4362-A682-D8499163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978" y="1501203"/>
            <a:ext cx="362672" cy="38192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482783E-0546-4D13-AE2D-6A1A9F77E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43320"/>
            <a:ext cx="5025333" cy="5253044"/>
          </a:xfrm>
          <a:prstGeom prst="rect">
            <a:avLst/>
          </a:prstGeom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07CD3E1C-CE3C-4A37-AE09-169EFE5BEC0E}"/>
              </a:ext>
            </a:extLst>
          </p:cNvPr>
          <p:cNvCxnSpPr/>
          <p:nvPr/>
        </p:nvCxnSpPr>
        <p:spPr>
          <a:xfrm>
            <a:off x="5634933" y="3925455"/>
            <a:ext cx="710449" cy="3140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FED321DE-8D36-4ABC-BC06-5BA496124606}"/>
              </a:ext>
            </a:extLst>
          </p:cNvPr>
          <p:cNvSpPr txBox="1"/>
          <p:nvPr/>
        </p:nvSpPr>
        <p:spPr>
          <a:xfrm>
            <a:off x="5819660" y="4572000"/>
            <a:ext cx="273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Hata payları belirlenmelidir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1873AE53-9051-443F-AB13-E5BB7624C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364" y="2601191"/>
            <a:ext cx="5206286" cy="1430481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BE1F9446-F023-4DE6-86B3-6CCDE22ED1AA}"/>
              </a:ext>
            </a:extLst>
          </p:cNvPr>
          <p:cNvSpPr txBox="1"/>
          <p:nvPr/>
        </p:nvSpPr>
        <p:spPr>
          <a:xfrm>
            <a:off x="7936438" y="2231859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SORUNUN ÖĞRENCİYE GÖRÜNÜMÜ</a:t>
            </a:r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DDB27342-5FAD-43AB-BEC8-0F5C5684F005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532203" y="1682009"/>
            <a:ext cx="171775" cy="101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096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«Sorular» Sekmesi</a:t>
            </a:r>
          </a:p>
          <a:p>
            <a:endParaRPr lang="tr-TR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3A3EE6A-A807-4B4B-B91C-29881971C857}"/>
              </a:ext>
            </a:extLst>
          </p:cNvPr>
          <p:cNvSpPr txBox="1"/>
          <p:nvPr/>
        </p:nvSpPr>
        <p:spPr>
          <a:xfrm>
            <a:off x="4796065" y="798333"/>
            <a:ext cx="326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Soru puanını vermeyi unutmayalım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C44329A-824D-4362-A682-D8499163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37" y="933693"/>
            <a:ext cx="362672" cy="381929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BE1F9446-F023-4DE6-86B3-6CCDE22ED1AA}"/>
              </a:ext>
            </a:extLst>
          </p:cNvPr>
          <p:cNvSpPr txBox="1"/>
          <p:nvPr/>
        </p:nvSpPr>
        <p:spPr>
          <a:xfrm>
            <a:off x="7890256" y="2149597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SORUNUN ÖĞRENCİYE GÖRÜNÜMÜ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28AE88F-5A68-4E88-9011-B3E11A142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8218"/>
            <a:ext cx="4378036" cy="605361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1BB3C53-CA95-47D1-B310-565960918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277" y="2518929"/>
            <a:ext cx="5494723" cy="1508126"/>
          </a:xfrm>
          <a:prstGeom prst="rect">
            <a:avLst/>
          </a:prstGeom>
        </p:spPr>
      </p:pic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89BCBA18-74CD-496E-B6FB-39F70CA73D7A}"/>
              </a:ext>
            </a:extLst>
          </p:cNvPr>
          <p:cNvCxnSpPr>
            <a:endCxn id="6" idx="1"/>
          </p:cNvCxnSpPr>
          <p:nvPr/>
        </p:nvCxnSpPr>
        <p:spPr>
          <a:xfrm>
            <a:off x="609600" y="2518929"/>
            <a:ext cx="6087677" cy="7540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E6A26AF-BCDB-4348-86BF-2C4353D0A768}"/>
              </a:ext>
            </a:extLst>
          </p:cNvPr>
          <p:cNvSpPr txBox="1"/>
          <p:nvPr/>
        </p:nvSpPr>
        <p:spPr>
          <a:xfrm>
            <a:off x="4487717" y="2149597"/>
            <a:ext cx="213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[x] değişkeni her öğrenciye farklı gelecektir</a:t>
            </a:r>
          </a:p>
        </p:txBody>
      </p:sp>
      <p:cxnSp>
        <p:nvCxnSpPr>
          <p:cNvPr id="20" name="Düz Ok Bağlayıcısı 19">
            <a:extLst>
              <a:ext uri="{FF2B5EF4-FFF2-40B4-BE49-F238E27FC236}">
                <a16:creationId xmlns:a16="http://schemas.microsoft.com/office/drawing/2014/main" id="{FEAC2FF5-2288-4DED-BE07-2BD48AF4FC02}"/>
              </a:ext>
            </a:extLst>
          </p:cNvPr>
          <p:cNvCxnSpPr>
            <a:cxnSpLocks/>
          </p:cNvCxnSpPr>
          <p:nvPr/>
        </p:nvCxnSpPr>
        <p:spPr>
          <a:xfrm>
            <a:off x="4261242" y="1176181"/>
            <a:ext cx="603868" cy="1830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662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«Sorular» Sekmesi</a:t>
            </a:r>
          </a:p>
          <a:p>
            <a:endParaRPr lang="tr-TR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3A3EE6A-A807-4B4B-B91C-29881971C857}"/>
              </a:ext>
            </a:extLst>
          </p:cNvPr>
          <p:cNvSpPr txBox="1"/>
          <p:nvPr/>
        </p:nvSpPr>
        <p:spPr>
          <a:xfrm>
            <a:off x="6003636" y="1032345"/>
            <a:ext cx="326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Soru puanını vermeyi unutmayalım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C44329A-824D-4362-A682-D8499163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964" y="1174318"/>
            <a:ext cx="362672" cy="381929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BE1F9446-F023-4DE6-86B3-6CCDE22ED1AA}"/>
              </a:ext>
            </a:extLst>
          </p:cNvPr>
          <p:cNvSpPr txBox="1"/>
          <p:nvPr/>
        </p:nvSpPr>
        <p:spPr>
          <a:xfrm>
            <a:off x="7930787" y="1810450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SORUNUN ÖĞRENCİYE GÖRÜNÜMÜ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8B58E99-F2F8-4AC1-B6E7-AEFF3CFB1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11" y="1643858"/>
            <a:ext cx="6935191" cy="387972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AEC36B2-39F3-4BAA-A8FE-119871760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691" y="2145214"/>
            <a:ext cx="4544798" cy="3462933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9A2A267-8116-4339-AFB7-C35E77EE2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46" y="5617899"/>
            <a:ext cx="983816" cy="1036054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EFDCEFA-B8C5-4F36-9DC4-93BF55C875AC}"/>
              </a:ext>
            </a:extLst>
          </p:cNvPr>
          <p:cNvSpPr txBox="1"/>
          <p:nvPr/>
        </p:nvSpPr>
        <p:spPr>
          <a:xfrm>
            <a:off x="1946562" y="5596490"/>
            <a:ext cx="9282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highlight>
                  <a:srgbClr val="FFFF00"/>
                </a:highlight>
              </a:rPr>
              <a:t>AÇIK UÇLU SORU «Kısa Sınavı Yönet» bölümünden her öğrenci için HOCA TARAFINDAN PUANLANDIRILIR</a:t>
            </a:r>
          </a:p>
        </p:txBody>
      </p:sp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D1F0CDF0-3359-4565-AB38-D36A9C6ACCF0}"/>
              </a:ext>
            </a:extLst>
          </p:cNvPr>
          <p:cNvCxnSpPr/>
          <p:nvPr/>
        </p:nvCxnSpPr>
        <p:spPr>
          <a:xfrm flipV="1">
            <a:off x="6834908" y="1651090"/>
            <a:ext cx="139053" cy="2424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888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«Sorular» Sekmesi</a:t>
            </a:r>
          </a:p>
          <a:p>
            <a:endParaRPr lang="tr-TR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3A3EE6A-A807-4B4B-B91C-29881971C857}"/>
              </a:ext>
            </a:extLst>
          </p:cNvPr>
          <p:cNvSpPr txBox="1"/>
          <p:nvPr/>
        </p:nvSpPr>
        <p:spPr>
          <a:xfrm>
            <a:off x="6003636" y="1032345"/>
            <a:ext cx="326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00FF00"/>
                </a:highlight>
              </a:rPr>
              <a:t>Soru puanını vermeyi unutmayalım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4C44329A-824D-4362-A682-D8499163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964" y="1174318"/>
            <a:ext cx="362672" cy="381929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BE1F9446-F023-4DE6-86B3-6CCDE22ED1AA}"/>
              </a:ext>
            </a:extLst>
          </p:cNvPr>
          <p:cNvSpPr txBox="1"/>
          <p:nvPr/>
        </p:nvSpPr>
        <p:spPr>
          <a:xfrm>
            <a:off x="7890256" y="2149597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SORUNUN ÖĞRENCİYE GÖRÜNÜMÜ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E52BD07-2B0F-4F81-8634-F6113E320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73" y="1770776"/>
            <a:ext cx="6014759" cy="334835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C83D497-7338-4FF3-B8A6-99DC535B4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870" y="2648542"/>
            <a:ext cx="4821381" cy="1560916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56DA1213-9FCB-42E1-826B-782B08856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2691" y="2145214"/>
            <a:ext cx="4544798" cy="3462933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26912918-066D-4EB8-A78E-9A08DAA09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17" y="5598164"/>
            <a:ext cx="983816" cy="1036054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CAB4A325-C43C-4BF6-A57C-42C26F54ECF3}"/>
              </a:ext>
            </a:extLst>
          </p:cNvPr>
          <p:cNvSpPr txBox="1"/>
          <p:nvPr/>
        </p:nvSpPr>
        <p:spPr>
          <a:xfrm>
            <a:off x="1597891" y="5596490"/>
            <a:ext cx="10047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highlight>
                  <a:srgbClr val="FFFF00"/>
                </a:highlight>
              </a:rPr>
              <a:t>DOSYA YÜKLEMELİ SORU «Kısa Sınavı Yönet» bölümünden her öğrenci için HOCA TARAFINDAN PUANLANDIRILIR</a:t>
            </a:r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4CC9BAA8-772A-4EE3-A735-D6BC3BAFDA1B}"/>
              </a:ext>
            </a:extLst>
          </p:cNvPr>
          <p:cNvCxnSpPr/>
          <p:nvPr/>
        </p:nvCxnSpPr>
        <p:spPr>
          <a:xfrm flipV="1">
            <a:off x="6003636" y="1678676"/>
            <a:ext cx="139053" cy="2424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521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18472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«Sorular» Sekmesi ile sorular hazırlandıktan sonra  Kaydedip yayınlanmalıdır. Kaydedilmiş ise yapılan değişiklik kaydedilmelidir.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B051D12-DF16-4C35-87E3-D22335E69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86" y="4701616"/>
            <a:ext cx="10020300" cy="180975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55F2276-E9D5-4A91-AE2E-D0A00D3EF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86" y="1916563"/>
            <a:ext cx="100965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18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KAYITLI SINAVI MODÜLE YÜKLEME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«Kontrol Paneli» ve Ders seçilir.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1E0C08D-1556-4BE2-8B1A-81349F48C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0" y="1667706"/>
            <a:ext cx="6991927" cy="50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40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KAYITLI SINAVI MODÜLE YÜKLEME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               ile tercihen «Final Sınavı Haftası» isimli bir modül oluşturulur ve      yayınlanır                                                                                                                </a:t>
            </a:r>
          </a:p>
          <a:p>
            <a:endParaRPr lang="tr-TR" dirty="0"/>
          </a:p>
          <a:p>
            <a:r>
              <a:rPr lang="tr-TR" dirty="0"/>
              <a:t>Bu modülden       tıklanır. Açılan pencereden  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2E7352B-311D-4C20-9249-52DAAF471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98" y="893762"/>
            <a:ext cx="1047750" cy="60007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B364D69-687C-43C2-8C65-96591ECCD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706" y="1039470"/>
            <a:ext cx="323850" cy="40005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BDF462A-A9AC-4294-9639-8C37A0D87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021" y="1439520"/>
            <a:ext cx="8848725" cy="66675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E18D145-9A87-49A4-B25C-185A9BEAF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712" y="2528454"/>
            <a:ext cx="323850" cy="2667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CFF1F27-0E15-4809-A027-FDAA0E0A4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840" y="2865514"/>
            <a:ext cx="5567796" cy="3992486"/>
          </a:xfrm>
          <a:prstGeom prst="rect">
            <a:avLst/>
          </a:prstGeom>
        </p:spPr>
      </p:pic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9E0BFE1D-6C68-4EFD-87BB-DFCB893F299D}"/>
              </a:ext>
            </a:extLst>
          </p:cNvPr>
          <p:cNvCxnSpPr/>
          <p:nvPr/>
        </p:nvCxnSpPr>
        <p:spPr>
          <a:xfrm flipV="1">
            <a:off x="3888509" y="3307507"/>
            <a:ext cx="2927927" cy="3778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C514E09-0878-4CF3-ABEC-277974E3155A}"/>
              </a:ext>
            </a:extLst>
          </p:cNvPr>
          <p:cNvSpPr txBox="1"/>
          <p:nvPr/>
        </p:nvSpPr>
        <p:spPr>
          <a:xfrm>
            <a:off x="6816436" y="3122841"/>
            <a:ext cx="16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Kısa sınav seçilir</a:t>
            </a: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5B3E76A9-93E8-4AFB-9DC1-849ED77BBAD7}"/>
              </a:ext>
            </a:extLst>
          </p:cNvPr>
          <p:cNvCxnSpPr/>
          <p:nvPr/>
        </p:nvCxnSpPr>
        <p:spPr>
          <a:xfrm flipV="1">
            <a:off x="2419927" y="4240843"/>
            <a:ext cx="4488873" cy="725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9771184-CF6A-4C55-9BC5-B20387295CB9}"/>
              </a:ext>
            </a:extLst>
          </p:cNvPr>
          <p:cNvSpPr txBox="1"/>
          <p:nvPr/>
        </p:nvSpPr>
        <p:spPr>
          <a:xfrm>
            <a:off x="6982736" y="4092446"/>
            <a:ext cx="226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Listelenen sınav seçilir</a:t>
            </a:r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4093CCD4-0294-45E2-B260-676B1D8031E3}"/>
              </a:ext>
            </a:extLst>
          </p:cNvPr>
          <p:cNvCxnSpPr/>
          <p:nvPr/>
        </p:nvCxnSpPr>
        <p:spPr>
          <a:xfrm flipV="1">
            <a:off x="5772727" y="6229574"/>
            <a:ext cx="1882528" cy="2777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0B9F58EF-13E3-4CCE-8CF2-8344933CC9AA}"/>
              </a:ext>
            </a:extLst>
          </p:cNvPr>
          <p:cNvSpPr txBox="1"/>
          <p:nvPr/>
        </p:nvSpPr>
        <p:spPr>
          <a:xfrm>
            <a:off x="7606020" y="6043175"/>
            <a:ext cx="170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Öğe ekle tıklanır</a:t>
            </a:r>
          </a:p>
        </p:txBody>
      </p:sp>
    </p:spTree>
    <p:extLst>
      <p:ext uri="{BB962C8B-B14F-4D97-AF65-F5344CB8AC3E}">
        <p14:creationId xmlns:p14="http://schemas.microsoft.com/office/powerpoint/2010/main" val="1995325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KAYITLI SINAVI MODÜLE YÜKLEME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Sınavımız yayındadır. Tarihi ve saati geldiğinde öğrencilerimiz sınava girebilir durumdalardır.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C8BFE82-7153-4E7F-9929-CE482D2B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656" y="2900696"/>
            <a:ext cx="8858250" cy="1447800"/>
          </a:xfrm>
          <a:prstGeom prst="rect">
            <a:avLst/>
          </a:prstGeom>
        </p:spPr>
      </p:pic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13BD26FD-A947-4235-A059-5EEC89CBB169}"/>
              </a:ext>
            </a:extLst>
          </p:cNvPr>
          <p:cNvCxnSpPr/>
          <p:nvPr/>
        </p:nvCxnSpPr>
        <p:spPr>
          <a:xfrm flipV="1">
            <a:off x="9144000" y="2373745"/>
            <a:ext cx="480291" cy="8035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785D20AA-7E00-4FA9-80BA-FA6C1757A306}"/>
              </a:ext>
            </a:extLst>
          </p:cNvPr>
          <p:cNvSpPr txBox="1"/>
          <p:nvPr/>
        </p:nvSpPr>
        <p:spPr>
          <a:xfrm>
            <a:off x="10437091" y="4564757"/>
            <a:ext cx="144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Sınav yayında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AC36A557-4E13-41F5-9675-1D9E722646DF}"/>
              </a:ext>
            </a:extLst>
          </p:cNvPr>
          <p:cNvCxnSpPr/>
          <p:nvPr/>
        </p:nvCxnSpPr>
        <p:spPr>
          <a:xfrm>
            <a:off x="9624291" y="3999345"/>
            <a:ext cx="812800" cy="7500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953CFA9-1FD7-4C49-98A2-0B20E74DCFD0}"/>
              </a:ext>
            </a:extLst>
          </p:cNvPr>
          <p:cNvSpPr txBox="1"/>
          <p:nvPr/>
        </p:nvSpPr>
        <p:spPr>
          <a:xfrm>
            <a:off x="9562299" y="2166706"/>
            <a:ext cx="227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Modül (Hafta) yayında</a:t>
            </a:r>
          </a:p>
        </p:txBody>
      </p:sp>
    </p:spTree>
    <p:extLst>
      <p:ext uri="{BB962C8B-B14F-4D97-AF65-F5344CB8AC3E}">
        <p14:creationId xmlns:p14="http://schemas.microsoft.com/office/powerpoint/2010/main" val="1298366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KAYITLI SINAVA ULAŞMA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«Kontrol Paneli» menüsünden sınav oluşturduğunuz ders açılır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B9F1FDE-05F5-4B30-8D6F-A4819663A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47" y="1746629"/>
            <a:ext cx="7239089" cy="48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23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18472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KAYITLI SINAVA ULAŞMA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Sol menüden «Kısa sınavlar» seçilir.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948D979-19A1-45E6-B432-8D0CD833E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17" y="1537854"/>
            <a:ext cx="7468019" cy="490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0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4927" y="601175"/>
            <a:ext cx="10515600" cy="617215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48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1514764"/>
            <a:ext cx="11157527" cy="4662199"/>
          </a:xfrm>
        </p:spPr>
        <p:txBody>
          <a:bodyPr>
            <a:normAutofit/>
          </a:bodyPr>
          <a:lstStyle/>
          <a:p>
            <a:r>
              <a:rPr lang="tr-TR" dirty="0" err="1"/>
              <a:t>MERGEN’e</a:t>
            </a:r>
            <a:r>
              <a:rPr lang="tr-TR" dirty="0"/>
              <a:t> giriş yaptıktan sonra «Kontrol Paneli»  (1) tıklanır. Ardından sınav eklenecek ders seçilir (2)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0244C2E-2A6E-4374-9EBB-6EFDBE63B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61" y="2283744"/>
            <a:ext cx="6455903" cy="457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27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18472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KAYITLI SINAVA ULAŞMA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DEE8385-55BD-458A-81AF-A4ED723BD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332"/>
            <a:ext cx="12192000" cy="5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80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18472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KAYITLI SINAVA ULAŞMA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DEE8385-55BD-458A-81AF-A4ED723BD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0332"/>
            <a:ext cx="12192000" cy="5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38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18472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KAYITLI SINAVA ULAŞMA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565EF4D-0E63-4B51-A47E-94D7E7397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" y="969729"/>
            <a:ext cx="10798541" cy="54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15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KAYITLI SINAVA ULAŞMA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                     tıklandığında;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ACA58FD-E893-49CA-AF3C-9CA8EE89F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1" y="880615"/>
            <a:ext cx="1880313" cy="58526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587B64E-C02D-4E80-B9A4-CBE9CD5CB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6932"/>
            <a:ext cx="12192000" cy="54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78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KISA SINAVI YÖNET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                     tıklandığında;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F9FA923-D343-4723-81A8-BB502D5F1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264" y="889509"/>
            <a:ext cx="590263" cy="55685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666888B-5BF6-47ED-BF04-B32F47AE9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582" y="1781754"/>
            <a:ext cx="5334000" cy="4200525"/>
          </a:xfrm>
          <a:prstGeom prst="rect">
            <a:avLst/>
          </a:prstGeom>
        </p:spPr>
      </p:pic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051EAEF8-E868-4190-A863-2339C325CAE8}"/>
              </a:ext>
            </a:extLst>
          </p:cNvPr>
          <p:cNvCxnSpPr/>
          <p:nvPr/>
        </p:nvCxnSpPr>
        <p:spPr>
          <a:xfrm flipV="1">
            <a:off x="5892800" y="3251200"/>
            <a:ext cx="1791855" cy="738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7D71848-1242-48AB-A765-06ADC18D18C5}"/>
              </a:ext>
            </a:extLst>
          </p:cNvPr>
          <p:cNvSpPr txBox="1"/>
          <p:nvPr/>
        </p:nvSpPr>
        <p:spPr>
          <a:xfrm>
            <a:off x="7684655" y="2826480"/>
            <a:ext cx="432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Öğrenciye ek hak verilmesi her halde UYGUN DEĞİLDİR. Ekstra bir durum olursa Öğrenciye Ek sınav hakkı buradan verilebilir.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4C960AF8-ACF1-494F-9160-0A2EB5906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012" y="2713756"/>
            <a:ext cx="983816" cy="1036054"/>
          </a:xfrm>
          <a:prstGeom prst="rect">
            <a:avLst/>
          </a:prstGeom>
        </p:spPr>
      </p:pic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15030CC2-9D42-4244-AF12-6E4E9E2BA8C5}"/>
              </a:ext>
            </a:extLst>
          </p:cNvPr>
          <p:cNvCxnSpPr/>
          <p:nvPr/>
        </p:nvCxnSpPr>
        <p:spPr>
          <a:xfrm>
            <a:off x="5680364" y="4128655"/>
            <a:ext cx="1523998" cy="203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C344A2B-3B8A-4409-BF51-5FDE34F98686}"/>
              </a:ext>
            </a:extLst>
          </p:cNvPr>
          <p:cNvSpPr txBox="1"/>
          <p:nvPr/>
        </p:nvSpPr>
        <p:spPr>
          <a:xfrm>
            <a:off x="7204362" y="4004117"/>
            <a:ext cx="432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Yine ekstra bir durum olması halinde öğrenciye ek süre de verilebilir.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AB287B4-9D82-4CB0-898A-52381CB98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592" y="3849211"/>
            <a:ext cx="760839" cy="80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85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KISA SINAVI YÖNET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997527"/>
            <a:ext cx="11157527" cy="5320145"/>
          </a:xfrm>
        </p:spPr>
        <p:txBody>
          <a:bodyPr>
            <a:normAutofit/>
          </a:bodyPr>
          <a:lstStyle/>
          <a:p>
            <a:r>
              <a:rPr lang="tr-TR" dirty="0"/>
              <a:t>                     tıklandığında; </a:t>
            </a:r>
            <a:r>
              <a:rPr lang="tr-TR" dirty="0">
                <a:highlight>
                  <a:srgbClr val="00FF00"/>
                </a:highlight>
              </a:rPr>
              <a:t>TERCİHEN klavyeden «</a:t>
            </a:r>
            <a:r>
              <a:rPr lang="tr-TR" dirty="0" err="1">
                <a:highlight>
                  <a:srgbClr val="00FF00"/>
                </a:highlight>
              </a:rPr>
              <a:t>ctrl</a:t>
            </a:r>
            <a:r>
              <a:rPr lang="tr-TR" dirty="0">
                <a:highlight>
                  <a:srgbClr val="00FF00"/>
                </a:highlight>
              </a:rPr>
              <a:t>» tuşuna basılı tutup «p» tuşuna bastığınızda sınav kağıdını </a:t>
            </a:r>
            <a:r>
              <a:rPr lang="tr-TR" dirty="0" err="1">
                <a:highlight>
                  <a:srgbClr val="00FF00"/>
                </a:highlight>
              </a:rPr>
              <a:t>pdf</a:t>
            </a:r>
            <a:r>
              <a:rPr lang="tr-TR" dirty="0">
                <a:highlight>
                  <a:srgbClr val="00FF00"/>
                </a:highlight>
              </a:rPr>
              <a:t> olarak kaydedebilirsiniz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E1E0BE0-57B2-4B88-8AD9-3DE4F39B6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997527"/>
            <a:ext cx="1685925" cy="47625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44CD686-705E-4FBA-B7D9-E9EE9DC73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7" y="2029310"/>
            <a:ext cx="6854577" cy="4375075"/>
          </a:xfrm>
          <a:prstGeom prst="rect">
            <a:avLst/>
          </a:prstGeom>
        </p:spPr>
      </p:pic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C90AEB95-0487-43BA-A9E7-AC883493C6F1}"/>
              </a:ext>
            </a:extLst>
          </p:cNvPr>
          <p:cNvCxnSpPr/>
          <p:nvPr/>
        </p:nvCxnSpPr>
        <p:spPr>
          <a:xfrm flipV="1">
            <a:off x="6382327" y="3094182"/>
            <a:ext cx="1907866" cy="6834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5D4CD9A-3F7E-4DEA-B29D-116A398A84F6}"/>
              </a:ext>
            </a:extLst>
          </p:cNvPr>
          <p:cNvSpPr txBox="1"/>
          <p:nvPr/>
        </p:nvSpPr>
        <p:spPr>
          <a:xfrm>
            <a:off x="8405092" y="3020291"/>
            <a:ext cx="336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Öğrencinin açık uçlu sorusuna buradan elle puan GİRİLMELİDİR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302245FD-0128-4113-9DAE-2D2B5CF74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234" y="2917900"/>
            <a:ext cx="983816" cy="1036054"/>
          </a:xfrm>
          <a:prstGeom prst="rect">
            <a:avLst/>
          </a:prstGeom>
        </p:spPr>
      </p:pic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1AF8BEE3-AB8C-446D-88AE-B18532C9D151}"/>
              </a:ext>
            </a:extLst>
          </p:cNvPr>
          <p:cNvCxnSpPr/>
          <p:nvPr/>
        </p:nvCxnSpPr>
        <p:spPr>
          <a:xfrm flipV="1">
            <a:off x="6382327" y="5472707"/>
            <a:ext cx="1907866" cy="6834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9D72FA14-EE99-436E-A3AD-8BAB402A6F7E}"/>
              </a:ext>
            </a:extLst>
          </p:cNvPr>
          <p:cNvSpPr txBox="1"/>
          <p:nvPr/>
        </p:nvSpPr>
        <p:spPr>
          <a:xfrm>
            <a:off x="8255279" y="5261183"/>
            <a:ext cx="3362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Öğrencinin dosya göndermeli sorusuna buradan elle puan GİRİLMELİDİR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B630828A-473E-414E-964D-67A1A8B39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598" y="5204821"/>
            <a:ext cx="983816" cy="10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9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Öğrenci Notlarını  Görme</a:t>
            </a: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0D8D2CE2-0904-43C3-BBD2-883E4D44F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73" y="1016000"/>
            <a:ext cx="10624127" cy="5160963"/>
          </a:xfrm>
        </p:spPr>
        <p:txBody>
          <a:bodyPr/>
          <a:lstStyle/>
          <a:p>
            <a:r>
              <a:rPr lang="tr-TR" dirty="0"/>
              <a:t>«Kontrol Paneli» sekmesinden ilgili ders seçildikten sonra aşağıdaki ekran gelir. Sol menüden «Notlar» tıklanır.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DD1A8892-D1F3-4FC1-A431-0191E5DFD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24" y="2138817"/>
            <a:ext cx="5548676" cy="46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81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6562" y="-175222"/>
            <a:ext cx="10515600" cy="617215"/>
          </a:xfrm>
        </p:spPr>
        <p:txBody>
          <a:bodyPr>
            <a:noAutofit/>
          </a:bodyPr>
          <a:lstStyle/>
          <a:p>
            <a:br>
              <a:rPr lang="tr-TR" sz="4000" dirty="0"/>
            </a:br>
            <a:br>
              <a:rPr lang="tr-TR" sz="4000" dirty="0"/>
            </a:br>
            <a:r>
              <a:rPr lang="tr-TR" sz="4000" b="1" dirty="0">
                <a:solidFill>
                  <a:srgbClr val="0070C0"/>
                </a:solidFill>
              </a:rPr>
              <a:t>Öğrenci Notlarını  Görme</a:t>
            </a: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0D8D2CE2-0904-43C3-BBD2-883E4D44F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73" y="1016000"/>
            <a:ext cx="10624127" cy="5160963"/>
          </a:xfrm>
        </p:spPr>
        <p:txBody>
          <a:bodyPr/>
          <a:lstStyle/>
          <a:p>
            <a:r>
              <a:rPr lang="tr-TR" dirty="0"/>
              <a:t>«Notlar» sayfasında öğrencilerin girdiği tüm sınavların notları listelenir</a:t>
            </a:r>
          </a:p>
          <a:p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7173FCE-B270-4771-8CD9-81676523E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11" y="1590006"/>
            <a:ext cx="10043722" cy="494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84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7000" y="464700"/>
            <a:ext cx="10515600" cy="1325563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5400" b="1" dirty="0">
                <a:solidFill>
                  <a:srgbClr val="0070C0"/>
                </a:solidFill>
              </a:rPr>
              <a:t> </a:t>
            </a:r>
            <a:br>
              <a:rPr lang="tr-TR" sz="6000" b="1" dirty="0">
                <a:solidFill>
                  <a:srgbClr val="0070C0"/>
                </a:solidFill>
              </a:rPr>
            </a:br>
            <a:r>
              <a:rPr lang="tr-TR" sz="3200" b="1" dirty="0">
                <a:solidFill>
                  <a:srgbClr val="FF0000"/>
                </a:solidFill>
              </a:rPr>
              <a:t>Diğer Problemleriniz için iletişim bilgilerimiz; 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b="1" dirty="0"/>
          </a:p>
          <a:p>
            <a:pPr marL="0" indent="0" algn="ctr">
              <a:buNone/>
            </a:pPr>
            <a:r>
              <a:rPr lang="tr-TR" dirty="0"/>
              <a:t>Enformatik Bölüm Başkanlığı</a:t>
            </a:r>
          </a:p>
          <a:p>
            <a:pPr marL="0" indent="0" algn="ctr">
              <a:buNone/>
            </a:pPr>
            <a:r>
              <a:rPr lang="tr-TR" dirty="0"/>
              <a:t>Öğr. Gör. Dr. Hüseyin KUTLU</a:t>
            </a:r>
          </a:p>
          <a:p>
            <a:pPr marL="0" indent="0" algn="ctr">
              <a:buNone/>
            </a:pPr>
            <a:r>
              <a:rPr lang="tr-TR" dirty="0"/>
              <a:t>Tel: 0 545 883 02 02</a:t>
            </a:r>
          </a:p>
          <a:p>
            <a:pPr marL="0" indent="0" algn="ctr">
              <a:buNone/>
            </a:pPr>
            <a:r>
              <a:rPr lang="tr-TR" dirty="0"/>
              <a:t>Mail: hkutlu@adiyaman.edu.tr</a:t>
            </a:r>
          </a:p>
        </p:txBody>
      </p:sp>
    </p:spTree>
    <p:extLst>
      <p:ext uri="{BB962C8B-B14F-4D97-AF65-F5344CB8AC3E}">
        <p14:creationId xmlns:p14="http://schemas.microsoft.com/office/powerpoint/2010/main" val="325349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4927" y="601175"/>
            <a:ext cx="10515600" cy="617215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48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1514764"/>
            <a:ext cx="11157527" cy="4662199"/>
          </a:xfrm>
        </p:spPr>
        <p:txBody>
          <a:bodyPr>
            <a:normAutofit/>
          </a:bodyPr>
          <a:lstStyle/>
          <a:p>
            <a:r>
              <a:rPr lang="tr-TR" dirty="0"/>
              <a:t>Derse ait sol menüde «Kısa sınavlar» (3) linkine tıklanır.</a:t>
            </a: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EBF843B-8F0D-4DD6-B56D-C42FDD61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703" y="2547849"/>
            <a:ext cx="6054079" cy="431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5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4927" y="601175"/>
            <a:ext cx="10515600" cy="617215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48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1514764"/>
            <a:ext cx="11157527" cy="4662199"/>
          </a:xfrm>
        </p:spPr>
        <p:txBody>
          <a:bodyPr>
            <a:normAutofit/>
          </a:bodyPr>
          <a:lstStyle/>
          <a:p>
            <a:r>
              <a:rPr lang="tr-TR" dirty="0"/>
              <a:t>Açılan pencerede «             » (4) düğmesine tıklanır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DDC807A-F0B4-4E79-B926-59461E25C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0068"/>
            <a:ext cx="11489167" cy="480793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2A40DCA-667D-477A-BBF2-A9B6B45E4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469" y="1520881"/>
            <a:ext cx="1028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4927" y="601175"/>
            <a:ext cx="10515600" cy="617215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48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1514764"/>
            <a:ext cx="11157527" cy="4662199"/>
          </a:xfrm>
        </p:spPr>
        <p:txBody>
          <a:bodyPr>
            <a:normAutofit/>
          </a:bodyPr>
          <a:lstStyle/>
          <a:p>
            <a:r>
              <a:rPr lang="tr-TR" dirty="0"/>
              <a:t>Açılan pencerede «Ayrıntılar» (5)  sekmesi ile açılır.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685076A-94AE-41FB-A1A4-A62C0D8F2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8" y="2209898"/>
            <a:ext cx="7333818" cy="44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2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4927" y="601175"/>
            <a:ext cx="10515600" cy="617215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48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1514764"/>
            <a:ext cx="11157527" cy="4662199"/>
          </a:xfrm>
        </p:spPr>
        <p:txBody>
          <a:bodyPr>
            <a:normAutofit/>
          </a:bodyPr>
          <a:lstStyle/>
          <a:p>
            <a:r>
              <a:rPr lang="tr-TR" dirty="0"/>
              <a:t>Açılan pencerede «Ayrıntılar» (5)  sekmesi ile açılır.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685076A-94AE-41FB-A1A4-A62C0D8F2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8" y="2209898"/>
            <a:ext cx="7333818" cy="44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7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4927" y="601175"/>
            <a:ext cx="10515600" cy="617215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48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1514764"/>
            <a:ext cx="11157527" cy="4662199"/>
          </a:xfrm>
        </p:spPr>
        <p:txBody>
          <a:bodyPr>
            <a:normAutofit/>
          </a:bodyPr>
          <a:lstStyle/>
          <a:p>
            <a:r>
              <a:rPr lang="tr-TR" dirty="0"/>
              <a:t>«Ayrıntılar» Sekmesi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1A7B36E-8FBC-4DBB-80BB-DD42457D0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60623"/>
            <a:ext cx="7964644" cy="479115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0AE8017-BD13-4E8E-850F-0E5A3C482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565" y="5985998"/>
            <a:ext cx="362672" cy="38192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1A936E3-B115-4707-853B-2B44A8F0D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565" y="6380589"/>
            <a:ext cx="362672" cy="38192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34798B9-29BA-4775-932E-BEA39BAE5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942960"/>
            <a:ext cx="7172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9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3822"/>
            <a:ext cx="10515600" cy="617215"/>
          </a:xfrm>
        </p:spPr>
        <p:txBody>
          <a:bodyPr>
            <a:noAutofit/>
          </a:bodyPr>
          <a:lstStyle/>
          <a:p>
            <a:br>
              <a:rPr lang="tr-TR" sz="2000" dirty="0"/>
            </a:br>
            <a:br>
              <a:rPr lang="tr-TR" sz="2000" dirty="0"/>
            </a:br>
            <a:r>
              <a:rPr lang="tr-TR" sz="4800" b="1" dirty="0">
                <a:solidFill>
                  <a:srgbClr val="0070C0"/>
                </a:solidFill>
              </a:rPr>
              <a:t>MERGEN ÜZERİNDEN SINAV OLUŞTURMA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4873" y="1514764"/>
            <a:ext cx="11157527" cy="4662199"/>
          </a:xfrm>
        </p:spPr>
        <p:txBody>
          <a:bodyPr>
            <a:normAutofit/>
          </a:bodyPr>
          <a:lstStyle/>
          <a:p>
            <a:r>
              <a:rPr lang="tr-TR" dirty="0"/>
              <a:t>«Ayrıntılar» Sekmesi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5C3DF06-9D0E-4225-9A77-7332A8018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40" y="1888123"/>
            <a:ext cx="8857673" cy="493654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569B4EB-5812-4A07-8B67-B8C639C17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221" y="867064"/>
            <a:ext cx="7172325" cy="6477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C1BC90D-0F02-4254-97C8-E0CD856E3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637" y="6428557"/>
            <a:ext cx="362672" cy="381929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44D59081-E187-43E5-915C-9B6F1A4551F7}"/>
              </a:ext>
            </a:extLst>
          </p:cNvPr>
          <p:cNvSpPr txBox="1"/>
          <p:nvPr/>
        </p:nvSpPr>
        <p:spPr>
          <a:xfrm>
            <a:off x="7763073" y="6397016"/>
            <a:ext cx="399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highlight>
                  <a:srgbClr val="FF0000"/>
                </a:highlight>
              </a:rPr>
              <a:t>Basmadan  «Sorular» sekmesine geçelim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25BFEEB-862C-475A-B904-9C82DB4C2FB1}"/>
              </a:ext>
            </a:extLst>
          </p:cNvPr>
          <p:cNvSpPr txBox="1"/>
          <p:nvPr/>
        </p:nvSpPr>
        <p:spPr>
          <a:xfrm>
            <a:off x="4619" y="5935351"/>
            <a:ext cx="613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Bitiş </a:t>
            </a:r>
            <a:r>
              <a:rPr lang="tr-TR" dirty="0">
                <a:highlight>
                  <a:srgbClr val="FFFF00"/>
                </a:highlight>
              </a:rPr>
              <a:t>01.05.2020 15:00</a:t>
            </a:r>
          </a:p>
          <a:p>
            <a:r>
              <a:rPr lang="tr-TR" dirty="0">
                <a:highlight>
                  <a:srgbClr val="00FF00"/>
                </a:highlight>
              </a:rPr>
              <a:t>01.05.2020 14:00  </a:t>
            </a:r>
            <a:r>
              <a:rPr lang="tr-TR" dirty="0"/>
              <a:t>tarihinden itibaren </a:t>
            </a:r>
            <a:r>
              <a:rPr lang="tr-TR" dirty="0">
                <a:highlight>
                  <a:srgbClr val="FFFF00"/>
                </a:highlight>
              </a:rPr>
              <a:t>01.05.2020 15:00 </a:t>
            </a:r>
            <a:r>
              <a:rPr lang="tr-TR" dirty="0"/>
              <a:t>a kadar </a:t>
            </a:r>
          </a:p>
        </p:txBody>
      </p:sp>
    </p:spTree>
    <p:extLst>
      <p:ext uri="{BB962C8B-B14F-4D97-AF65-F5344CB8AC3E}">
        <p14:creationId xmlns:p14="http://schemas.microsoft.com/office/powerpoint/2010/main" val="2258197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ritli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Şeritli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Şeritl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3252</TotalTime>
  <Words>1118</Words>
  <Application>Microsoft Office PowerPoint</Application>
  <PresentationFormat>Geniş ekran</PresentationFormat>
  <Paragraphs>142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Corbel</vt:lpstr>
      <vt:lpstr>Wingdings</vt:lpstr>
      <vt:lpstr>Şeritli</vt:lpstr>
      <vt:lpstr>Office Teması</vt:lpstr>
      <vt:lpstr>Adıyaman Üniversitesi  Uzaktan eğitim uygulama ve araştırma merkezi (UZEM) MERGEN İLE ONLİNE SINAV HAZIRLAMA DÖKÜMANI </vt:lpstr>
      <vt:lpstr>İÇERİK * Kısa Sınav Oluşturma * Kısa Sınava Soru Ekleme * Kısa Sınavı Yönetme * Öğrenci kağıdına ulaşma  * Öğrenci kağıdını notlandırma * Notlara Erişim  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MERGEN ÜZERİNDEN SINAV OLUŞTURMA</vt:lpstr>
      <vt:lpstr>  KAYITLI SINAVI MODÜLE YÜKLEME</vt:lpstr>
      <vt:lpstr>  KAYITLI SINAVI MODÜLE YÜKLEME</vt:lpstr>
      <vt:lpstr>  KAYITLI SINAVI MODÜLE YÜKLEME</vt:lpstr>
      <vt:lpstr>  KAYITLI SINAVA ULAŞMA</vt:lpstr>
      <vt:lpstr>  KAYITLI SINAVA ULAŞMA</vt:lpstr>
      <vt:lpstr>  KAYITLI SINAVA ULAŞMA</vt:lpstr>
      <vt:lpstr>  KAYITLI SINAVA ULAŞMA</vt:lpstr>
      <vt:lpstr>  KAYITLI SINAVA ULAŞMA</vt:lpstr>
      <vt:lpstr>  KAYITLI SINAVA ULAŞMA</vt:lpstr>
      <vt:lpstr>  KISA SINAVI YÖNET </vt:lpstr>
      <vt:lpstr>  KISA SINAVI YÖNET</vt:lpstr>
      <vt:lpstr>  Öğrenci Notlarını  Görme</vt:lpstr>
      <vt:lpstr>  Öğrenci Notlarını  Görme</vt:lpstr>
      <vt:lpstr>    Diğer Problemleriniz için iletişim bilgilerimiz;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Adıyaman Üniversitesi  Enformatik Bölüm Başkanlığı  Uzaktan Eğitim  Bilgisayar Teknolojileri Dersi</dc:title>
  <dc:creator>Hüseyin KUTLU</dc:creator>
  <cp:lastModifiedBy>Windows Kullanıcısı</cp:lastModifiedBy>
  <cp:revision>103</cp:revision>
  <dcterms:created xsi:type="dcterms:W3CDTF">2019-09-14T09:59:13Z</dcterms:created>
  <dcterms:modified xsi:type="dcterms:W3CDTF">2020-05-03T17:58:38Z</dcterms:modified>
</cp:coreProperties>
</file>