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80" r:id="rId3"/>
    <p:sldId id="264" r:id="rId4"/>
    <p:sldId id="265" r:id="rId5"/>
    <p:sldId id="266" r:id="rId6"/>
    <p:sldId id="269" r:id="rId7"/>
    <p:sldId id="257" r:id="rId8"/>
    <p:sldId id="271" r:id="rId9"/>
    <p:sldId id="272" r:id="rId10"/>
    <p:sldId id="270" r:id="rId11"/>
    <p:sldId id="261" r:id="rId12"/>
    <p:sldId id="258" r:id="rId13"/>
    <p:sldId id="268" r:id="rId14"/>
    <p:sldId id="260" r:id="rId15"/>
    <p:sldId id="273" r:id="rId16"/>
    <p:sldId id="274" r:id="rId17"/>
    <p:sldId id="275" r:id="rId18"/>
    <p:sldId id="276" r:id="rId19"/>
    <p:sldId id="277" r:id="rId20"/>
    <p:sldId id="279" r:id="rId21"/>
    <p:sldId id="278" r:id="rId22"/>
    <p:sldId id="263"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5bbd4ccfd39a84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al__ma_Sayfas_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al__ma_Sayfas_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_al__ma_Sayfas_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_al__ma_Sayfas_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_al__ma_Sayfas_13.xlsx"/></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al__ma_Sayfas_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al__ma_Sayfas_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al__ma_Sayfas_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al__ma_Sayfas_17.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_al__ma_Sayfas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r>
              <a:rPr lang="tr-TR" sz="2000" b="1" dirty="0">
                <a:latin typeface="Tw Cen MT Condensed" panose="020B0606020104020203" pitchFamily="34" charset="0"/>
              </a:rPr>
              <a:t>BİRİMLERE</a:t>
            </a:r>
            <a:r>
              <a:rPr lang="tr-TR" sz="2000" b="1" baseline="0" dirty="0">
                <a:latin typeface="Tw Cen MT Condensed" panose="020B0606020104020203" pitchFamily="34" charset="0"/>
              </a:rPr>
              <a:t> AİT </a:t>
            </a:r>
            <a:r>
              <a:rPr lang="tr-TR" sz="2000" b="1" baseline="0" dirty="0" smtClean="0">
                <a:latin typeface="Tw Cen MT Condensed" panose="020B0606020104020203" pitchFamily="34" charset="0"/>
              </a:rPr>
              <a:t>MEMNUNİYET GRAFİĞİ </a:t>
            </a:r>
            <a:endParaRPr lang="tr-TR" sz="2000" b="1" dirty="0">
              <a:latin typeface="Tw Cen MT Condensed" panose="020B0606020104020203"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view3D>
      <c:rotX val="70"/>
      <c:rotY val="26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Sayfa8!$C$3</c:f>
              <c:strCache>
                <c:ptCount val="1"/>
                <c:pt idx="0">
                  <c:v>Memnuniyet Oranları</c:v>
                </c:pt>
              </c:strCache>
            </c:strRef>
          </c:tx>
          <c:spPr>
            <a:solidFill>
              <a:schemeClr val="accent1"/>
            </a:solidFill>
            <a:ln>
              <a:noFill/>
            </a:ln>
            <a:effectLst/>
            <a:sp3d/>
          </c:spPr>
          <c:invertIfNegative val="0"/>
          <c:dLbls>
            <c:dLbl>
              <c:idx val="12"/>
              <c:layout>
                <c:manualLayout>
                  <c:x val="-1.2622149735965996E-2"/>
                  <c:y val="-2.75658786515293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0E-4E2B-B3BF-FD7DA23B2F42}"/>
                </c:ext>
              </c:extLst>
            </c:dLbl>
            <c:dLbl>
              <c:idx val="13"/>
              <c:layout>
                <c:manualLayout>
                  <c:x val="1.5777687169957495E-2"/>
                  <c:y val="-2.75658786515293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60E-4E2B-B3BF-FD7DA23B2F42}"/>
                </c:ext>
              </c:extLst>
            </c:dLbl>
            <c:dLbl>
              <c:idx val="23"/>
              <c:layout>
                <c:manualLayout>
                  <c:x val="-9.4666123019744967E-3"/>
                  <c:y val="-4.5943131085882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60E-4E2B-B3BF-FD7DA23B2F42}"/>
                </c:ext>
              </c:extLst>
            </c:dLbl>
            <c:spPr>
              <a:solidFill>
                <a:schemeClr val="accent6">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Sayfa8!$C$6:$C$35</c:f>
              <c:numCache>
                <c:formatCode>0.00</c:formatCode>
                <c:ptCount val="30"/>
                <c:pt idx="0">
                  <c:v>15</c:v>
                </c:pt>
                <c:pt idx="1">
                  <c:v>10.444444444444445</c:v>
                </c:pt>
                <c:pt idx="2">
                  <c:v>1.3333333333333333</c:v>
                </c:pt>
                <c:pt idx="3">
                  <c:v>5.9259259259259256</c:v>
                </c:pt>
                <c:pt idx="4">
                  <c:v>10.810810810810811</c:v>
                </c:pt>
                <c:pt idx="5">
                  <c:v>20.952380952380953</c:v>
                </c:pt>
                <c:pt idx="6">
                  <c:v>8.1481481481481488</c:v>
                </c:pt>
                <c:pt idx="7">
                  <c:v>57.5</c:v>
                </c:pt>
                <c:pt idx="8">
                  <c:v>2.9629629629629628</c:v>
                </c:pt>
                <c:pt idx="9">
                  <c:v>10.76923076923077</c:v>
                </c:pt>
                <c:pt idx="10">
                  <c:v>57.532051282051285</c:v>
                </c:pt>
                <c:pt idx="11">
                  <c:v>32.222222222222221</c:v>
                </c:pt>
                <c:pt idx="12">
                  <c:v>71.333333333333329</c:v>
                </c:pt>
                <c:pt idx="13">
                  <c:v>71.555555555555557</c:v>
                </c:pt>
                <c:pt idx="14">
                  <c:v>51.372549019607845</c:v>
                </c:pt>
                <c:pt idx="15">
                  <c:v>36.666666666666664</c:v>
                </c:pt>
                <c:pt idx="16">
                  <c:v>40.606060606060609</c:v>
                </c:pt>
                <c:pt idx="17">
                  <c:v>51.886792452830186</c:v>
                </c:pt>
                <c:pt idx="18">
                  <c:v>64.444444444444443</c:v>
                </c:pt>
                <c:pt idx="19">
                  <c:v>55.120772946859901</c:v>
                </c:pt>
                <c:pt idx="20">
                  <c:v>36.851851851851855</c:v>
                </c:pt>
                <c:pt idx="21">
                  <c:v>47.692307692307693</c:v>
                </c:pt>
                <c:pt idx="22">
                  <c:v>52.840579710144929</c:v>
                </c:pt>
                <c:pt idx="23">
                  <c:v>60</c:v>
                </c:pt>
                <c:pt idx="24">
                  <c:v>60.666666666666664</c:v>
                </c:pt>
                <c:pt idx="25">
                  <c:v>47.654320987654323</c:v>
                </c:pt>
                <c:pt idx="26">
                  <c:v>47.14079769341663</c:v>
                </c:pt>
                <c:pt idx="27">
                  <c:v>54.700328407224958</c:v>
                </c:pt>
              </c:numCache>
            </c:numRef>
          </c:val>
          <c:extLst>
            <c:ext xmlns:c16="http://schemas.microsoft.com/office/drawing/2014/chart" uri="{C3380CC4-5D6E-409C-BE32-E72D297353CC}">
              <c16:uniqueId val="{00000000-160E-4E2B-B3BF-FD7DA23B2F42}"/>
            </c:ext>
          </c:extLst>
        </c:ser>
        <c:ser>
          <c:idx val="1"/>
          <c:order val="1"/>
          <c:tx>
            <c:strRef>
              <c:f>Sayfa8!$D$3</c:f>
              <c:strCache>
                <c:ptCount val="1"/>
                <c:pt idx="0">
                  <c:v>Memnuniyetsizlik</c:v>
                </c:pt>
              </c:strCache>
            </c:strRef>
          </c:tx>
          <c:spPr>
            <a:solidFill>
              <a:schemeClr val="accent2"/>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Sayfa8!$D$6:$D$35</c:f>
              <c:numCache>
                <c:formatCode>0.00</c:formatCode>
                <c:ptCount val="30"/>
                <c:pt idx="0">
                  <c:v>52.083333333333336</c:v>
                </c:pt>
                <c:pt idx="1">
                  <c:v>68.888888888888886</c:v>
                </c:pt>
                <c:pt idx="2">
                  <c:v>78.666666666666671</c:v>
                </c:pt>
                <c:pt idx="3">
                  <c:v>58.518518518518519</c:v>
                </c:pt>
                <c:pt idx="4">
                  <c:v>78.378378378378372</c:v>
                </c:pt>
                <c:pt idx="5">
                  <c:v>43.333333333333336</c:v>
                </c:pt>
                <c:pt idx="6">
                  <c:v>72.592592592592595</c:v>
                </c:pt>
                <c:pt idx="7">
                  <c:v>14.166666666666666</c:v>
                </c:pt>
                <c:pt idx="8">
                  <c:v>86.666666666666671</c:v>
                </c:pt>
                <c:pt idx="9">
                  <c:v>51.794871794871796</c:v>
                </c:pt>
                <c:pt idx="10">
                  <c:v>17.307692307692307</c:v>
                </c:pt>
                <c:pt idx="11">
                  <c:v>28.888888888888889</c:v>
                </c:pt>
                <c:pt idx="12">
                  <c:v>6</c:v>
                </c:pt>
                <c:pt idx="13">
                  <c:v>10.666666666666666</c:v>
                </c:pt>
                <c:pt idx="14">
                  <c:v>21.568627450980394</c:v>
                </c:pt>
                <c:pt idx="15">
                  <c:v>20</c:v>
                </c:pt>
                <c:pt idx="16">
                  <c:v>26.060606060606062</c:v>
                </c:pt>
                <c:pt idx="17">
                  <c:v>19.40700808625337</c:v>
                </c:pt>
                <c:pt idx="18">
                  <c:v>6.2962962962962967</c:v>
                </c:pt>
                <c:pt idx="19">
                  <c:v>21.40096618357488</c:v>
                </c:pt>
                <c:pt idx="20">
                  <c:v>34.074074074074076</c:v>
                </c:pt>
                <c:pt idx="21">
                  <c:v>24.102564102564102</c:v>
                </c:pt>
                <c:pt idx="22">
                  <c:v>15.478260869565217</c:v>
                </c:pt>
                <c:pt idx="23">
                  <c:v>5</c:v>
                </c:pt>
                <c:pt idx="24">
                  <c:v>15</c:v>
                </c:pt>
                <c:pt idx="25">
                  <c:v>20.246913580246915</c:v>
                </c:pt>
                <c:pt idx="26">
                  <c:v>24.123017779913503</c:v>
                </c:pt>
                <c:pt idx="27">
                  <c:v>15.845648604269295</c:v>
                </c:pt>
              </c:numCache>
            </c:numRef>
          </c:val>
          <c:extLst>
            <c:ext xmlns:c16="http://schemas.microsoft.com/office/drawing/2014/chart" uri="{C3380CC4-5D6E-409C-BE32-E72D297353CC}">
              <c16:uniqueId val="{00000001-160E-4E2B-B3BF-FD7DA23B2F42}"/>
            </c:ext>
          </c:extLst>
        </c:ser>
        <c:ser>
          <c:idx val="2"/>
          <c:order val="2"/>
          <c:tx>
            <c:strRef>
              <c:f>Sayfa8!$E$3</c:f>
              <c:strCache>
                <c:ptCount val="1"/>
                <c:pt idx="0">
                  <c:v>Kararsızlık</c:v>
                </c:pt>
              </c:strCache>
            </c:strRef>
          </c:tx>
          <c:spPr>
            <a:solidFill>
              <a:schemeClr val="accent3"/>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Sayfa8!$E$6:$E$35</c:f>
              <c:numCache>
                <c:formatCode>0.00</c:formatCode>
                <c:ptCount val="30"/>
                <c:pt idx="0">
                  <c:v>32.916666666666664</c:v>
                </c:pt>
                <c:pt idx="1">
                  <c:v>20.666666666666668</c:v>
                </c:pt>
                <c:pt idx="2">
                  <c:v>20</c:v>
                </c:pt>
                <c:pt idx="3">
                  <c:v>35.555555555555557</c:v>
                </c:pt>
                <c:pt idx="4">
                  <c:v>10.810810810810811</c:v>
                </c:pt>
                <c:pt idx="5">
                  <c:v>35.714285714285715</c:v>
                </c:pt>
                <c:pt idx="6">
                  <c:v>19.25925925925926</c:v>
                </c:pt>
                <c:pt idx="7">
                  <c:v>28.333333333333332</c:v>
                </c:pt>
                <c:pt idx="8">
                  <c:v>10.37037037037037</c:v>
                </c:pt>
                <c:pt idx="9">
                  <c:v>37.435897435897438</c:v>
                </c:pt>
                <c:pt idx="10">
                  <c:v>25.160256410256409</c:v>
                </c:pt>
                <c:pt idx="11">
                  <c:v>38.888888888888886</c:v>
                </c:pt>
                <c:pt idx="12">
                  <c:v>22.666666666666668</c:v>
                </c:pt>
                <c:pt idx="13">
                  <c:v>17.777777777777779</c:v>
                </c:pt>
                <c:pt idx="14">
                  <c:v>27.058823529411764</c:v>
                </c:pt>
                <c:pt idx="15">
                  <c:v>43.333333333333336</c:v>
                </c:pt>
                <c:pt idx="16">
                  <c:v>33.333333333333336</c:v>
                </c:pt>
                <c:pt idx="17">
                  <c:v>28.706199460916441</c:v>
                </c:pt>
                <c:pt idx="18">
                  <c:v>29.25925925925926</c:v>
                </c:pt>
                <c:pt idx="19">
                  <c:v>23.478260869565219</c:v>
                </c:pt>
                <c:pt idx="20">
                  <c:v>29.074074074074073</c:v>
                </c:pt>
                <c:pt idx="21">
                  <c:v>28.205128205128204</c:v>
                </c:pt>
                <c:pt idx="22">
                  <c:v>31.681159420289855</c:v>
                </c:pt>
                <c:pt idx="23">
                  <c:v>35</c:v>
                </c:pt>
                <c:pt idx="24">
                  <c:v>24.333333333333332</c:v>
                </c:pt>
                <c:pt idx="25">
                  <c:v>32.098765432098766</c:v>
                </c:pt>
                <c:pt idx="26">
                  <c:v>28.73618452666987</c:v>
                </c:pt>
                <c:pt idx="27">
                  <c:v>29.454022988505749</c:v>
                </c:pt>
              </c:numCache>
            </c:numRef>
          </c:val>
          <c:extLst>
            <c:ext xmlns:c16="http://schemas.microsoft.com/office/drawing/2014/chart" uri="{C3380CC4-5D6E-409C-BE32-E72D297353CC}">
              <c16:uniqueId val="{00000002-160E-4E2B-B3BF-FD7DA23B2F42}"/>
            </c:ext>
          </c:extLst>
        </c:ser>
        <c:dLbls>
          <c:showLegendKey val="0"/>
          <c:showVal val="0"/>
          <c:showCatName val="0"/>
          <c:showSerName val="0"/>
          <c:showPercent val="0"/>
          <c:showBubbleSize val="0"/>
        </c:dLbls>
        <c:gapWidth val="150"/>
        <c:shape val="box"/>
        <c:axId val="1286680752"/>
        <c:axId val="1286689488"/>
        <c:axId val="0"/>
      </c:bar3DChart>
      <c:catAx>
        <c:axId val="12866807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b="1" dirty="0">
                    <a:latin typeface="Tw Cen MT Condensed" panose="020B0606020104020203" pitchFamily="34" charset="0"/>
                  </a:rPr>
                  <a:t>BİRİMLER</a:t>
                </a:r>
              </a:p>
            </c:rich>
          </c:tx>
          <c:layout>
            <c:manualLayout>
              <c:xMode val="edge"/>
              <c:yMode val="edge"/>
              <c:x val="0.43682386295260739"/>
              <c:y val="0.8482554452558652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6689488"/>
        <c:crosses val="autoZero"/>
        <c:auto val="1"/>
        <c:lblAlgn val="ctr"/>
        <c:lblOffset val="100"/>
        <c:noMultiLvlLbl val="0"/>
      </c:catAx>
      <c:valAx>
        <c:axId val="128668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b="1">
                    <a:latin typeface="Tw Cen MT Condensed" panose="020B0606020104020203" pitchFamily="34" charset="0"/>
                  </a:rPr>
                  <a:t>ORANLAR</a:t>
                </a:r>
              </a:p>
            </c:rich>
          </c:tx>
          <c:layout>
            <c:manualLayout>
              <c:xMode val="edge"/>
              <c:yMode val="edge"/>
              <c:x val="2.5842526424313103E-2"/>
              <c:y val="0.26418295205960884"/>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668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tr-TR" dirty="0"/>
              <a:t>Erkeklerde</a:t>
            </a:r>
            <a:r>
              <a:rPr lang="tr-TR" baseline="0" dirty="0"/>
              <a:t> </a:t>
            </a:r>
            <a:r>
              <a:rPr lang="tr-TR" baseline="0" dirty="0" smtClean="0"/>
              <a:t>Şikayet </a:t>
            </a:r>
            <a:r>
              <a:rPr lang="tr-TR" baseline="0" dirty="0"/>
              <a:t>D</a:t>
            </a:r>
            <a:r>
              <a:rPr lang="tr-TR" baseline="0" dirty="0" smtClean="0"/>
              <a:t>urum </a:t>
            </a:r>
            <a:r>
              <a:rPr lang="tr-TR" baseline="0" dirty="0"/>
              <a:t>G</a:t>
            </a:r>
            <a:r>
              <a:rPr lang="tr-TR" baseline="0" dirty="0" smtClean="0"/>
              <a:t>rafiği</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Sayfa6!$I$19</c:f>
              <c:strCache>
                <c:ptCount val="1"/>
                <c:pt idx="0">
                  <c:v>Erkek</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422-4A8A-A693-CDCB23194BA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422-4A8A-A693-CDCB23194BA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422-4A8A-A693-CDCB23194BA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422-4A8A-A693-CDCB23194BA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422-4A8A-A693-CDCB23194BA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422-4A8A-A693-CDCB23194BAB}"/>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2422-4A8A-A693-CDCB23194BAB}"/>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2422-4A8A-A693-CDCB23194BAB}"/>
              </c:ext>
            </c:extLst>
          </c:dPt>
          <c:dLbls>
            <c:dLbl>
              <c:idx val="0"/>
              <c:layout>
                <c:manualLayout>
                  <c:x val="-0.14196412948381451"/>
                  <c:y val="2.880458606865774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422-4A8A-A693-CDCB23194BAB}"/>
                </c:ext>
              </c:extLst>
            </c:dLbl>
            <c:dLbl>
              <c:idx val="1"/>
              <c:layout>
                <c:manualLayout>
                  <c:x val="0.1439284776902886"/>
                  <c:y val="2.0947480766635398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422-4A8A-A693-CDCB23194BAB}"/>
                </c:ext>
              </c:extLst>
            </c:dLbl>
            <c:dLbl>
              <c:idx val="2"/>
              <c:layout>
                <c:manualLayout>
                  <c:x val="0.1156259842519685"/>
                  <c:y val="9.723716827063283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422-4A8A-A693-CDCB23194BAB}"/>
                </c:ext>
              </c:extLst>
            </c:dLbl>
            <c:dLbl>
              <c:idx val="3"/>
              <c:layout>
                <c:manualLayout>
                  <c:x val="9.5430664916885288E-2"/>
                  <c:y val="0.1228470399533391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422-4A8A-A693-CDCB23194BAB}"/>
                </c:ext>
              </c:extLst>
            </c:dLbl>
            <c:dLbl>
              <c:idx val="4"/>
              <c:layout>
                <c:manualLayout>
                  <c:x val="-3.1367454068241471E-2"/>
                  <c:y val="-1.725435327235944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2422-4A8A-A693-CDCB23194BAB}"/>
                </c:ext>
              </c:extLst>
            </c:dLbl>
            <c:dLbl>
              <c:idx val="5"/>
              <c:layout>
                <c:manualLayout>
                  <c:x val="9.4885389326334113E-2"/>
                  <c:y val="-5.061351706036745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2422-4A8A-A693-CDCB23194BAB}"/>
                </c:ext>
              </c:extLst>
            </c:dLbl>
            <c:dLbl>
              <c:idx val="6"/>
              <c:layout>
                <c:manualLayout>
                  <c:x val="3.4196850393700788E-2"/>
                  <c:y val="8.0708661417322834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2422-4A8A-A693-CDCB23194BAB}"/>
                </c:ext>
              </c:extLst>
            </c:dLbl>
            <c:dLbl>
              <c:idx val="7"/>
              <c:layout>
                <c:manualLayout>
                  <c:x val="5.1624015748031493E-2"/>
                  <c:y val="-2.932198559519539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2422-4A8A-A693-CDCB23194BAB}"/>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Sayfa6!$H$20:$H$27</c:f>
              <c:strCache>
                <c:ptCount val="8"/>
                <c:pt idx="0">
                  <c:v>Baş ağrısı</c:v>
                </c:pt>
                <c:pt idx="1">
                  <c:v>Baş dönmesi</c:v>
                </c:pt>
                <c:pt idx="2">
                  <c:v>Mide bulantısı</c:v>
                </c:pt>
                <c:pt idx="3">
                  <c:v>Mide şişkinliği</c:v>
                </c:pt>
                <c:pt idx="4">
                  <c:v>Mide yanması</c:v>
                </c:pt>
                <c:pt idx="5">
                  <c:v>Karın ağrısı</c:v>
                </c:pt>
                <c:pt idx="6">
                  <c:v>İshal</c:v>
                </c:pt>
                <c:pt idx="7">
                  <c:v>Hiçbiri</c:v>
                </c:pt>
              </c:strCache>
            </c:strRef>
          </c:cat>
          <c:val>
            <c:numRef>
              <c:f>Sayfa6!$I$20:$I$27</c:f>
              <c:numCache>
                <c:formatCode>General</c:formatCode>
                <c:ptCount val="8"/>
                <c:pt idx="0">
                  <c:v>16</c:v>
                </c:pt>
                <c:pt idx="1">
                  <c:v>3</c:v>
                </c:pt>
                <c:pt idx="2">
                  <c:v>33</c:v>
                </c:pt>
                <c:pt idx="3">
                  <c:v>70</c:v>
                </c:pt>
                <c:pt idx="4">
                  <c:v>117</c:v>
                </c:pt>
                <c:pt idx="5">
                  <c:v>25</c:v>
                </c:pt>
                <c:pt idx="6">
                  <c:v>6</c:v>
                </c:pt>
                <c:pt idx="7">
                  <c:v>331</c:v>
                </c:pt>
              </c:numCache>
            </c:numRef>
          </c:val>
          <c:extLst>
            <c:ext xmlns:c16="http://schemas.microsoft.com/office/drawing/2014/chart" uri="{C3380CC4-5D6E-409C-BE32-E72D297353CC}">
              <c16:uniqueId val="{00000010-2422-4A8A-A693-CDCB23194BA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Kadın</a:t>
            </a:r>
            <a:r>
              <a:rPr lang="tr-TR"/>
              <a:t>larda</a:t>
            </a:r>
            <a:r>
              <a:rPr lang="tr-TR" baseline="0"/>
              <a:t> Şikayet Durum Grafiği</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Sayfa6!$I$19</c:f>
              <c:strCache>
                <c:ptCount val="1"/>
                <c:pt idx="0">
                  <c:v>Kadın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10C-4D34-BBCD-52D64C7FDF7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10C-4D34-BBCD-52D64C7FDF7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10C-4D34-BBCD-52D64C7FDF7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10C-4D34-BBCD-52D64C7FDF72}"/>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10C-4D34-BBCD-52D64C7FDF72}"/>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10C-4D34-BBCD-52D64C7FDF72}"/>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610C-4D34-BBCD-52D64C7FDF72}"/>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F-610C-4D34-BBCD-52D64C7FDF72}"/>
              </c:ext>
            </c:extLst>
          </c:dPt>
          <c:dLbls>
            <c:dLbl>
              <c:idx val="0"/>
              <c:layout>
                <c:manualLayout>
                  <c:x val="-9.0057086614173276E-2"/>
                  <c:y val="4.0543890347039951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10C-4D34-BBCD-52D64C7FDF72}"/>
                </c:ext>
              </c:extLst>
            </c:dLbl>
            <c:dLbl>
              <c:idx val="1"/>
              <c:layout>
                <c:manualLayout>
                  <c:x val="6.8140857392825896E-2"/>
                  <c:y val="3.8739428404782525E-3"/>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10C-4D34-BBCD-52D64C7FDF72}"/>
                </c:ext>
              </c:extLst>
            </c:dLbl>
            <c:dLbl>
              <c:idx val="2"/>
              <c:layout>
                <c:manualLayout>
                  <c:x val="1.8834208223972003E-3"/>
                  <c:y val="5.7505832604257803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610C-4D34-BBCD-52D64C7FDF72}"/>
                </c:ext>
              </c:extLst>
            </c:dLbl>
            <c:dLbl>
              <c:idx val="3"/>
              <c:layout>
                <c:manualLayout>
                  <c:x val="-7.1143919510062263E-3"/>
                  <c:y val="2.864610673665791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610C-4D34-BBCD-52D64C7FDF72}"/>
                </c:ext>
              </c:extLst>
            </c:dLbl>
            <c:dLbl>
              <c:idx val="4"/>
              <c:layout>
                <c:manualLayout>
                  <c:x val="-2.8581583552056096E-2"/>
                  <c:y val="-1.653725575969670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610C-4D34-BBCD-52D64C7FDF72}"/>
                </c:ext>
              </c:extLst>
            </c:dLbl>
            <c:dLbl>
              <c:idx val="5"/>
              <c:layout>
                <c:manualLayout>
                  <c:x val="3.7489063867016621E-2"/>
                  <c:y val="-5.858449985418489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610C-4D34-BBCD-52D64C7FDF72}"/>
                </c:ext>
              </c:extLst>
            </c:dLbl>
            <c:dLbl>
              <c:idx val="6"/>
              <c:layout>
                <c:manualLayout>
                  <c:x val="-4.3398950131233599E-3"/>
                  <c:y val="4.7898439778361036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610C-4D34-BBCD-52D64C7FDF72}"/>
                </c:ext>
              </c:extLst>
            </c:dLbl>
            <c:dLbl>
              <c:idx val="7"/>
              <c:layout>
                <c:manualLayout>
                  <c:x val="3.3393700787401573E-2"/>
                  <c:y val="-2.376385243511236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610C-4D34-BBCD-52D64C7FDF72}"/>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Sayfa6!$H$20:$H$27</c:f>
              <c:strCache>
                <c:ptCount val="8"/>
                <c:pt idx="0">
                  <c:v>Baş ağrısı</c:v>
                </c:pt>
                <c:pt idx="1">
                  <c:v>Baş dönmesi</c:v>
                </c:pt>
                <c:pt idx="2">
                  <c:v>Mide bulantısı</c:v>
                </c:pt>
                <c:pt idx="3">
                  <c:v>Mide şişkinliği</c:v>
                </c:pt>
                <c:pt idx="4">
                  <c:v>Mide yanması</c:v>
                </c:pt>
                <c:pt idx="5">
                  <c:v>Karın ağrısı</c:v>
                </c:pt>
                <c:pt idx="6">
                  <c:v>İshal</c:v>
                </c:pt>
                <c:pt idx="7">
                  <c:v>Hiçbiri</c:v>
                </c:pt>
              </c:strCache>
            </c:strRef>
          </c:cat>
          <c:val>
            <c:numRef>
              <c:f>Sayfa6!$I$20:$I$27</c:f>
              <c:numCache>
                <c:formatCode>General</c:formatCode>
                <c:ptCount val="8"/>
                <c:pt idx="0">
                  <c:v>16</c:v>
                </c:pt>
                <c:pt idx="1">
                  <c:v>4</c:v>
                </c:pt>
                <c:pt idx="2">
                  <c:v>72</c:v>
                </c:pt>
                <c:pt idx="3">
                  <c:v>79</c:v>
                </c:pt>
                <c:pt idx="4">
                  <c:v>99</c:v>
                </c:pt>
                <c:pt idx="5">
                  <c:v>35</c:v>
                </c:pt>
                <c:pt idx="6">
                  <c:v>7</c:v>
                </c:pt>
                <c:pt idx="7">
                  <c:v>490</c:v>
                </c:pt>
              </c:numCache>
            </c:numRef>
          </c:val>
          <c:extLst>
            <c:ext xmlns:c16="http://schemas.microsoft.com/office/drawing/2014/chart" uri="{C3380CC4-5D6E-409C-BE32-E72D297353CC}">
              <c16:uniqueId val="{00000010-610C-4D34-BBCD-52D64C7FDF7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tr-TR" sz="1600" b="1" dirty="0" smtClean="0"/>
              <a:t>KATILIM SAĞLAYAN BİRİMLERE GÖRE HİSTOGRAM GRAFİĞİ</a:t>
            </a:r>
            <a:endParaRPr lang="tr-TR"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stacked"/>
        <c:varyColors val="0"/>
        <c:ser>
          <c:idx val="0"/>
          <c:order val="0"/>
          <c:tx>
            <c:strRef>
              <c:f>Sayfa3!$J$8</c:f>
              <c:strCache>
                <c:ptCount val="1"/>
                <c:pt idx="0">
                  <c:v>Öğrenci </c:v>
                </c:pt>
              </c:strCache>
            </c:strRef>
          </c:tx>
          <c:spPr>
            <a:solidFill>
              <a:schemeClr val="accent1"/>
            </a:solidFill>
            <a:ln>
              <a:noFill/>
            </a:ln>
            <a:effectLst/>
          </c:spPr>
          <c:invertIfNegative val="0"/>
          <c:cat>
            <c:strRef>
              <c:f>Sayfa3!$I$9:$I$21</c:f>
              <c:strCache>
                <c:ptCount val="13"/>
                <c:pt idx="0">
                  <c:v>Besni ali erdemoğlu MYO</c:v>
                </c:pt>
                <c:pt idx="1">
                  <c:v>Turizim Fakültesi</c:v>
                </c:pt>
                <c:pt idx="2">
                  <c:v>Mühendislik Fakültesi</c:v>
                </c:pt>
                <c:pt idx="3">
                  <c:v>Güzel sanatlar fakültesi</c:v>
                </c:pt>
                <c:pt idx="4">
                  <c:v>Kütüphane</c:v>
                </c:pt>
                <c:pt idx="5">
                  <c:v>Fen Edebiyat Fakültesi</c:v>
                </c:pt>
                <c:pt idx="6">
                  <c:v>İktisadi ve İdari Bilimler Fakültesi</c:v>
                </c:pt>
                <c:pt idx="7">
                  <c:v>Kahta MYO</c:v>
                </c:pt>
                <c:pt idx="8">
                  <c:v>Devlet Konservatuvarı</c:v>
                </c:pt>
                <c:pt idx="9">
                  <c:v>Sağlık Bilimleri Fakültesi</c:v>
                </c:pt>
                <c:pt idx="10">
                  <c:v>İslami İlimler Fakültesi</c:v>
                </c:pt>
                <c:pt idx="11">
                  <c:v>Tıp Fakültesi</c:v>
                </c:pt>
                <c:pt idx="12">
                  <c:v>Eğitim Fakültesi</c:v>
                </c:pt>
              </c:strCache>
            </c:strRef>
          </c:cat>
          <c:val>
            <c:numRef>
              <c:f>Sayfa3!$J$9:$J$21</c:f>
              <c:numCache>
                <c:formatCode>General</c:formatCode>
                <c:ptCount val="13"/>
                <c:pt idx="0">
                  <c:v>45</c:v>
                </c:pt>
                <c:pt idx="1">
                  <c:v>28</c:v>
                </c:pt>
                <c:pt idx="2">
                  <c:v>10</c:v>
                </c:pt>
                <c:pt idx="3">
                  <c:v>31</c:v>
                </c:pt>
                <c:pt idx="4">
                  <c:v>2</c:v>
                </c:pt>
                <c:pt idx="5">
                  <c:v>76</c:v>
                </c:pt>
                <c:pt idx="6">
                  <c:v>28</c:v>
                </c:pt>
                <c:pt idx="7">
                  <c:v>91</c:v>
                </c:pt>
                <c:pt idx="8">
                  <c:v>28</c:v>
                </c:pt>
                <c:pt idx="9">
                  <c:v>213</c:v>
                </c:pt>
                <c:pt idx="10">
                  <c:v>46</c:v>
                </c:pt>
                <c:pt idx="11">
                  <c:v>123</c:v>
                </c:pt>
                <c:pt idx="12">
                  <c:v>308</c:v>
                </c:pt>
              </c:numCache>
            </c:numRef>
          </c:val>
          <c:extLst>
            <c:ext xmlns:c16="http://schemas.microsoft.com/office/drawing/2014/chart" uri="{C3380CC4-5D6E-409C-BE32-E72D297353CC}">
              <c16:uniqueId val="{00000000-24C9-46D6-89E0-E50484E4AED4}"/>
            </c:ext>
          </c:extLst>
        </c:ser>
        <c:ser>
          <c:idx val="1"/>
          <c:order val="1"/>
          <c:tx>
            <c:strRef>
              <c:f>Sayfa3!$K$8</c:f>
              <c:strCache>
                <c:ptCount val="1"/>
                <c:pt idx="0">
                  <c:v>Akademik Personel</c:v>
                </c:pt>
              </c:strCache>
            </c:strRef>
          </c:tx>
          <c:spPr>
            <a:solidFill>
              <a:schemeClr val="accent2"/>
            </a:solidFill>
            <a:ln>
              <a:noFill/>
            </a:ln>
            <a:effectLst/>
          </c:spPr>
          <c:invertIfNegative val="0"/>
          <c:cat>
            <c:strRef>
              <c:f>Sayfa3!$I$9:$I$21</c:f>
              <c:strCache>
                <c:ptCount val="13"/>
                <c:pt idx="0">
                  <c:v>Besni ali erdemoğlu MYO</c:v>
                </c:pt>
                <c:pt idx="1">
                  <c:v>Turizim Fakültesi</c:v>
                </c:pt>
                <c:pt idx="2">
                  <c:v>Mühendislik Fakültesi</c:v>
                </c:pt>
                <c:pt idx="3">
                  <c:v>Güzel sanatlar fakültesi</c:v>
                </c:pt>
                <c:pt idx="4">
                  <c:v>Kütüphane</c:v>
                </c:pt>
                <c:pt idx="5">
                  <c:v>Fen Edebiyat Fakültesi</c:v>
                </c:pt>
                <c:pt idx="6">
                  <c:v>İktisadi ve İdari Bilimler Fakültesi</c:v>
                </c:pt>
                <c:pt idx="7">
                  <c:v>Kahta MYO</c:v>
                </c:pt>
                <c:pt idx="8">
                  <c:v>Devlet Konservatuvarı</c:v>
                </c:pt>
                <c:pt idx="9">
                  <c:v>Sağlık Bilimleri Fakültesi</c:v>
                </c:pt>
                <c:pt idx="10">
                  <c:v>İslami İlimler Fakültesi</c:v>
                </c:pt>
                <c:pt idx="11">
                  <c:v>Tıp Fakültesi</c:v>
                </c:pt>
                <c:pt idx="12">
                  <c:v>Eğitim Fakültesi</c:v>
                </c:pt>
              </c:strCache>
            </c:strRef>
          </c:cat>
          <c:val>
            <c:numRef>
              <c:f>Sayfa3!$K$9:$K$21</c:f>
              <c:numCache>
                <c:formatCode>General</c:formatCode>
                <c:ptCount val="13"/>
                <c:pt idx="0">
                  <c:v>2</c:v>
                </c:pt>
                <c:pt idx="1">
                  <c:v>2</c:v>
                </c:pt>
                <c:pt idx="2">
                  <c:v>10</c:v>
                </c:pt>
                <c:pt idx="3">
                  <c:v>6</c:v>
                </c:pt>
                <c:pt idx="4">
                  <c:v>1</c:v>
                </c:pt>
                <c:pt idx="5">
                  <c:v>18</c:v>
                </c:pt>
                <c:pt idx="6">
                  <c:v>5</c:v>
                </c:pt>
                <c:pt idx="7">
                  <c:v>24</c:v>
                </c:pt>
                <c:pt idx="8">
                  <c:v>5</c:v>
                </c:pt>
                <c:pt idx="9">
                  <c:v>11</c:v>
                </c:pt>
                <c:pt idx="10">
                  <c:v>5</c:v>
                </c:pt>
                <c:pt idx="11">
                  <c:v>9</c:v>
                </c:pt>
                <c:pt idx="12">
                  <c:v>10</c:v>
                </c:pt>
              </c:numCache>
            </c:numRef>
          </c:val>
          <c:extLst>
            <c:ext xmlns:c16="http://schemas.microsoft.com/office/drawing/2014/chart" uri="{C3380CC4-5D6E-409C-BE32-E72D297353CC}">
              <c16:uniqueId val="{00000001-24C9-46D6-89E0-E50484E4AED4}"/>
            </c:ext>
          </c:extLst>
        </c:ser>
        <c:dLbls>
          <c:showLegendKey val="0"/>
          <c:showVal val="0"/>
          <c:showCatName val="0"/>
          <c:showSerName val="0"/>
          <c:showPercent val="0"/>
          <c:showBubbleSize val="0"/>
        </c:dLbls>
        <c:gapWidth val="150"/>
        <c:overlap val="100"/>
        <c:axId val="876866431"/>
        <c:axId val="876862687"/>
      </c:barChart>
      <c:catAx>
        <c:axId val="876866431"/>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tr-TR" sz="1600" dirty="0" smtClean="0">
                    <a:latin typeface="+mn-lt"/>
                  </a:rPr>
                  <a:t>BİRİMLER</a:t>
                </a:r>
                <a:endParaRPr lang="tr-TR" sz="1600" dirty="0">
                  <a:latin typeface="+mn-l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crossAx val="876862687"/>
        <c:crosses val="autoZero"/>
        <c:auto val="1"/>
        <c:lblAlgn val="ctr"/>
        <c:lblOffset val="100"/>
        <c:noMultiLvlLbl val="0"/>
      </c:catAx>
      <c:valAx>
        <c:axId val="876862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600" dirty="0" smtClean="0">
                    <a:latin typeface="Tw Cen MT Condensed" panose="020B0606020104020203" pitchFamily="34" charset="0"/>
                  </a:rPr>
                  <a:t>SAYILAR</a:t>
                </a:r>
                <a:endParaRPr lang="tr-TR" sz="1600" dirty="0">
                  <a:latin typeface="Tw Cen MT Condensed" panose="020B0606020104020203" pitchFamily="34" charset="0"/>
                </a:endParaRPr>
              </a:p>
            </c:rich>
          </c:tx>
          <c:layout>
            <c:manualLayout>
              <c:xMode val="edge"/>
              <c:yMode val="edge"/>
              <c:x val="0.55793779262689047"/>
              <c:y val="0.8588271943630781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76866431"/>
        <c:crosses val="autoZero"/>
        <c:crossBetween val="between"/>
      </c:valAx>
      <c:spPr>
        <a:noFill/>
        <a:ln>
          <a:noFill/>
        </a:ln>
        <a:effectLst/>
      </c:spPr>
    </c:plotArea>
    <c:legend>
      <c:legendPos val="b"/>
      <c:layout>
        <c:manualLayout>
          <c:xMode val="edge"/>
          <c:yMode val="edge"/>
          <c:x val="0.44145330361010499"/>
          <c:y val="0.91998410033096312"/>
          <c:w val="0.36903417174431902"/>
          <c:h val="6.432868736571684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tr-TR" sz="1600" b="1" dirty="0" smtClean="0"/>
              <a:t>Akademi</a:t>
            </a:r>
            <a:r>
              <a:rPr lang="tr-TR" sz="1600" b="1" baseline="0" dirty="0" smtClean="0"/>
              <a:t>k Ve İdari Personel Birimlerin Oluşturduğu Grafik</a:t>
            </a:r>
            <a:endParaRPr lang="tr-TR" sz="1600" b="1" dirty="0"/>
          </a:p>
        </c:rich>
      </c:tx>
      <c:layout/>
      <c:overlay val="0"/>
      <c:spPr>
        <a:solidFill>
          <a:schemeClr val="bg1"/>
        </a:solid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Sayfa3!$J$23</c:f>
              <c:strCache>
                <c:ptCount val="1"/>
                <c:pt idx="0">
                  <c:v>Akademik Persone</c:v>
                </c:pt>
              </c:strCache>
            </c:strRef>
          </c:tx>
          <c:spPr>
            <a:solidFill>
              <a:schemeClr val="accent1"/>
            </a:solidFill>
            <a:ln>
              <a:noFill/>
            </a:ln>
            <a:effectLst/>
          </c:spPr>
          <c:invertIfNegative val="0"/>
          <c:cat>
            <c:strRef>
              <c:f>Sayfa3!$I$24:$I$31</c:f>
              <c:strCache>
                <c:ptCount val="8"/>
                <c:pt idx="0">
                  <c:v>Merkezi Araştırma Laboratuvarı</c:v>
                </c:pt>
                <c:pt idx="1">
                  <c:v>KİK</c:v>
                </c:pt>
                <c:pt idx="2">
                  <c:v>Uygulama Oteli</c:v>
                </c:pt>
                <c:pt idx="3">
                  <c:v>Genel Sekreterlik</c:v>
                </c:pt>
                <c:pt idx="4">
                  <c:v>Uluslararası ilişkiler</c:v>
                </c:pt>
                <c:pt idx="5">
                  <c:v>Bilgi işlem Daire Başkanlığı</c:v>
                </c:pt>
                <c:pt idx="6">
                  <c:v>Teknik Bilimler MYO</c:v>
                </c:pt>
                <c:pt idx="7">
                  <c:v>Güzel sanatlar fakültesi</c:v>
                </c:pt>
              </c:strCache>
            </c:strRef>
          </c:cat>
          <c:val>
            <c:numRef>
              <c:f>Sayfa3!$J$24:$J$31</c:f>
              <c:numCache>
                <c:formatCode>General</c:formatCode>
                <c:ptCount val="8"/>
                <c:pt idx="0">
                  <c:v>4</c:v>
                </c:pt>
                <c:pt idx="1">
                  <c:v>1</c:v>
                </c:pt>
                <c:pt idx="2">
                  <c:v>1</c:v>
                </c:pt>
                <c:pt idx="3">
                  <c:v>1</c:v>
                </c:pt>
                <c:pt idx="4">
                  <c:v>3</c:v>
                </c:pt>
                <c:pt idx="5">
                  <c:v>1</c:v>
                </c:pt>
                <c:pt idx="6">
                  <c:v>14</c:v>
                </c:pt>
                <c:pt idx="7">
                  <c:v>6</c:v>
                </c:pt>
              </c:numCache>
            </c:numRef>
          </c:val>
          <c:extLst>
            <c:ext xmlns:c16="http://schemas.microsoft.com/office/drawing/2014/chart" uri="{C3380CC4-5D6E-409C-BE32-E72D297353CC}">
              <c16:uniqueId val="{00000000-3FEA-49BD-9341-A16BE5B97020}"/>
            </c:ext>
          </c:extLst>
        </c:ser>
        <c:ser>
          <c:idx val="1"/>
          <c:order val="1"/>
          <c:tx>
            <c:strRef>
              <c:f>Sayfa3!$K$23</c:f>
              <c:strCache>
                <c:ptCount val="1"/>
                <c:pt idx="0">
                  <c:v>İdari Personel</c:v>
                </c:pt>
              </c:strCache>
            </c:strRef>
          </c:tx>
          <c:spPr>
            <a:solidFill>
              <a:schemeClr val="accent2"/>
            </a:solidFill>
            <a:ln>
              <a:noFill/>
            </a:ln>
            <a:effectLst/>
          </c:spPr>
          <c:invertIfNegative val="0"/>
          <c:cat>
            <c:strRef>
              <c:f>Sayfa3!$I$24:$I$31</c:f>
              <c:strCache>
                <c:ptCount val="8"/>
                <c:pt idx="0">
                  <c:v>Merkezi Araştırma Laboratuvarı</c:v>
                </c:pt>
                <c:pt idx="1">
                  <c:v>KİK</c:v>
                </c:pt>
                <c:pt idx="2">
                  <c:v>Uygulama Oteli</c:v>
                </c:pt>
                <c:pt idx="3">
                  <c:v>Genel Sekreterlik</c:v>
                </c:pt>
                <c:pt idx="4">
                  <c:v>Uluslararası ilişkiler</c:v>
                </c:pt>
                <c:pt idx="5">
                  <c:v>Bilgi işlem Daire Başkanlığı</c:v>
                </c:pt>
                <c:pt idx="6">
                  <c:v>Teknik Bilimler MYO</c:v>
                </c:pt>
                <c:pt idx="7">
                  <c:v>Güzel sanatlar fakültesi</c:v>
                </c:pt>
              </c:strCache>
            </c:strRef>
          </c:cat>
          <c:val>
            <c:numRef>
              <c:f>Sayfa3!$K$24:$K$31</c:f>
              <c:numCache>
                <c:formatCode>General</c:formatCode>
                <c:ptCount val="8"/>
                <c:pt idx="0">
                  <c:v>5</c:v>
                </c:pt>
                <c:pt idx="1">
                  <c:v>4</c:v>
                </c:pt>
                <c:pt idx="2">
                  <c:v>8</c:v>
                </c:pt>
                <c:pt idx="3">
                  <c:v>14</c:v>
                </c:pt>
                <c:pt idx="4">
                  <c:v>3</c:v>
                </c:pt>
                <c:pt idx="5">
                  <c:v>10</c:v>
                </c:pt>
                <c:pt idx="6">
                  <c:v>6</c:v>
                </c:pt>
                <c:pt idx="7">
                  <c:v>5</c:v>
                </c:pt>
              </c:numCache>
            </c:numRef>
          </c:val>
          <c:extLst>
            <c:ext xmlns:c16="http://schemas.microsoft.com/office/drawing/2014/chart" uri="{C3380CC4-5D6E-409C-BE32-E72D297353CC}">
              <c16:uniqueId val="{00000001-3FEA-49BD-9341-A16BE5B97020}"/>
            </c:ext>
          </c:extLst>
        </c:ser>
        <c:dLbls>
          <c:showLegendKey val="0"/>
          <c:showVal val="0"/>
          <c:showCatName val="0"/>
          <c:showSerName val="0"/>
          <c:showPercent val="0"/>
          <c:showBubbleSize val="0"/>
        </c:dLbls>
        <c:gapWidth val="182"/>
        <c:axId val="990362479"/>
        <c:axId val="990363727"/>
      </c:barChart>
      <c:catAx>
        <c:axId val="990362479"/>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sz="1400"/>
                  <a:t>BİRİMLER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0363727"/>
        <c:crosses val="autoZero"/>
        <c:auto val="1"/>
        <c:lblAlgn val="ctr"/>
        <c:lblOffset val="100"/>
        <c:noMultiLvlLbl val="0"/>
      </c:catAx>
      <c:valAx>
        <c:axId val="99036372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sz="1400"/>
                  <a:t>SAYI</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0362479"/>
        <c:crosses val="autoZero"/>
        <c:crossBetween val="between"/>
      </c:valAx>
      <c:spPr>
        <a:noFill/>
        <a:ln>
          <a:noFill/>
        </a:ln>
        <a:effectLst/>
      </c:spPr>
    </c:plotArea>
    <c:legend>
      <c:legendPos val="b"/>
      <c:layout>
        <c:manualLayout>
          <c:xMode val="edge"/>
          <c:yMode val="edge"/>
          <c:x val="0.3078281137441336"/>
          <c:y val="0.85287849050449338"/>
          <c:w val="0.57015776120722328"/>
          <c:h val="8.04327264932078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barChart>
        <c:barDir val="bar"/>
        <c:grouping val="clustered"/>
        <c:varyColors val="0"/>
        <c:ser>
          <c:idx val="0"/>
          <c:order val="0"/>
          <c:tx>
            <c:strRef>
              <c:f>Sayfa3!$J$31</c:f>
              <c:strCache>
                <c:ptCount val="1"/>
                <c:pt idx="0">
                  <c:v>İdari Personel</c:v>
                </c:pt>
              </c:strCache>
            </c:strRef>
          </c:tx>
          <c:spPr>
            <a:solidFill>
              <a:schemeClr val="accent1"/>
            </a:solidFill>
            <a:ln>
              <a:noFill/>
            </a:ln>
            <a:effectLst/>
          </c:spPr>
          <c:invertIfNegative val="0"/>
          <c:dLbls>
            <c:spPr>
              <a:solidFill>
                <a:sysClr val="windowText" lastClr="000000"/>
              </a:solid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Sayfa3!$I$32:$I$41</c:f>
              <c:strCache>
                <c:ptCount val="10"/>
                <c:pt idx="0">
                  <c:v>Yapı İşleri ve Teknik Daire Başkanlığı</c:v>
                </c:pt>
                <c:pt idx="1">
                  <c:v>İdari ve Mali işler Daire Başkanlığı</c:v>
                </c:pt>
                <c:pt idx="2">
                  <c:v>Lisansüstü Enstitü</c:v>
                </c:pt>
                <c:pt idx="3">
                  <c:v>Sağlık Kültür Daire Başkanlığı</c:v>
                </c:pt>
                <c:pt idx="4">
                  <c:v>Personel Daire Başkanlığı</c:v>
                </c:pt>
                <c:pt idx="5">
                  <c:v>Öğrenci İşleri</c:v>
                </c:pt>
                <c:pt idx="6">
                  <c:v>Tahakkuk</c:v>
                </c:pt>
                <c:pt idx="7">
                  <c:v>BAP</c:v>
                </c:pt>
                <c:pt idx="8">
                  <c:v>Mimarlık Fakültesi</c:v>
                </c:pt>
                <c:pt idx="9">
                  <c:v>TOPLAM</c:v>
                </c:pt>
              </c:strCache>
            </c:strRef>
          </c:cat>
          <c:val>
            <c:numRef>
              <c:f>Sayfa3!$J$32:$J$41</c:f>
              <c:numCache>
                <c:formatCode>General</c:formatCode>
                <c:ptCount val="10"/>
                <c:pt idx="0">
                  <c:v>13</c:v>
                </c:pt>
                <c:pt idx="1">
                  <c:v>4</c:v>
                </c:pt>
                <c:pt idx="2">
                  <c:v>6</c:v>
                </c:pt>
                <c:pt idx="3">
                  <c:v>20</c:v>
                </c:pt>
                <c:pt idx="4">
                  <c:v>13</c:v>
                </c:pt>
                <c:pt idx="5">
                  <c:v>14</c:v>
                </c:pt>
                <c:pt idx="6">
                  <c:v>8</c:v>
                </c:pt>
                <c:pt idx="7">
                  <c:v>3</c:v>
                </c:pt>
                <c:pt idx="8">
                  <c:v>5</c:v>
                </c:pt>
                <c:pt idx="9">
                  <c:v>86</c:v>
                </c:pt>
              </c:numCache>
            </c:numRef>
          </c:val>
          <c:extLst>
            <c:ext xmlns:c16="http://schemas.microsoft.com/office/drawing/2014/chart" uri="{C3380CC4-5D6E-409C-BE32-E72D297353CC}">
              <c16:uniqueId val="{00000000-73B2-4513-9BF5-16B5BE5F4771}"/>
            </c:ext>
          </c:extLst>
        </c:ser>
        <c:dLbls>
          <c:showLegendKey val="0"/>
          <c:showVal val="0"/>
          <c:showCatName val="0"/>
          <c:showSerName val="0"/>
          <c:showPercent val="0"/>
          <c:showBubbleSize val="0"/>
        </c:dLbls>
        <c:gapWidth val="182"/>
        <c:axId val="877667231"/>
        <c:axId val="877681791"/>
      </c:barChart>
      <c:catAx>
        <c:axId val="87766723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400">
                    <a:latin typeface="Times New Roman" panose="02020603050405020304" pitchFamily="18" charset="0"/>
                    <a:cs typeface="Times New Roman" panose="02020603050405020304" pitchFamily="18" charset="0"/>
                  </a:rPr>
                  <a:t>BİRİMLER</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77681791"/>
        <c:crosses val="autoZero"/>
        <c:auto val="1"/>
        <c:lblAlgn val="ctr"/>
        <c:lblOffset val="100"/>
        <c:noMultiLvlLbl val="0"/>
      </c:catAx>
      <c:valAx>
        <c:axId val="87768179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400" b="1">
                    <a:latin typeface="Times New Roman" panose="02020603050405020304" pitchFamily="18" charset="0"/>
                    <a:cs typeface="Times New Roman" panose="02020603050405020304" pitchFamily="18" charset="0"/>
                  </a:rPr>
                  <a:t>SAYI </a:t>
                </a:r>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7766723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tr-TR"/>
              <a:t>aDIYAMAN MERKEZ YEMEKHANE MEMNUNİYET ORAN GRAFİĞİ</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6.723858437702146E-2"/>
          <c:y val="0.26926849308891598"/>
          <c:w val="0.87668115046208461"/>
          <c:h val="0.49969830269699489"/>
        </c:manualLayout>
      </c:layout>
      <c:barChart>
        <c:barDir val="col"/>
        <c:grouping val="clustered"/>
        <c:varyColors val="0"/>
        <c:ser>
          <c:idx val="0"/>
          <c:order val="0"/>
          <c:tx>
            <c:strRef>
              <c:f>Sayfa9!$N$15</c:f>
              <c:strCache>
                <c:ptCount val="1"/>
                <c:pt idx="0">
                  <c:v>Memnuniyet Oranları</c:v>
                </c:pt>
              </c:strCache>
            </c:strRef>
          </c:tx>
          <c:spPr>
            <a:solidFill>
              <a:schemeClr val="accent1"/>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Sayfa9!$O$13:$Q$14</c:f>
              <c:strCache>
                <c:ptCount val="3"/>
                <c:pt idx="0">
                  <c:v>Akademik Personel</c:v>
                </c:pt>
                <c:pt idx="1">
                  <c:v>İdari Personel</c:v>
                </c:pt>
                <c:pt idx="2">
                  <c:v>Öğrenci</c:v>
                </c:pt>
              </c:strCache>
            </c:strRef>
          </c:cat>
          <c:val>
            <c:numRef>
              <c:f>Sayfa9!$O$15:$Q$15</c:f>
              <c:numCache>
                <c:formatCode>0.00</c:formatCode>
                <c:ptCount val="3"/>
                <c:pt idx="0">
                  <c:v>52.201659221442249</c:v>
                </c:pt>
                <c:pt idx="1">
                  <c:v>41.025641025641029</c:v>
                </c:pt>
                <c:pt idx="2">
                  <c:v>47.554179566563469</c:v>
                </c:pt>
              </c:numCache>
            </c:numRef>
          </c:val>
          <c:extLst>
            <c:ext xmlns:c16="http://schemas.microsoft.com/office/drawing/2014/chart" uri="{C3380CC4-5D6E-409C-BE32-E72D297353CC}">
              <c16:uniqueId val="{00000000-6E0E-4596-A4CD-3FC817320458}"/>
            </c:ext>
          </c:extLst>
        </c:ser>
        <c:ser>
          <c:idx val="1"/>
          <c:order val="1"/>
          <c:tx>
            <c:strRef>
              <c:f>Sayfa9!$N$16</c:f>
              <c:strCache>
                <c:ptCount val="1"/>
                <c:pt idx="0">
                  <c:v>Memnuniyetsizlik</c:v>
                </c:pt>
              </c:strCache>
            </c:strRef>
          </c:tx>
          <c:spPr>
            <a:solidFill>
              <a:schemeClr val="accent2"/>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Sayfa9!$O$13:$Q$14</c:f>
              <c:strCache>
                <c:ptCount val="3"/>
                <c:pt idx="0">
                  <c:v>Akademik Personel</c:v>
                </c:pt>
                <c:pt idx="1">
                  <c:v>İdari Personel</c:v>
                </c:pt>
                <c:pt idx="2">
                  <c:v>Öğrenci</c:v>
                </c:pt>
              </c:strCache>
            </c:strRef>
          </c:cat>
          <c:val>
            <c:numRef>
              <c:f>Sayfa9!$O$16:$Q$16</c:f>
              <c:numCache>
                <c:formatCode>0.00</c:formatCode>
                <c:ptCount val="3"/>
                <c:pt idx="0">
                  <c:v>21.250797702616463</c:v>
                </c:pt>
                <c:pt idx="1">
                  <c:v>31.734931734931735</c:v>
                </c:pt>
                <c:pt idx="2">
                  <c:v>21.08359133126935</c:v>
                </c:pt>
              </c:numCache>
            </c:numRef>
          </c:val>
          <c:extLst>
            <c:ext xmlns:c16="http://schemas.microsoft.com/office/drawing/2014/chart" uri="{C3380CC4-5D6E-409C-BE32-E72D297353CC}">
              <c16:uniqueId val="{00000001-6E0E-4596-A4CD-3FC817320458}"/>
            </c:ext>
          </c:extLst>
        </c:ser>
        <c:ser>
          <c:idx val="2"/>
          <c:order val="2"/>
          <c:tx>
            <c:strRef>
              <c:f>Sayfa9!$N$17</c:f>
              <c:strCache>
                <c:ptCount val="1"/>
                <c:pt idx="0">
                  <c:v>Kararsızlık</c:v>
                </c:pt>
              </c:strCache>
            </c:strRef>
          </c:tx>
          <c:spPr>
            <a:solidFill>
              <a:schemeClr val="accent3"/>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Sayfa9!$O$13:$Q$14</c:f>
              <c:strCache>
                <c:ptCount val="3"/>
                <c:pt idx="0">
                  <c:v>Akademik Personel</c:v>
                </c:pt>
                <c:pt idx="1">
                  <c:v>İdari Personel</c:v>
                </c:pt>
                <c:pt idx="2">
                  <c:v>Öğrenci</c:v>
                </c:pt>
              </c:strCache>
            </c:strRef>
          </c:cat>
          <c:val>
            <c:numRef>
              <c:f>Sayfa9!$O$17:$Q$17</c:f>
              <c:numCache>
                <c:formatCode>0.00</c:formatCode>
                <c:ptCount val="3"/>
                <c:pt idx="0">
                  <c:v>26.547543075941288</c:v>
                </c:pt>
                <c:pt idx="1">
                  <c:v>27.23942723942724</c:v>
                </c:pt>
                <c:pt idx="2">
                  <c:v>31.362229102167184</c:v>
                </c:pt>
              </c:numCache>
            </c:numRef>
          </c:val>
          <c:extLst>
            <c:ext xmlns:c16="http://schemas.microsoft.com/office/drawing/2014/chart" uri="{C3380CC4-5D6E-409C-BE32-E72D297353CC}">
              <c16:uniqueId val="{00000002-6E0E-4596-A4CD-3FC817320458}"/>
            </c:ext>
          </c:extLst>
        </c:ser>
        <c:dLbls>
          <c:dLblPos val="outEnd"/>
          <c:showLegendKey val="0"/>
          <c:showVal val="1"/>
          <c:showCatName val="0"/>
          <c:showSerName val="0"/>
          <c:showPercent val="0"/>
          <c:showBubbleSize val="0"/>
        </c:dLbls>
        <c:gapWidth val="444"/>
        <c:overlap val="-90"/>
        <c:axId val="2135374832"/>
        <c:axId val="2135371504"/>
      </c:barChart>
      <c:catAx>
        <c:axId val="2135374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tr-TR" sz="1200" b="1" dirty="0" smtClean="0"/>
                  <a:t>pozisyonlar</a:t>
                </a:r>
                <a:endParaRPr lang="tr-TR" sz="1200" b="1" dirty="0"/>
              </a:p>
            </c:rich>
          </c:tx>
          <c:layout>
            <c:manualLayout>
              <c:xMode val="edge"/>
              <c:yMode val="edge"/>
              <c:x val="0.3755775289506082"/>
              <c:y val="0.82620492013403823"/>
            </c:manualLayout>
          </c:layout>
          <c:overlay val="0"/>
          <c:spPr>
            <a:noFill/>
            <a:ln>
              <a:noFill/>
            </a:ln>
            <a:effectLst/>
          </c:spPr>
          <c:txPr>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tr-T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tr-TR"/>
          </a:p>
        </c:txPr>
        <c:crossAx val="2135371504"/>
        <c:crosses val="autoZero"/>
        <c:auto val="1"/>
        <c:lblAlgn val="ctr"/>
        <c:lblOffset val="100"/>
        <c:noMultiLvlLbl val="0"/>
      </c:catAx>
      <c:valAx>
        <c:axId val="2135371504"/>
        <c:scaling>
          <c:orientation val="minMax"/>
        </c:scaling>
        <c:delete val="1"/>
        <c:axPos val="l"/>
        <c:title>
          <c:tx>
            <c:rich>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r>
                  <a:rPr lang="tr-TR" sz="1200" b="1" dirty="0" smtClean="0"/>
                  <a:t>oranlar</a:t>
                </a:r>
                <a:endParaRPr lang="tr-TR" sz="1200" b="1" dirty="0"/>
              </a:p>
            </c:rich>
          </c:tx>
          <c:layout>
            <c:manualLayout>
              <c:xMode val="edge"/>
              <c:yMode val="edge"/>
              <c:x val="1.6704335559694802E-2"/>
              <c:y val="0.46090120903263193"/>
            </c:manualLayout>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tx1">
                      <a:lumMod val="65000"/>
                      <a:lumOff val="35000"/>
                    </a:schemeClr>
                  </a:solidFill>
                  <a:latin typeface="+mn-lt"/>
                  <a:ea typeface="+mn-ea"/>
                  <a:cs typeface="+mn-cs"/>
                </a:defRPr>
              </a:pPr>
              <a:endParaRPr lang="tr-TR"/>
            </a:p>
          </c:txPr>
        </c:title>
        <c:numFmt formatCode="0.00" sourceLinked="1"/>
        <c:majorTickMark val="out"/>
        <c:minorTickMark val="none"/>
        <c:tickLblPos val="nextTo"/>
        <c:crossAx val="2135374832"/>
        <c:crosses val="autoZero"/>
        <c:crossBetween val="between"/>
      </c:valAx>
      <c:spPr>
        <a:noFill/>
        <a:ln>
          <a:noFill/>
        </a:ln>
        <a:effectLst/>
      </c:spPr>
    </c:plotArea>
    <c:legend>
      <c:legendPos val="t"/>
      <c:layout>
        <c:manualLayout>
          <c:xMode val="edge"/>
          <c:yMode val="edge"/>
          <c:x val="0.11431102054205243"/>
          <c:y val="0.90501665235068796"/>
          <c:w val="0.70030118110236217"/>
          <c:h val="7.842592592592592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tr-TR" sz="1600" b="1" i="0" cap="all" baseline="0" dirty="0" err="1">
                <a:effectLst/>
              </a:rPr>
              <a:t>kahta</a:t>
            </a:r>
            <a:r>
              <a:rPr lang="tr-TR" sz="1600" b="1" i="0" cap="all" baseline="0" dirty="0">
                <a:effectLst/>
              </a:rPr>
              <a:t> yemekhane memnuniyet oran grafiği</a:t>
            </a:r>
            <a:endParaRPr lang="tr-TR" sz="1600" dirty="0">
              <a:effectLst/>
            </a:endParaRPr>
          </a:p>
        </c:rich>
      </c:tx>
      <c:layout>
        <c:manualLayout>
          <c:xMode val="edge"/>
          <c:yMode val="edge"/>
          <c:x val="0.10198216666402495"/>
          <c:y val="1.7734530502036346E-3"/>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'[Microsoft PowerPoint uygulamasında grafik]Sayfa9'!$V$15</c:f>
              <c:strCache>
                <c:ptCount val="1"/>
                <c:pt idx="0">
                  <c:v>Memnuniyet Oranları</c:v>
                </c:pt>
              </c:strCache>
            </c:strRef>
          </c:tx>
          <c:spPr>
            <a:solidFill>
              <a:schemeClr val="accent1"/>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'[Microsoft PowerPoint uygulamasında grafik]Sayfa9'!$W$13:$Y$14</c:f>
              <c:multiLvlStrCache>
                <c:ptCount val="3"/>
                <c:lvl>
                  <c:pt idx="0">
                    <c:v>Akademik Personel</c:v>
                  </c:pt>
                  <c:pt idx="1">
                    <c:v>İdari Personel</c:v>
                  </c:pt>
                  <c:pt idx="2">
                    <c:v>Öğrenci</c:v>
                  </c:pt>
                </c:lvl>
                <c:lvl>
                  <c:pt idx="0">
                    <c:v>Kahta</c:v>
                  </c:pt>
                </c:lvl>
              </c:multiLvlStrCache>
            </c:multiLvlStrRef>
          </c:cat>
          <c:val>
            <c:numRef>
              <c:f>'[Microsoft PowerPoint uygulamasında grafik]Sayfa9'!$W$15:$Y$15</c:f>
              <c:numCache>
                <c:formatCode>0.00</c:formatCode>
                <c:ptCount val="3"/>
                <c:pt idx="0">
                  <c:v>72.861356932153399</c:v>
                </c:pt>
                <c:pt idx="1">
                  <c:v>76.92307692307692</c:v>
                </c:pt>
                <c:pt idx="2">
                  <c:v>42.316426949280846</c:v>
                </c:pt>
              </c:numCache>
            </c:numRef>
          </c:val>
          <c:extLst>
            <c:ext xmlns:c16="http://schemas.microsoft.com/office/drawing/2014/chart" uri="{C3380CC4-5D6E-409C-BE32-E72D297353CC}">
              <c16:uniqueId val="{00000000-42A7-46C6-A075-EA17F61D12FF}"/>
            </c:ext>
          </c:extLst>
        </c:ser>
        <c:ser>
          <c:idx val="1"/>
          <c:order val="1"/>
          <c:tx>
            <c:strRef>
              <c:f>'[Microsoft PowerPoint uygulamasında grafik]Sayfa9'!$V$16</c:f>
              <c:strCache>
                <c:ptCount val="1"/>
                <c:pt idx="0">
                  <c:v>Memnuniyetsizlik</c:v>
                </c:pt>
              </c:strCache>
            </c:strRef>
          </c:tx>
          <c:spPr>
            <a:solidFill>
              <a:schemeClr val="accent2"/>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'[Microsoft PowerPoint uygulamasında grafik]Sayfa9'!$W$13:$Y$14</c:f>
              <c:multiLvlStrCache>
                <c:ptCount val="3"/>
                <c:lvl>
                  <c:pt idx="0">
                    <c:v>Akademik Personel</c:v>
                  </c:pt>
                  <c:pt idx="1">
                    <c:v>İdari Personel</c:v>
                  </c:pt>
                  <c:pt idx="2">
                    <c:v>Öğrenci</c:v>
                  </c:pt>
                </c:lvl>
                <c:lvl>
                  <c:pt idx="0">
                    <c:v>Kahta</c:v>
                  </c:pt>
                </c:lvl>
              </c:multiLvlStrCache>
            </c:multiLvlStrRef>
          </c:cat>
          <c:val>
            <c:numRef>
              <c:f>'[Microsoft PowerPoint uygulamasında grafik]Sayfa9'!$W$16:$Y$16</c:f>
              <c:numCache>
                <c:formatCode>0.00</c:formatCode>
                <c:ptCount val="3"/>
                <c:pt idx="0">
                  <c:v>6.7846607669616521</c:v>
                </c:pt>
                <c:pt idx="1">
                  <c:v>8.615384615384615</c:v>
                </c:pt>
                <c:pt idx="2">
                  <c:v>29.674489023467071</c:v>
                </c:pt>
              </c:numCache>
            </c:numRef>
          </c:val>
          <c:extLst>
            <c:ext xmlns:c16="http://schemas.microsoft.com/office/drawing/2014/chart" uri="{C3380CC4-5D6E-409C-BE32-E72D297353CC}">
              <c16:uniqueId val="{00000001-42A7-46C6-A075-EA17F61D12FF}"/>
            </c:ext>
          </c:extLst>
        </c:ser>
        <c:ser>
          <c:idx val="2"/>
          <c:order val="2"/>
          <c:tx>
            <c:strRef>
              <c:f>'[Microsoft PowerPoint uygulamasında grafik]Sayfa9'!$V$17</c:f>
              <c:strCache>
                <c:ptCount val="1"/>
                <c:pt idx="0">
                  <c:v>Kararsızlık</c:v>
                </c:pt>
              </c:strCache>
            </c:strRef>
          </c:tx>
          <c:spPr>
            <a:solidFill>
              <a:schemeClr val="accent3"/>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multiLvlStrRef>
              <c:f>'[Microsoft PowerPoint uygulamasında grafik]Sayfa9'!$W$13:$Y$14</c:f>
              <c:multiLvlStrCache>
                <c:ptCount val="3"/>
                <c:lvl>
                  <c:pt idx="0">
                    <c:v>Akademik Personel</c:v>
                  </c:pt>
                  <c:pt idx="1">
                    <c:v>İdari Personel</c:v>
                  </c:pt>
                  <c:pt idx="2">
                    <c:v>Öğrenci</c:v>
                  </c:pt>
                </c:lvl>
                <c:lvl>
                  <c:pt idx="0">
                    <c:v>Kahta</c:v>
                  </c:pt>
                </c:lvl>
              </c:multiLvlStrCache>
            </c:multiLvlStrRef>
          </c:cat>
          <c:val>
            <c:numRef>
              <c:f>'[Microsoft PowerPoint uygulamasında grafik]Sayfa9'!$W$17:$Y$17</c:f>
              <c:numCache>
                <c:formatCode>0.00</c:formatCode>
                <c:ptCount val="3"/>
                <c:pt idx="0">
                  <c:v>20.353982300884955</c:v>
                </c:pt>
                <c:pt idx="1">
                  <c:v>14.461538461538462</c:v>
                </c:pt>
                <c:pt idx="2">
                  <c:v>28.009084027252083</c:v>
                </c:pt>
              </c:numCache>
            </c:numRef>
          </c:val>
          <c:extLst>
            <c:ext xmlns:c16="http://schemas.microsoft.com/office/drawing/2014/chart" uri="{C3380CC4-5D6E-409C-BE32-E72D297353CC}">
              <c16:uniqueId val="{00000002-42A7-46C6-A075-EA17F61D12FF}"/>
            </c:ext>
          </c:extLst>
        </c:ser>
        <c:dLbls>
          <c:dLblPos val="outEnd"/>
          <c:showLegendKey val="0"/>
          <c:showVal val="1"/>
          <c:showCatName val="0"/>
          <c:showSerName val="0"/>
          <c:showPercent val="0"/>
          <c:showBubbleSize val="0"/>
        </c:dLbls>
        <c:gapWidth val="444"/>
        <c:overlap val="-90"/>
        <c:axId val="2082701040"/>
        <c:axId val="2082703120"/>
      </c:barChart>
      <c:catAx>
        <c:axId val="2082701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tr-TR"/>
                  <a:t>pozisyonlar</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2082703120"/>
        <c:crosses val="autoZero"/>
        <c:auto val="1"/>
        <c:lblAlgn val="ctr"/>
        <c:lblOffset val="100"/>
        <c:noMultiLvlLbl val="0"/>
      </c:catAx>
      <c:valAx>
        <c:axId val="208270312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tr-TR"/>
                  <a:t>oranlar</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tr-TR"/>
            </a:p>
          </c:txPr>
        </c:title>
        <c:numFmt formatCode="0.00" sourceLinked="1"/>
        <c:majorTickMark val="none"/>
        <c:minorTickMark val="none"/>
        <c:tickLblPos val="nextTo"/>
        <c:crossAx val="2082701040"/>
        <c:crosses val="autoZero"/>
        <c:crossBetween val="between"/>
      </c:valAx>
      <c:spPr>
        <a:noFill/>
        <a:ln>
          <a:noFill/>
        </a:ln>
        <a:effectLst/>
      </c:spPr>
    </c:plotArea>
    <c:legend>
      <c:legendPos val="t"/>
      <c:layout>
        <c:manualLayout>
          <c:xMode val="edge"/>
          <c:yMode val="edge"/>
          <c:x val="0.21096041119860018"/>
          <c:y val="0.15060185185185185"/>
          <c:w val="0.70030118110236217"/>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tr-TR" sz="1600" b="1" i="0" cap="all" baseline="0" dirty="0">
                <a:effectLst/>
              </a:rPr>
              <a:t>BESNİ YEMEKHANE MEMNUNİYET ORAN GRAFİĞİ</a:t>
            </a:r>
            <a:endParaRPr lang="tr-TR" sz="1600" dirty="0">
              <a:effectLst/>
            </a:endParaRP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'[Microsoft PowerPoint uygulamasında grafik]Sayfa9'!$R$15</c:f>
              <c:strCache>
                <c:ptCount val="1"/>
                <c:pt idx="0">
                  <c:v>Memnuniyet Oranları</c:v>
                </c:pt>
              </c:strCache>
            </c:strRef>
          </c:tx>
          <c:spPr>
            <a:solidFill>
              <a:schemeClr val="accent1"/>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uygulamasında grafik]Sayfa9'!$S$13:$U$14</c:f>
              <c:multiLvlStrCache>
                <c:ptCount val="3"/>
                <c:lvl>
                  <c:pt idx="0">
                    <c:v>Akademik Personel</c:v>
                  </c:pt>
                  <c:pt idx="1">
                    <c:v>İdari Personel</c:v>
                  </c:pt>
                  <c:pt idx="2">
                    <c:v>Öğrenci</c:v>
                  </c:pt>
                </c:lvl>
                <c:lvl>
                  <c:pt idx="0">
                    <c:v>Besni</c:v>
                  </c:pt>
                </c:lvl>
              </c:multiLvlStrCache>
            </c:multiLvlStrRef>
          </c:cat>
          <c:val>
            <c:numRef>
              <c:f>'[Microsoft PowerPoint uygulamasında grafik]Sayfa9'!$S$15:$U$15</c:f>
              <c:numCache>
                <c:formatCode>0.00</c:formatCode>
                <c:ptCount val="3"/>
                <c:pt idx="0">
                  <c:v>0</c:v>
                </c:pt>
                <c:pt idx="1">
                  <c:v>10.309278350515465</c:v>
                </c:pt>
                <c:pt idx="2">
                  <c:v>34.498480243161097</c:v>
                </c:pt>
              </c:numCache>
            </c:numRef>
          </c:val>
          <c:extLst>
            <c:ext xmlns:c16="http://schemas.microsoft.com/office/drawing/2014/chart" uri="{C3380CC4-5D6E-409C-BE32-E72D297353CC}">
              <c16:uniqueId val="{00000000-F558-46EE-A5DD-43BD21F84EDD}"/>
            </c:ext>
          </c:extLst>
        </c:ser>
        <c:ser>
          <c:idx val="1"/>
          <c:order val="1"/>
          <c:tx>
            <c:strRef>
              <c:f>'[Microsoft PowerPoint uygulamasında grafik]Sayfa9'!$R$16</c:f>
              <c:strCache>
                <c:ptCount val="1"/>
                <c:pt idx="0">
                  <c:v>Memnuniyetsizlik</c:v>
                </c:pt>
              </c:strCache>
            </c:strRef>
          </c:tx>
          <c:spPr>
            <a:solidFill>
              <a:schemeClr val="accent2"/>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uygulamasında grafik]Sayfa9'!$S$13:$U$14</c:f>
              <c:multiLvlStrCache>
                <c:ptCount val="3"/>
                <c:lvl>
                  <c:pt idx="0">
                    <c:v>Akademik Personel</c:v>
                  </c:pt>
                  <c:pt idx="1">
                    <c:v>İdari Personel</c:v>
                  </c:pt>
                  <c:pt idx="2">
                    <c:v>Öğrenci</c:v>
                  </c:pt>
                </c:lvl>
                <c:lvl>
                  <c:pt idx="0">
                    <c:v>Besni</c:v>
                  </c:pt>
                </c:lvl>
              </c:multiLvlStrCache>
            </c:multiLvlStrRef>
          </c:cat>
          <c:val>
            <c:numRef>
              <c:f>'[Microsoft PowerPoint uygulamasında grafik]Sayfa9'!$S$16:$U$16</c:f>
              <c:numCache>
                <c:formatCode>0.00</c:formatCode>
                <c:ptCount val="3"/>
                <c:pt idx="0">
                  <c:v>53.333333333333336</c:v>
                </c:pt>
                <c:pt idx="1">
                  <c:v>55.154639175257735</c:v>
                </c:pt>
                <c:pt idx="2">
                  <c:v>36.930091185410333</c:v>
                </c:pt>
              </c:numCache>
            </c:numRef>
          </c:val>
          <c:extLst>
            <c:ext xmlns:c16="http://schemas.microsoft.com/office/drawing/2014/chart" uri="{C3380CC4-5D6E-409C-BE32-E72D297353CC}">
              <c16:uniqueId val="{00000001-F558-46EE-A5DD-43BD21F84EDD}"/>
            </c:ext>
          </c:extLst>
        </c:ser>
        <c:ser>
          <c:idx val="2"/>
          <c:order val="2"/>
          <c:tx>
            <c:strRef>
              <c:f>'[Microsoft PowerPoint uygulamasında grafik]Sayfa9'!$R$17</c:f>
              <c:strCache>
                <c:ptCount val="1"/>
                <c:pt idx="0">
                  <c:v>Kararsızlık</c:v>
                </c:pt>
              </c:strCache>
            </c:strRef>
          </c:tx>
          <c:spPr>
            <a:solidFill>
              <a:schemeClr val="accent3"/>
            </a:solidFill>
            <a:ln>
              <a:noFill/>
            </a:ln>
            <a:effectLst/>
          </c:spPr>
          <c:invertIfNegative val="0"/>
          <c:dLbls>
            <c:spPr>
              <a:solidFill>
                <a:schemeClr val="tx1"/>
              </a:solid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'[Microsoft PowerPoint uygulamasında grafik]Sayfa9'!$S$13:$U$14</c:f>
              <c:multiLvlStrCache>
                <c:ptCount val="3"/>
                <c:lvl>
                  <c:pt idx="0">
                    <c:v>Akademik Personel</c:v>
                  </c:pt>
                  <c:pt idx="1">
                    <c:v>İdari Personel</c:v>
                  </c:pt>
                  <c:pt idx="2">
                    <c:v>Öğrenci</c:v>
                  </c:pt>
                </c:lvl>
                <c:lvl>
                  <c:pt idx="0">
                    <c:v>Besni</c:v>
                  </c:pt>
                </c:lvl>
              </c:multiLvlStrCache>
            </c:multiLvlStrRef>
          </c:cat>
          <c:val>
            <c:numRef>
              <c:f>'[Microsoft PowerPoint uygulamasında grafik]Sayfa9'!$S$17:$U$17</c:f>
              <c:numCache>
                <c:formatCode>0.00</c:formatCode>
                <c:ptCount val="3"/>
                <c:pt idx="0">
                  <c:v>46.666666666666664</c:v>
                </c:pt>
                <c:pt idx="1">
                  <c:v>34.536082474226802</c:v>
                </c:pt>
                <c:pt idx="2">
                  <c:v>28.571428571428573</c:v>
                </c:pt>
              </c:numCache>
            </c:numRef>
          </c:val>
          <c:extLst>
            <c:ext xmlns:c16="http://schemas.microsoft.com/office/drawing/2014/chart" uri="{C3380CC4-5D6E-409C-BE32-E72D297353CC}">
              <c16:uniqueId val="{00000002-F558-46EE-A5DD-43BD21F84EDD}"/>
            </c:ext>
          </c:extLst>
        </c:ser>
        <c:dLbls>
          <c:dLblPos val="outEnd"/>
          <c:showLegendKey val="0"/>
          <c:showVal val="1"/>
          <c:showCatName val="0"/>
          <c:showSerName val="0"/>
          <c:showPercent val="0"/>
          <c:showBubbleSize val="0"/>
        </c:dLbls>
        <c:gapWidth val="444"/>
        <c:overlap val="-90"/>
        <c:axId val="1598017216"/>
        <c:axId val="1598020544"/>
      </c:barChart>
      <c:catAx>
        <c:axId val="15980172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tr-TR"/>
                  <a:t>pozisyonlar</a:t>
                </a:r>
                <a:endParaRPr lang="en-US"/>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tr-TR"/>
          </a:p>
        </c:txPr>
        <c:crossAx val="1598020544"/>
        <c:crosses val="autoZero"/>
        <c:auto val="1"/>
        <c:lblAlgn val="ctr"/>
        <c:lblOffset val="100"/>
        <c:noMultiLvlLbl val="0"/>
      </c:catAx>
      <c:valAx>
        <c:axId val="1598020544"/>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tr-TR"/>
                  <a:t>oranlar</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tr-TR"/>
            </a:p>
          </c:txPr>
        </c:title>
        <c:numFmt formatCode="0.00" sourceLinked="1"/>
        <c:majorTickMark val="none"/>
        <c:minorTickMark val="none"/>
        <c:tickLblPos val="nextTo"/>
        <c:crossAx val="1598017216"/>
        <c:crosses val="autoZero"/>
        <c:crossBetween val="between"/>
      </c:valAx>
      <c:spPr>
        <a:noFill/>
        <a:ln>
          <a:noFill/>
        </a:ln>
        <a:effectLst/>
      </c:spPr>
    </c:plotArea>
    <c:legend>
      <c:legendPos val="t"/>
      <c:layout>
        <c:manualLayout>
          <c:xMode val="edge"/>
          <c:yMode val="edge"/>
          <c:x val="0.32082797607467817"/>
          <c:y val="0.14397308211280996"/>
          <c:w val="0.50722762577491465"/>
          <c:h val="6.5752713541228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r>
              <a:rPr lang="tr-TR" sz="1800" b="1" dirty="0">
                <a:latin typeface="Tw Cen MT Condensed" panose="020B0606020104020203" pitchFamily="34" charset="0"/>
              </a:rPr>
              <a:t>akademik</a:t>
            </a:r>
            <a:r>
              <a:rPr lang="tr-TR" sz="1800" b="1" baseline="0" dirty="0">
                <a:latin typeface="Tw Cen MT Condensed" panose="020B0606020104020203" pitchFamily="34" charset="0"/>
              </a:rPr>
              <a:t> personel memnuniyet grafiği</a:t>
            </a:r>
            <a:endParaRPr lang="tr-TR" sz="1800" b="1" dirty="0">
              <a:latin typeface="Tw Cen MT Condensed" panose="020B0606020104020203" pitchFamily="34" charset="0"/>
            </a:endParaRPr>
          </a:p>
        </c:rich>
      </c:tx>
      <c:layout>
        <c:manualLayout>
          <c:xMode val="edge"/>
          <c:yMode val="edge"/>
          <c:x val="0.16978615533654171"/>
          <c:y val="3.296117912778751E-2"/>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7F6-4296-8D3A-2FA2CB540FB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7F6-4296-8D3A-2FA2CB540FB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7F6-4296-8D3A-2FA2CB540FBD}"/>
              </c:ext>
            </c:extLst>
          </c:dPt>
          <c:dLbls>
            <c:dLbl>
              <c:idx val="2"/>
              <c:layout>
                <c:manualLayout>
                  <c:x val="0.11953673690037958"/>
                  <c:y val="0.13024109388288305"/>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7F6-4296-8D3A-2FA2CB540FBD}"/>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Tw Cen MT Condensed" panose="020B0606020104020203" pitchFamily="34" charset="0"/>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Sayfa3!$I$5:$K$5</c:f>
              <c:strCache>
                <c:ptCount val="3"/>
                <c:pt idx="0">
                  <c:v>Memnuniyet Oranı</c:v>
                </c:pt>
                <c:pt idx="1">
                  <c:v>Memnuniyetsizlik </c:v>
                </c:pt>
                <c:pt idx="2">
                  <c:v>Kararsızlık</c:v>
                </c:pt>
              </c:strCache>
            </c:strRef>
          </c:cat>
          <c:val>
            <c:numRef>
              <c:f>Sayfa3!$I$6:$K$6</c:f>
              <c:numCache>
                <c:formatCode>General</c:formatCode>
                <c:ptCount val="3"/>
                <c:pt idx="0">
                  <c:v>1139</c:v>
                </c:pt>
                <c:pt idx="1">
                  <c:v>372</c:v>
                </c:pt>
                <c:pt idx="2">
                  <c:v>499</c:v>
                </c:pt>
              </c:numCache>
            </c:numRef>
          </c:val>
          <c:extLst>
            <c:ext xmlns:c16="http://schemas.microsoft.com/office/drawing/2014/chart" uri="{C3380CC4-5D6E-409C-BE32-E72D297353CC}">
              <c16:uniqueId val="{00000006-87F6-4296-8D3A-2FA2CB540FB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r>
              <a:rPr lang="tr-TR" sz="1800" dirty="0" smtClean="0">
                <a:latin typeface="Tw Cen MT Condensed" panose="020B0606020104020203" pitchFamily="34" charset="0"/>
              </a:rPr>
              <a:t>İDARİ PERSONEL MEMNUNİYET GRAFİĞİ</a:t>
            </a:r>
            <a:endParaRPr lang="tr-TR" sz="1800" dirty="0">
              <a:latin typeface="Tw Cen MT Condensed" panose="020B0606020104020203"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D31-428F-BE61-489879BB101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D31-428F-BE61-489879BB101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D31-428F-BE61-489879BB1014}"/>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Tw Cen MT Condensed" panose="020B0606020104020203" pitchFamily="34" charset="0"/>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Sayfa3!$K$5:$M$5</c:f>
              <c:strCache>
                <c:ptCount val="3"/>
                <c:pt idx="0">
                  <c:v>Memnuniyet Oranları</c:v>
                </c:pt>
                <c:pt idx="1">
                  <c:v>Memnuniyetsizlik</c:v>
                </c:pt>
                <c:pt idx="2">
                  <c:v>Kararsızlık</c:v>
                </c:pt>
              </c:strCache>
            </c:strRef>
          </c:cat>
          <c:val>
            <c:numRef>
              <c:f>Sayfa3!$K$6:$M$6</c:f>
              <c:numCache>
                <c:formatCode>General</c:formatCode>
                <c:ptCount val="3"/>
                <c:pt idx="0">
                  <c:v>1592</c:v>
                </c:pt>
                <c:pt idx="1">
                  <c:v>1088</c:v>
                </c:pt>
                <c:pt idx="2">
                  <c:v>932</c:v>
                </c:pt>
              </c:numCache>
            </c:numRef>
          </c:val>
          <c:extLst>
            <c:ext xmlns:c16="http://schemas.microsoft.com/office/drawing/2014/chart" uri="{C3380CC4-5D6E-409C-BE32-E72D297353CC}">
              <c16:uniqueId val="{00000006-6D31-428F-BE61-489879BB101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r>
              <a:rPr lang="tr-TR" sz="2000" b="1">
                <a:latin typeface="Tw Cen MT Condensed" panose="020B0606020104020203" pitchFamily="34" charset="0"/>
              </a:rPr>
              <a:t>BİRİMLERE</a:t>
            </a:r>
            <a:r>
              <a:rPr lang="tr-TR" sz="2000" b="1" baseline="0">
                <a:latin typeface="Tw Cen MT Condensed" panose="020B0606020104020203" pitchFamily="34" charset="0"/>
              </a:rPr>
              <a:t> AİT MEMNUNİYETSİZLİK GRAFİĞİ </a:t>
            </a:r>
            <a:endParaRPr lang="tr-TR" sz="2000" b="1">
              <a:latin typeface="Tw Cen MT Condensed" panose="020B0606020104020203"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view3D>
      <c:rotX val="70"/>
      <c:rotY val="26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Sayfa8!$C$3</c:f>
              <c:strCache>
                <c:ptCount val="1"/>
                <c:pt idx="0">
                  <c:v>Memnuniyet Oranları</c:v>
                </c:pt>
              </c:strCache>
            </c:strRef>
          </c:tx>
          <c:spPr>
            <a:solidFill>
              <a:schemeClr val="accent1"/>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Sayfa8!$C$6:$C$35</c:f>
              <c:numCache>
                <c:formatCode>0.00</c:formatCode>
                <c:ptCount val="30"/>
                <c:pt idx="0">
                  <c:v>15</c:v>
                </c:pt>
                <c:pt idx="1">
                  <c:v>10.444444444444445</c:v>
                </c:pt>
                <c:pt idx="2">
                  <c:v>1.3333333333333333</c:v>
                </c:pt>
                <c:pt idx="3">
                  <c:v>5.9259259259259256</c:v>
                </c:pt>
                <c:pt idx="4">
                  <c:v>10.810810810810811</c:v>
                </c:pt>
                <c:pt idx="5">
                  <c:v>20.952380952380953</c:v>
                </c:pt>
                <c:pt idx="6">
                  <c:v>8.1481481481481488</c:v>
                </c:pt>
                <c:pt idx="7">
                  <c:v>57.5</c:v>
                </c:pt>
                <c:pt idx="8">
                  <c:v>2.9629629629629628</c:v>
                </c:pt>
                <c:pt idx="9">
                  <c:v>10.76923076923077</c:v>
                </c:pt>
                <c:pt idx="10">
                  <c:v>57.532051282051285</c:v>
                </c:pt>
                <c:pt idx="11">
                  <c:v>32.222222222222221</c:v>
                </c:pt>
                <c:pt idx="12">
                  <c:v>71.333333333333329</c:v>
                </c:pt>
                <c:pt idx="13">
                  <c:v>71.555555555555557</c:v>
                </c:pt>
                <c:pt idx="14">
                  <c:v>51.372549019607845</c:v>
                </c:pt>
                <c:pt idx="15">
                  <c:v>36.666666666666664</c:v>
                </c:pt>
                <c:pt idx="16">
                  <c:v>40.606060606060609</c:v>
                </c:pt>
                <c:pt idx="17">
                  <c:v>51.886792452830186</c:v>
                </c:pt>
                <c:pt idx="18">
                  <c:v>64.444444444444443</c:v>
                </c:pt>
                <c:pt idx="19">
                  <c:v>55.120772946859901</c:v>
                </c:pt>
                <c:pt idx="20">
                  <c:v>36.851851851851855</c:v>
                </c:pt>
                <c:pt idx="21">
                  <c:v>47.692307692307693</c:v>
                </c:pt>
                <c:pt idx="22">
                  <c:v>52.840579710144929</c:v>
                </c:pt>
                <c:pt idx="23">
                  <c:v>60</c:v>
                </c:pt>
                <c:pt idx="24">
                  <c:v>60.666666666666664</c:v>
                </c:pt>
                <c:pt idx="25">
                  <c:v>47.654320987654323</c:v>
                </c:pt>
                <c:pt idx="26">
                  <c:v>47.14079769341663</c:v>
                </c:pt>
                <c:pt idx="27">
                  <c:v>54.700328407224958</c:v>
                </c:pt>
              </c:numCache>
            </c:numRef>
          </c:val>
          <c:extLst>
            <c:ext xmlns:c16="http://schemas.microsoft.com/office/drawing/2014/chart" uri="{C3380CC4-5D6E-409C-BE32-E72D297353CC}">
              <c16:uniqueId val="{00000000-20DA-4B2F-8BB6-0A949EF9505B}"/>
            </c:ext>
          </c:extLst>
        </c:ser>
        <c:ser>
          <c:idx val="1"/>
          <c:order val="1"/>
          <c:tx>
            <c:strRef>
              <c:f>Sayfa8!$D$3</c:f>
              <c:strCache>
                <c:ptCount val="1"/>
                <c:pt idx="0">
                  <c:v>Memnuniyetsizlik</c:v>
                </c:pt>
              </c:strCache>
            </c:strRef>
          </c:tx>
          <c:spPr>
            <a:solidFill>
              <a:schemeClr val="accent2"/>
            </a:solidFill>
            <a:ln>
              <a:noFill/>
            </a:ln>
            <a:effectLst/>
            <a:sp3d/>
          </c:spPr>
          <c:invertIfNegative val="0"/>
          <c:dLbls>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Sayfa8!$D$6:$D$35</c:f>
              <c:numCache>
                <c:formatCode>0.00</c:formatCode>
                <c:ptCount val="30"/>
                <c:pt idx="0">
                  <c:v>52.083333333333336</c:v>
                </c:pt>
                <c:pt idx="1">
                  <c:v>68.888888888888886</c:v>
                </c:pt>
                <c:pt idx="2">
                  <c:v>78.666666666666671</c:v>
                </c:pt>
                <c:pt idx="3">
                  <c:v>58.518518518518519</c:v>
                </c:pt>
                <c:pt idx="4">
                  <c:v>78.378378378378372</c:v>
                </c:pt>
                <c:pt idx="5">
                  <c:v>43.333333333333336</c:v>
                </c:pt>
                <c:pt idx="6">
                  <c:v>72.592592592592595</c:v>
                </c:pt>
                <c:pt idx="7">
                  <c:v>14.166666666666666</c:v>
                </c:pt>
                <c:pt idx="8">
                  <c:v>86.666666666666671</c:v>
                </c:pt>
                <c:pt idx="9">
                  <c:v>51.794871794871796</c:v>
                </c:pt>
                <c:pt idx="10">
                  <c:v>17.307692307692307</c:v>
                </c:pt>
                <c:pt idx="11">
                  <c:v>28.888888888888889</c:v>
                </c:pt>
                <c:pt idx="12">
                  <c:v>6</c:v>
                </c:pt>
                <c:pt idx="13">
                  <c:v>10.666666666666666</c:v>
                </c:pt>
                <c:pt idx="14">
                  <c:v>21.568627450980394</c:v>
                </c:pt>
                <c:pt idx="15">
                  <c:v>20</c:v>
                </c:pt>
                <c:pt idx="16">
                  <c:v>26.060606060606062</c:v>
                </c:pt>
                <c:pt idx="17">
                  <c:v>19.40700808625337</c:v>
                </c:pt>
                <c:pt idx="18">
                  <c:v>6.2962962962962967</c:v>
                </c:pt>
                <c:pt idx="19">
                  <c:v>21.40096618357488</c:v>
                </c:pt>
                <c:pt idx="20">
                  <c:v>34.074074074074076</c:v>
                </c:pt>
                <c:pt idx="21">
                  <c:v>24.102564102564102</c:v>
                </c:pt>
                <c:pt idx="22">
                  <c:v>15.478260869565217</c:v>
                </c:pt>
                <c:pt idx="23">
                  <c:v>5</c:v>
                </c:pt>
                <c:pt idx="24">
                  <c:v>15</c:v>
                </c:pt>
                <c:pt idx="25">
                  <c:v>20.246913580246915</c:v>
                </c:pt>
                <c:pt idx="26">
                  <c:v>24.123017779913503</c:v>
                </c:pt>
                <c:pt idx="27">
                  <c:v>15.845648604269295</c:v>
                </c:pt>
              </c:numCache>
            </c:numRef>
          </c:val>
          <c:extLst>
            <c:ext xmlns:c16="http://schemas.microsoft.com/office/drawing/2014/chart" uri="{C3380CC4-5D6E-409C-BE32-E72D297353CC}">
              <c16:uniqueId val="{00000001-20DA-4B2F-8BB6-0A949EF9505B}"/>
            </c:ext>
          </c:extLst>
        </c:ser>
        <c:ser>
          <c:idx val="2"/>
          <c:order val="2"/>
          <c:tx>
            <c:strRef>
              <c:f>Sayfa8!$E$3</c:f>
              <c:strCache>
                <c:ptCount val="1"/>
                <c:pt idx="0">
                  <c:v>Kararsızlık</c:v>
                </c:pt>
              </c:strCache>
            </c:strRef>
          </c:tx>
          <c:spPr>
            <a:solidFill>
              <a:schemeClr val="accent3"/>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Sayfa8!$E$6:$E$35</c:f>
              <c:numCache>
                <c:formatCode>0.00</c:formatCode>
                <c:ptCount val="30"/>
                <c:pt idx="0">
                  <c:v>32.916666666666664</c:v>
                </c:pt>
                <c:pt idx="1">
                  <c:v>20.666666666666668</c:v>
                </c:pt>
                <c:pt idx="2">
                  <c:v>20</c:v>
                </c:pt>
                <c:pt idx="3">
                  <c:v>35.555555555555557</c:v>
                </c:pt>
                <c:pt idx="4">
                  <c:v>10.810810810810811</c:v>
                </c:pt>
                <c:pt idx="5">
                  <c:v>35.714285714285715</c:v>
                </c:pt>
                <c:pt idx="6">
                  <c:v>19.25925925925926</c:v>
                </c:pt>
                <c:pt idx="7">
                  <c:v>28.333333333333332</c:v>
                </c:pt>
                <c:pt idx="8">
                  <c:v>10.37037037037037</c:v>
                </c:pt>
                <c:pt idx="9">
                  <c:v>37.435897435897438</c:v>
                </c:pt>
                <c:pt idx="10">
                  <c:v>25.160256410256409</c:v>
                </c:pt>
                <c:pt idx="11">
                  <c:v>38.888888888888886</c:v>
                </c:pt>
                <c:pt idx="12">
                  <c:v>22.666666666666668</c:v>
                </c:pt>
                <c:pt idx="13">
                  <c:v>17.777777777777779</c:v>
                </c:pt>
                <c:pt idx="14">
                  <c:v>27.058823529411764</c:v>
                </c:pt>
                <c:pt idx="15">
                  <c:v>43.333333333333336</c:v>
                </c:pt>
                <c:pt idx="16">
                  <c:v>33.333333333333336</c:v>
                </c:pt>
                <c:pt idx="17">
                  <c:v>28.706199460916441</c:v>
                </c:pt>
                <c:pt idx="18">
                  <c:v>29.25925925925926</c:v>
                </c:pt>
                <c:pt idx="19">
                  <c:v>23.478260869565219</c:v>
                </c:pt>
                <c:pt idx="20">
                  <c:v>29.074074074074073</c:v>
                </c:pt>
                <c:pt idx="21">
                  <c:v>28.205128205128204</c:v>
                </c:pt>
                <c:pt idx="22">
                  <c:v>31.681159420289855</c:v>
                </c:pt>
                <c:pt idx="23">
                  <c:v>35</c:v>
                </c:pt>
                <c:pt idx="24">
                  <c:v>24.333333333333332</c:v>
                </c:pt>
                <c:pt idx="25">
                  <c:v>32.098765432098766</c:v>
                </c:pt>
                <c:pt idx="26">
                  <c:v>28.73618452666987</c:v>
                </c:pt>
                <c:pt idx="27">
                  <c:v>29.454022988505749</c:v>
                </c:pt>
              </c:numCache>
            </c:numRef>
          </c:val>
          <c:extLst>
            <c:ext xmlns:c16="http://schemas.microsoft.com/office/drawing/2014/chart" uri="{C3380CC4-5D6E-409C-BE32-E72D297353CC}">
              <c16:uniqueId val="{00000002-20DA-4B2F-8BB6-0A949EF9505B}"/>
            </c:ext>
          </c:extLst>
        </c:ser>
        <c:dLbls>
          <c:showLegendKey val="0"/>
          <c:showVal val="0"/>
          <c:showCatName val="0"/>
          <c:showSerName val="0"/>
          <c:showPercent val="0"/>
          <c:showBubbleSize val="0"/>
        </c:dLbls>
        <c:gapWidth val="150"/>
        <c:shape val="box"/>
        <c:axId val="1286680752"/>
        <c:axId val="1286689488"/>
        <c:axId val="0"/>
      </c:bar3DChart>
      <c:catAx>
        <c:axId val="12866807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b="1">
                    <a:latin typeface="Tw Cen MT Condensed" panose="020B0606020104020203" pitchFamily="34" charset="0"/>
                  </a:rPr>
                  <a:t>BİRİMLER</a:t>
                </a:r>
              </a:p>
            </c:rich>
          </c:tx>
          <c:layout>
            <c:manualLayout>
              <c:xMode val="edge"/>
              <c:yMode val="edge"/>
              <c:x val="0.447087844488189"/>
              <c:y val="0.8328200051332820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6689488"/>
        <c:crosses val="autoZero"/>
        <c:auto val="1"/>
        <c:lblAlgn val="ctr"/>
        <c:lblOffset val="100"/>
        <c:noMultiLvlLbl val="0"/>
      </c:catAx>
      <c:valAx>
        <c:axId val="128668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b="1">
                    <a:latin typeface="Tw Cen MT Condensed" panose="020B0606020104020203" pitchFamily="34" charset="0"/>
                  </a:rPr>
                  <a:t>ORANLAR</a:t>
                </a:r>
              </a:p>
            </c:rich>
          </c:tx>
          <c:layout>
            <c:manualLayout>
              <c:xMode val="edge"/>
              <c:yMode val="edge"/>
              <c:x val="3.5113845144356962E-2"/>
              <c:y val="0.24234366915590108"/>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28668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tr-TR" sz="1800" b="1" i="0" cap="all" baseline="0" dirty="0" smtClean="0">
                <a:effectLst/>
              </a:rPr>
              <a:t>ÖĞRENCİ memnuniyet grafiği</a:t>
            </a:r>
            <a:endParaRPr lang="tr-TR" dirty="0">
              <a:effectLst/>
            </a:endParaRPr>
          </a:p>
        </c:rich>
      </c:tx>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2D5-4808-AC0F-35687E8770F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2D5-4808-AC0F-35687E8770F0}"/>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2D5-4808-AC0F-35687E8770F0}"/>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Tw Cen MT Condensed" panose="020B0606020104020203" pitchFamily="34" charset="0"/>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Sayfa3!$K$5:$M$5</c:f>
              <c:strCache>
                <c:ptCount val="3"/>
                <c:pt idx="0">
                  <c:v>Memnuniyet Oranları</c:v>
                </c:pt>
                <c:pt idx="1">
                  <c:v>Memnuniyetsizlik</c:v>
                </c:pt>
                <c:pt idx="2">
                  <c:v>Kararsızlık</c:v>
                </c:pt>
              </c:strCache>
            </c:strRef>
          </c:cat>
          <c:val>
            <c:numRef>
              <c:f>Sayfa3!$K$6:$M$6</c:f>
              <c:numCache>
                <c:formatCode>General</c:formatCode>
                <c:ptCount val="3"/>
                <c:pt idx="0">
                  <c:v>7442</c:v>
                </c:pt>
                <c:pt idx="1">
                  <c:v>3359</c:v>
                </c:pt>
                <c:pt idx="2">
                  <c:v>4616</c:v>
                </c:pt>
              </c:numCache>
            </c:numRef>
          </c:val>
          <c:extLst>
            <c:ext xmlns:c16="http://schemas.microsoft.com/office/drawing/2014/chart" uri="{C3380CC4-5D6E-409C-BE32-E72D297353CC}">
              <c16:uniqueId val="{00000006-32D5-4808-AC0F-35687E8770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r>
              <a:rPr lang="tr-TR" sz="1800" dirty="0" smtClean="0">
                <a:latin typeface="Tw Cen MT Condensed" panose="020B0606020104020203" pitchFamily="34" charset="0"/>
              </a:rPr>
              <a:t>YEMEKHANE MEMNUNİYET</a:t>
            </a:r>
            <a:r>
              <a:rPr lang="tr-TR" sz="1800" baseline="0" dirty="0" smtClean="0">
                <a:latin typeface="Tw Cen MT Condensed" panose="020B0606020104020203" pitchFamily="34" charset="0"/>
              </a:rPr>
              <a:t> GRAFİĞİ</a:t>
            </a:r>
            <a:endParaRPr lang="tr-TR" sz="1800" dirty="0">
              <a:latin typeface="Tw Cen MT Condensed" panose="020B0606020104020203" pitchFamily="34" charset="0"/>
            </a:endParaRPr>
          </a:p>
        </c:rich>
      </c:tx>
      <c:layout>
        <c:manualLayout>
          <c:xMode val="edge"/>
          <c:yMode val="edge"/>
          <c:x val="0.21781209769919579"/>
          <c:y val="0"/>
        </c:manualLayout>
      </c:layout>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7E6-4CB0-AEF7-21F99A87D62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7E6-4CB0-AEF7-21F99A87D62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7E6-4CB0-AEF7-21F99A87D624}"/>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Tw Cen MT Condensed" panose="020B0606020104020203" pitchFamily="34" charset="0"/>
                    <a:ea typeface="+mn-ea"/>
                    <a:cs typeface="+mn-cs"/>
                  </a:defRPr>
                </a:pPr>
                <a:endParaRPr lang="tr-T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Sayfa4!$J$6:$L$6</c:f>
              <c:strCache>
                <c:ptCount val="3"/>
                <c:pt idx="0">
                  <c:v>Memnuniyet Oranı</c:v>
                </c:pt>
                <c:pt idx="1">
                  <c:v>Memnuniyetsizlik</c:v>
                </c:pt>
                <c:pt idx="2">
                  <c:v>Kararsızlık</c:v>
                </c:pt>
              </c:strCache>
            </c:strRef>
          </c:cat>
          <c:val>
            <c:numRef>
              <c:f>Sayfa4!$J$7:$L$7</c:f>
              <c:numCache>
                <c:formatCode>General</c:formatCode>
                <c:ptCount val="3"/>
                <c:pt idx="0">
                  <c:v>5972</c:v>
                </c:pt>
                <c:pt idx="1">
                  <c:v>2034</c:v>
                </c:pt>
                <c:pt idx="2">
                  <c:v>3193</c:v>
                </c:pt>
              </c:numCache>
            </c:numRef>
          </c:val>
          <c:extLst>
            <c:ext xmlns:c16="http://schemas.microsoft.com/office/drawing/2014/chart" uri="{C3380CC4-5D6E-409C-BE32-E72D297353CC}">
              <c16:uniqueId val="{00000006-C7E6-4CB0-AEF7-21F99A87D62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r>
              <a:rPr lang="tr-TR" sz="2000" b="1">
                <a:latin typeface="Tw Cen MT Condensed" panose="020B0606020104020203" pitchFamily="34" charset="0"/>
              </a:rPr>
              <a:t>BİRİMLERE AİT KARARSIZLIK GRAFİĞİ </a:t>
            </a:r>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view3D>
      <c:rotX val="70"/>
      <c:rotY val="26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Sayfa8!$C$3</c:f>
              <c:strCache>
                <c:ptCount val="1"/>
                <c:pt idx="0">
                  <c:v>Memnuniyet Oranları</c:v>
                </c:pt>
              </c:strCache>
            </c:strRef>
          </c:tx>
          <c:spPr>
            <a:solidFill>
              <a:schemeClr val="accent1"/>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Sayfa8!$C$6:$C$35</c:f>
              <c:numCache>
                <c:formatCode>0.00</c:formatCode>
                <c:ptCount val="30"/>
                <c:pt idx="0">
                  <c:v>15</c:v>
                </c:pt>
                <c:pt idx="1">
                  <c:v>10.444444444444445</c:v>
                </c:pt>
                <c:pt idx="2">
                  <c:v>1.3333333333333333</c:v>
                </c:pt>
                <c:pt idx="3">
                  <c:v>5.9259259259259256</c:v>
                </c:pt>
                <c:pt idx="4">
                  <c:v>10.810810810810811</c:v>
                </c:pt>
                <c:pt idx="5">
                  <c:v>20.952380952380953</c:v>
                </c:pt>
                <c:pt idx="6">
                  <c:v>8.1481481481481488</c:v>
                </c:pt>
                <c:pt idx="7">
                  <c:v>57.5</c:v>
                </c:pt>
                <c:pt idx="8">
                  <c:v>2.9629629629629628</c:v>
                </c:pt>
                <c:pt idx="9">
                  <c:v>10.76923076923077</c:v>
                </c:pt>
                <c:pt idx="10">
                  <c:v>57.532051282051285</c:v>
                </c:pt>
                <c:pt idx="11">
                  <c:v>32.222222222222221</c:v>
                </c:pt>
                <c:pt idx="12">
                  <c:v>71.333333333333329</c:v>
                </c:pt>
                <c:pt idx="13">
                  <c:v>71.555555555555557</c:v>
                </c:pt>
                <c:pt idx="14">
                  <c:v>51.372549019607845</c:v>
                </c:pt>
                <c:pt idx="15">
                  <c:v>36.666666666666664</c:v>
                </c:pt>
                <c:pt idx="16">
                  <c:v>40.606060606060609</c:v>
                </c:pt>
                <c:pt idx="17">
                  <c:v>51.886792452830186</c:v>
                </c:pt>
                <c:pt idx="18">
                  <c:v>64.444444444444443</c:v>
                </c:pt>
                <c:pt idx="19">
                  <c:v>55.120772946859901</c:v>
                </c:pt>
                <c:pt idx="20">
                  <c:v>36.851851851851855</c:v>
                </c:pt>
                <c:pt idx="21">
                  <c:v>47.692307692307693</c:v>
                </c:pt>
                <c:pt idx="22">
                  <c:v>52.840579710144929</c:v>
                </c:pt>
                <c:pt idx="23">
                  <c:v>60</c:v>
                </c:pt>
                <c:pt idx="24">
                  <c:v>60.666666666666664</c:v>
                </c:pt>
                <c:pt idx="25">
                  <c:v>47.654320987654323</c:v>
                </c:pt>
                <c:pt idx="26">
                  <c:v>47.14079769341663</c:v>
                </c:pt>
                <c:pt idx="27">
                  <c:v>54.700328407224958</c:v>
                </c:pt>
              </c:numCache>
            </c:numRef>
          </c:val>
          <c:extLst>
            <c:ext xmlns:c16="http://schemas.microsoft.com/office/drawing/2014/chart" uri="{C3380CC4-5D6E-409C-BE32-E72D297353CC}">
              <c16:uniqueId val="{00000000-BA1D-4A6B-B153-DD8C5CE96824}"/>
            </c:ext>
          </c:extLst>
        </c:ser>
        <c:ser>
          <c:idx val="1"/>
          <c:order val="1"/>
          <c:tx>
            <c:strRef>
              <c:f>Sayfa8!$D$3</c:f>
              <c:strCache>
                <c:ptCount val="1"/>
                <c:pt idx="0">
                  <c:v>Memnuniyetsizlik</c:v>
                </c:pt>
              </c:strCache>
            </c:strRef>
          </c:tx>
          <c:spPr>
            <a:solidFill>
              <a:schemeClr val="accent2"/>
            </a:solidFill>
            <a:ln>
              <a:noFill/>
            </a:ln>
            <a:effectLst/>
            <a:sp3d/>
          </c:spPr>
          <c:invertIfNegative val="0"/>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Sayfa8!$D$6:$D$35</c:f>
              <c:numCache>
                <c:formatCode>0.00</c:formatCode>
                <c:ptCount val="30"/>
                <c:pt idx="0">
                  <c:v>52.083333333333336</c:v>
                </c:pt>
                <c:pt idx="1">
                  <c:v>68.888888888888886</c:v>
                </c:pt>
                <c:pt idx="2">
                  <c:v>78.666666666666671</c:v>
                </c:pt>
                <c:pt idx="3">
                  <c:v>58.518518518518519</c:v>
                </c:pt>
                <c:pt idx="4">
                  <c:v>78.378378378378372</c:v>
                </c:pt>
                <c:pt idx="5">
                  <c:v>43.333333333333336</c:v>
                </c:pt>
                <c:pt idx="6">
                  <c:v>72.592592592592595</c:v>
                </c:pt>
                <c:pt idx="7">
                  <c:v>14.166666666666666</c:v>
                </c:pt>
                <c:pt idx="8">
                  <c:v>86.666666666666671</c:v>
                </c:pt>
                <c:pt idx="9">
                  <c:v>51.794871794871796</c:v>
                </c:pt>
                <c:pt idx="10">
                  <c:v>17.307692307692307</c:v>
                </c:pt>
                <c:pt idx="11">
                  <c:v>28.888888888888889</c:v>
                </c:pt>
                <c:pt idx="12">
                  <c:v>6</c:v>
                </c:pt>
                <c:pt idx="13">
                  <c:v>10.666666666666666</c:v>
                </c:pt>
                <c:pt idx="14">
                  <c:v>21.568627450980394</c:v>
                </c:pt>
                <c:pt idx="15">
                  <c:v>20</c:v>
                </c:pt>
                <c:pt idx="16">
                  <c:v>26.060606060606062</c:v>
                </c:pt>
                <c:pt idx="17">
                  <c:v>19.40700808625337</c:v>
                </c:pt>
                <c:pt idx="18">
                  <c:v>6.2962962962962967</c:v>
                </c:pt>
                <c:pt idx="19">
                  <c:v>21.40096618357488</c:v>
                </c:pt>
                <c:pt idx="20">
                  <c:v>34.074074074074076</c:v>
                </c:pt>
                <c:pt idx="21">
                  <c:v>24.102564102564102</c:v>
                </c:pt>
                <c:pt idx="22">
                  <c:v>15.478260869565217</c:v>
                </c:pt>
                <c:pt idx="23">
                  <c:v>5</c:v>
                </c:pt>
                <c:pt idx="24">
                  <c:v>15</c:v>
                </c:pt>
                <c:pt idx="25">
                  <c:v>20.246913580246915</c:v>
                </c:pt>
                <c:pt idx="26">
                  <c:v>24.123017779913503</c:v>
                </c:pt>
                <c:pt idx="27">
                  <c:v>15.845648604269295</c:v>
                </c:pt>
              </c:numCache>
            </c:numRef>
          </c:val>
          <c:extLst>
            <c:ext xmlns:c16="http://schemas.microsoft.com/office/drawing/2014/chart" uri="{C3380CC4-5D6E-409C-BE32-E72D297353CC}">
              <c16:uniqueId val="{00000001-BA1D-4A6B-B153-DD8C5CE96824}"/>
            </c:ext>
          </c:extLst>
        </c:ser>
        <c:ser>
          <c:idx val="2"/>
          <c:order val="2"/>
          <c:tx>
            <c:strRef>
              <c:f>Sayfa8!$E$3</c:f>
              <c:strCache>
                <c:ptCount val="1"/>
                <c:pt idx="0">
                  <c:v>Kararsızlık</c:v>
                </c:pt>
              </c:strCache>
            </c:strRef>
          </c:tx>
          <c:spPr>
            <a:solidFill>
              <a:schemeClr val="accent3"/>
            </a:solidFill>
            <a:ln>
              <a:noFill/>
            </a:ln>
            <a:effectLst/>
            <a:sp3d/>
          </c:spPr>
          <c:invertIfNegative val="0"/>
          <c:dLbls>
            <c:spPr>
              <a:solidFill>
                <a:schemeClr val="accent4">
                  <a:lumMod val="60000"/>
                  <a:lumOff val="4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downArrowCallou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Sayfa8!$B$6:$B$35</c:f>
              <c:strCache>
                <c:ptCount val="28"/>
                <c:pt idx="0">
                  <c:v>Turizim Fakültesi</c:v>
                </c:pt>
                <c:pt idx="1">
                  <c:v>Mühendislik Fakültesi</c:v>
                </c:pt>
                <c:pt idx="2">
                  <c:v>Mimarlık Fakültesi</c:v>
                </c:pt>
                <c:pt idx="3">
                  <c:v>Merkezi Araştırma Laboratuvarı</c:v>
                </c:pt>
                <c:pt idx="4">
                  <c:v>KİK</c:v>
                </c:pt>
                <c:pt idx="5">
                  <c:v>Öğrenci İşleri</c:v>
                </c:pt>
                <c:pt idx="6">
                  <c:v>Strateji Daire Başkanlığı</c:v>
                </c:pt>
                <c:pt idx="7">
                  <c:v>Tahakkuk</c:v>
                </c:pt>
                <c:pt idx="8">
                  <c:v>Uygulama Oteli</c:v>
                </c:pt>
                <c:pt idx="9">
                  <c:v>Personel Daire Başkanlığı</c:v>
                </c:pt>
                <c:pt idx="10">
                  <c:v>Güzel sanatlar fakültesi</c:v>
                </c:pt>
                <c:pt idx="11">
                  <c:v>Lisansüstü Enstitü</c:v>
                </c:pt>
                <c:pt idx="12">
                  <c:v>Sağlık Kültür Daire Başkanlığı</c:v>
                </c:pt>
                <c:pt idx="13">
                  <c:v>Genel Sekreterlik</c:v>
                </c:pt>
                <c:pt idx="14">
                  <c:v>Kütüphane</c:v>
                </c:pt>
                <c:pt idx="15">
                  <c:v>Uluslararası ilişkiler</c:v>
                </c:pt>
                <c:pt idx="16">
                  <c:v>Bilgi işlem Daire Başkanlığı</c:v>
                </c:pt>
                <c:pt idx="17">
                  <c:v>Fen Edebiyat Fakültesi</c:v>
                </c:pt>
                <c:pt idx="18">
                  <c:v>İktisadi ve İdari Bilimler Fakültesi</c:v>
                </c:pt>
                <c:pt idx="19">
                  <c:v>Kahta MYO</c:v>
                </c:pt>
                <c:pt idx="20">
                  <c:v>Devlet Konservatuvarı</c:v>
                </c:pt>
                <c:pt idx="21">
                  <c:v>Yapı İşleri ve Teknik Daire Başkanlığı</c:v>
                </c:pt>
                <c:pt idx="22">
                  <c:v>Sağlık Bilimleri Fakültesi</c:v>
                </c:pt>
                <c:pt idx="23">
                  <c:v>İdari ve Mali işler Daire Başkanlığı</c:v>
                </c:pt>
                <c:pt idx="24">
                  <c:v>Teknik Bilimler MYO</c:v>
                </c:pt>
                <c:pt idx="25">
                  <c:v>İslami İlimler Fakültesi</c:v>
                </c:pt>
                <c:pt idx="26">
                  <c:v>Tıp Fakültesi</c:v>
                </c:pt>
                <c:pt idx="27">
                  <c:v>Eğitim Fakültesi</c:v>
                </c:pt>
              </c:strCache>
            </c:strRef>
          </c:cat>
          <c:val>
            <c:numRef>
              <c:f>Sayfa8!$E$6:$E$35</c:f>
              <c:numCache>
                <c:formatCode>0.00</c:formatCode>
                <c:ptCount val="30"/>
                <c:pt idx="0">
                  <c:v>32.916666666666664</c:v>
                </c:pt>
                <c:pt idx="1">
                  <c:v>20.666666666666668</c:v>
                </c:pt>
                <c:pt idx="2">
                  <c:v>20</c:v>
                </c:pt>
                <c:pt idx="3">
                  <c:v>35.555555555555557</c:v>
                </c:pt>
                <c:pt idx="4">
                  <c:v>10.810810810810811</c:v>
                </c:pt>
                <c:pt idx="5">
                  <c:v>35.714285714285715</c:v>
                </c:pt>
                <c:pt idx="6">
                  <c:v>19.25925925925926</c:v>
                </c:pt>
                <c:pt idx="7">
                  <c:v>28.333333333333332</c:v>
                </c:pt>
                <c:pt idx="8">
                  <c:v>10.37037037037037</c:v>
                </c:pt>
                <c:pt idx="9">
                  <c:v>37.435897435897438</c:v>
                </c:pt>
                <c:pt idx="10">
                  <c:v>25.160256410256409</c:v>
                </c:pt>
                <c:pt idx="11">
                  <c:v>38.888888888888886</c:v>
                </c:pt>
                <c:pt idx="12">
                  <c:v>22.666666666666668</c:v>
                </c:pt>
                <c:pt idx="13">
                  <c:v>17.777777777777779</c:v>
                </c:pt>
                <c:pt idx="14">
                  <c:v>27.058823529411764</c:v>
                </c:pt>
                <c:pt idx="15">
                  <c:v>43.333333333333336</c:v>
                </c:pt>
                <c:pt idx="16">
                  <c:v>33.333333333333336</c:v>
                </c:pt>
                <c:pt idx="17">
                  <c:v>28.706199460916441</c:v>
                </c:pt>
                <c:pt idx="18">
                  <c:v>29.25925925925926</c:v>
                </c:pt>
                <c:pt idx="19">
                  <c:v>23.478260869565219</c:v>
                </c:pt>
                <c:pt idx="20">
                  <c:v>29.074074074074073</c:v>
                </c:pt>
                <c:pt idx="21">
                  <c:v>28.205128205128204</c:v>
                </c:pt>
                <c:pt idx="22">
                  <c:v>31.681159420289855</c:v>
                </c:pt>
                <c:pt idx="23">
                  <c:v>35</c:v>
                </c:pt>
                <c:pt idx="24">
                  <c:v>24.333333333333332</c:v>
                </c:pt>
                <c:pt idx="25">
                  <c:v>32.098765432098766</c:v>
                </c:pt>
                <c:pt idx="26">
                  <c:v>28.73618452666987</c:v>
                </c:pt>
                <c:pt idx="27">
                  <c:v>29.454022988505749</c:v>
                </c:pt>
              </c:numCache>
            </c:numRef>
          </c:val>
          <c:extLst>
            <c:ext xmlns:c16="http://schemas.microsoft.com/office/drawing/2014/chart" uri="{C3380CC4-5D6E-409C-BE32-E72D297353CC}">
              <c16:uniqueId val="{00000002-BA1D-4A6B-B153-DD8C5CE96824}"/>
            </c:ext>
          </c:extLst>
        </c:ser>
        <c:dLbls>
          <c:showLegendKey val="0"/>
          <c:showVal val="0"/>
          <c:showCatName val="0"/>
          <c:showSerName val="0"/>
          <c:showPercent val="0"/>
          <c:showBubbleSize val="0"/>
        </c:dLbls>
        <c:gapWidth val="150"/>
        <c:shape val="box"/>
        <c:axId val="1286680752"/>
        <c:axId val="1286689488"/>
        <c:axId val="0"/>
      </c:bar3DChart>
      <c:catAx>
        <c:axId val="12866807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b="1" dirty="0">
                    <a:latin typeface="Tw Cen MT Condensed" panose="020B0606020104020203" pitchFamily="34" charset="0"/>
                  </a:rPr>
                  <a:t>BİRİMLER</a:t>
                </a:r>
              </a:p>
            </c:rich>
          </c:tx>
          <c:layout>
            <c:manualLayout>
              <c:xMode val="edge"/>
              <c:yMode val="edge"/>
              <c:x val="0.44083780833023228"/>
              <c:y val="0.8432176732176983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286689488"/>
        <c:crosses val="autoZero"/>
        <c:auto val="1"/>
        <c:lblAlgn val="ctr"/>
        <c:lblOffset val="100"/>
        <c:noMultiLvlLbl val="0"/>
      </c:catAx>
      <c:valAx>
        <c:axId val="1286689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800">
                    <a:latin typeface="Tw Cen MT Condensed" panose="020B0606020104020203" pitchFamily="34" charset="0"/>
                  </a:rPr>
                  <a:t>ORANLAR</a:t>
                </a:r>
              </a:p>
            </c:rich>
          </c:tx>
          <c:layout>
            <c:manualLayout>
              <c:xMode val="edge"/>
              <c:yMode val="edge"/>
              <c:x val="3.947817917665853E-2"/>
              <c:y val="0.24990458876769694"/>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1286680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200"/>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cap="none" spc="0" normalizeH="0" baseline="0">
                <a:solidFill>
                  <a:sysClr val="windowText" lastClr="000000">
                    <a:lumMod val="50000"/>
                    <a:lumOff val="50000"/>
                  </a:sysClr>
                </a:solidFill>
                <a:latin typeface="+mj-lt"/>
                <a:ea typeface="+mj-ea"/>
                <a:cs typeface="+mj-cs"/>
              </a:defRPr>
            </a:pPr>
            <a:r>
              <a:rPr lang="tr-TR" sz="2000" b="1" i="0" dirty="0">
                <a:effectLst/>
                <a:latin typeface="Tw Cen MT Condensed" panose="020B0606020104020203" pitchFamily="34" charset="0"/>
              </a:rPr>
              <a:t>Yemek listesindeki yemek ile yemekhanede çıkan yemek aynı </a:t>
            </a:r>
            <a:r>
              <a:rPr lang="tr-TR" sz="2000" b="1" i="0" dirty="0" smtClean="0">
                <a:effectLst/>
                <a:latin typeface="Tw Cen MT Condensed" panose="020B0606020104020203" pitchFamily="34" charset="0"/>
              </a:rPr>
              <a:t>mı?</a:t>
            </a:r>
            <a:endParaRPr lang="tr-TR" sz="2000" dirty="0">
              <a:effectLst/>
              <a:latin typeface="Tw Cen MT Condensed" panose="020B06060201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2000">
                <a:solidFill>
                  <a:sysClr val="windowText" lastClr="000000">
                    <a:lumMod val="50000"/>
                    <a:lumOff val="50000"/>
                  </a:sysClr>
                </a:solidFill>
              </a:defRPr>
            </a:pPr>
            <a:endParaRPr lang="tr-TR" sz="2000" dirty="0"/>
          </a:p>
        </c:rich>
      </c:tx>
      <c:layout>
        <c:manualLayout>
          <c:xMode val="edge"/>
          <c:yMode val="edge"/>
          <c:x val="0.1195489199283381"/>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cap="none" spc="0" normalizeH="0" baseline="0">
              <a:solidFill>
                <a:sysClr val="windowText" lastClr="000000">
                  <a:lumMod val="50000"/>
                  <a:lumOff val="50000"/>
                </a:sysClr>
              </a:solidFill>
              <a:latin typeface="+mj-lt"/>
              <a:ea typeface="+mj-ea"/>
              <a:cs typeface="+mj-cs"/>
            </a:defRPr>
          </a:pPr>
          <a:endParaRPr lang="tr-TR"/>
        </a:p>
      </c:txPr>
    </c:title>
    <c:autoTitleDeleted val="0"/>
    <c:plotArea>
      <c:layout>
        <c:manualLayout>
          <c:layoutTarget val="inner"/>
          <c:xMode val="edge"/>
          <c:yMode val="edge"/>
          <c:x val="0.27464139445702179"/>
          <c:y val="0.21785779050345977"/>
          <c:w val="0.67265394503224274"/>
          <c:h val="0.33222763063707944"/>
        </c:manualLayout>
      </c:layout>
      <c:barChart>
        <c:barDir val="bar"/>
        <c:grouping val="stacked"/>
        <c:varyColors val="0"/>
        <c:ser>
          <c:idx val="0"/>
          <c:order val="0"/>
          <c:tx>
            <c:strRef>
              <c:f>Sayfa2!$D$6</c:f>
              <c:strCache>
                <c:ptCount val="1"/>
                <c:pt idx="0">
                  <c:v>Evet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Sayfa2!$E$5:$G$5</c:f>
              <c:strCache>
                <c:ptCount val="3"/>
                <c:pt idx="0">
                  <c:v>Akademik Personel</c:v>
                </c:pt>
                <c:pt idx="1">
                  <c:v>İdari Personel</c:v>
                </c:pt>
                <c:pt idx="2">
                  <c:v>Öğrenci</c:v>
                </c:pt>
              </c:strCache>
            </c:strRef>
          </c:cat>
          <c:val>
            <c:numRef>
              <c:f>Sayfa2!$E$6:$G$6</c:f>
              <c:numCache>
                <c:formatCode>General</c:formatCode>
                <c:ptCount val="3"/>
                <c:pt idx="0">
                  <c:v>103</c:v>
                </c:pt>
                <c:pt idx="1">
                  <c:v>163</c:v>
                </c:pt>
                <c:pt idx="2">
                  <c:v>632</c:v>
                </c:pt>
              </c:numCache>
            </c:numRef>
          </c:val>
          <c:extLst>
            <c:ext xmlns:c16="http://schemas.microsoft.com/office/drawing/2014/chart" uri="{C3380CC4-5D6E-409C-BE32-E72D297353CC}">
              <c16:uniqueId val="{00000000-18A9-44F9-82D7-8FC1CB2341FC}"/>
            </c:ext>
          </c:extLst>
        </c:ser>
        <c:ser>
          <c:idx val="1"/>
          <c:order val="1"/>
          <c:tx>
            <c:strRef>
              <c:f>Sayfa2!$D$7</c:f>
              <c:strCache>
                <c:ptCount val="1"/>
                <c:pt idx="0">
                  <c:v>Bazen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Sayfa2!$E$5:$G$5</c:f>
              <c:strCache>
                <c:ptCount val="3"/>
                <c:pt idx="0">
                  <c:v>Akademik Personel</c:v>
                </c:pt>
                <c:pt idx="1">
                  <c:v>İdari Personel</c:v>
                </c:pt>
                <c:pt idx="2">
                  <c:v>Öğrenci</c:v>
                </c:pt>
              </c:strCache>
            </c:strRef>
          </c:cat>
          <c:val>
            <c:numRef>
              <c:f>Sayfa2!$E$7:$G$7</c:f>
              <c:numCache>
                <c:formatCode>General</c:formatCode>
                <c:ptCount val="3"/>
                <c:pt idx="0">
                  <c:v>28</c:v>
                </c:pt>
                <c:pt idx="1">
                  <c:v>67</c:v>
                </c:pt>
                <c:pt idx="2">
                  <c:v>338</c:v>
                </c:pt>
              </c:numCache>
            </c:numRef>
          </c:val>
          <c:extLst>
            <c:ext xmlns:c16="http://schemas.microsoft.com/office/drawing/2014/chart" uri="{C3380CC4-5D6E-409C-BE32-E72D297353CC}">
              <c16:uniqueId val="{00000001-18A9-44F9-82D7-8FC1CB2341FC}"/>
            </c:ext>
          </c:extLst>
        </c:ser>
        <c:ser>
          <c:idx val="2"/>
          <c:order val="2"/>
          <c:tx>
            <c:strRef>
              <c:f>Sayfa2!$D$8</c:f>
              <c:strCache>
                <c:ptCount val="1"/>
                <c:pt idx="0">
                  <c:v>Hayır</c:v>
                </c:pt>
              </c:strCache>
            </c:strRef>
          </c:tx>
          <c:spPr>
            <a:solidFill>
              <a:schemeClr val="accent6"/>
            </a:solidFill>
            <a:ln>
              <a:noFill/>
            </a:ln>
            <a:effectLst/>
          </c:spPr>
          <c:invertIfNegative val="0"/>
          <c:dLbls>
            <c:dLbl>
              <c:idx val="0"/>
              <c:layout>
                <c:manualLayout>
                  <c:x val="1.033591731266152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8A9-44F9-82D7-8FC1CB2341FC}"/>
                </c:ext>
              </c:extLst>
            </c:dLbl>
            <c:dLbl>
              <c:idx val="1"/>
              <c:layout>
                <c:manualLayout>
                  <c:x val="1.4388489208633035E-2"/>
                  <c:y val="-7.034290178664061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8A9-44F9-82D7-8FC1CB2341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Sayfa2!$E$5:$G$5</c:f>
              <c:strCache>
                <c:ptCount val="3"/>
                <c:pt idx="0">
                  <c:v>Akademik Personel</c:v>
                </c:pt>
                <c:pt idx="1">
                  <c:v>İdari Personel</c:v>
                </c:pt>
                <c:pt idx="2">
                  <c:v>Öğrenci</c:v>
                </c:pt>
              </c:strCache>
            </c:strRef>
          </c:cat>
          <c:val>
            <c:numRef>
              <c:f>Sayfa2!$E$8:$G$8</c:f>
              <c:numCache>
                <c:formatCode>General</c:formatCode>
                <c:ptCount val="3"/>
                <c:pt idx="0">
                  <c:v>3</c:v>
                </c:pt>
                <c:pt idx="1">
                  <c:v>11</c:v>
                </c:pt>
                <c:pt idx="2">
                  <c:v>58</c:v>
                </c:pt>
              </c:numCache>
            </c:numRef>
          </c:val>
          <c:extLst>
            <c:ext xmlns:c16="http://schemas.microsoft.com/office/drawing/2014/chart" uri="{C3380CC4-5D6E-409C-BE32-E72D297353CC}">
              <c16:uniqueId val="{00000004-18A9-44F9-82D7-8FC1CB2341FC}"/>
            </c:ext>
          </c:extLst>
        </c:ser>
        <c:dLbls>
          <c:dLblPos val="ctr"/>
          <c:showLegendKey val="0"/>
          <c:showVal val="1"/>
          <c:showCatName val="0"/>
          <c:showSerName val="0"/>
          <c:showPercent val="0"/>
          <c:showBubbleSize val="0"/>
        </c:dLbls>
        <c:gapWidth val="150"/>
        <c:overlap val="100"/>
        <c:axId val="850168079"/>
        <c:axId val="850163503"/>
      </c:barChart>
      <c:catAx>
        <c:axId val="85016807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r>
                  <a:rPr lang="tr-TR" sz="1600" dirty="0"/>
                  <a:t>POZİSYON</a:t>
                </a:r>
              </a:p>
            </c:rich>
          </c:tx>
          <c:layout>
            <c:manualLayout>
              <c:xMode val="edge"/>
              <c:yMode val="edge"/>
              <c:x val="3.5032304697795426E-2"/>
              <c:y val="0.2052190932093614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dk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dk1">
                    <a:lumMod val="65000"/>
                    <a:lumOff val="35000"/>
                  </a:schemeClr>
                </a:solidFill>
                <a:latin typeface="+mn-lt"/>
                <a:ea typeface="+mn-ea"/>
                <a:cs typeface="+mn-cs"/>
              </a:defRPr>
            </a:pPr>
            <a:endParaRPr lang="tr-TR"/>
          </a:p>
        </c:txPr>
        <c:crossAx val="850163503"/>
        <c:crosses val="autoZero"/>
        <c:auto val="1"/>
        <c:lblAlgn val="ctr"/>
        <c:lblOffset val="100"/>
        <c:noMultiLvlLbl val="0"/>
      </c:catAx>
      <c:valAx>
        <c:axId val="850163503"/>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dk1">
                        <a:lumMod val="65000"/>
                        <a:lumOff val="35000"/>
                      </a:schemeClr>
                    </a:solidFill>
                    <a:latin typeface="Tw Cen MT Condensed" panose="020B0606020104020203" pitchFamily="34" charset="0"/>
                    <a:ea typeface="+mn-ea"/>
                    <a:cs typeface="+mn-cs"/>
                  </a:defRPr>
                </a:pPr>
                <a:r>
                  <a:rPr lang="tr-TR" sz="1600" dirty="0">
                    <a:latin typeface="Tw Cen MT Condensed" panose="020B0606020104020203" pitchFamily="34" charset="0"/>
                  </a:rPr>
                  <a:t>KATILIM SAYILARI</a:t>
                </a:r>
              </a:p>
            </c:rich>
          </c:tx>
          <c:layout>
            <c:manualLayout>
              <c:xMode val="edge"/>
              <c:yMode val="edge"/>
              <c:x val="0.500302944092199"/>
              <c:y val="0.6919934711008294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tr-TR"/>
          </a:p>
        </c:txPr>
        <c:crossAx val="850168079"/>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42909506656458113"/>
          <c:y val="0.81976675813007704"/>
          <c:w val="0.27278566336868926"/>
          <c:h val="0.102273443092340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tr-T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2000" dirty="0" err="1" smtClean="0">
                <a:latin typeface="Tw Cen MT Condensed" panose="020B0606020104020203" pitchFamily="34" charset="0"/>
              </a:rPr>
              <a:t>Ögle</a:t>
            </a:r>
            <a:r>
              <a:rPr lang="tr-TR" sz="2000" dirty="0" smtClean="0">
                <a:latin typeface="Tw Cen MT Condensed" panose="020B0606020104020203" pitchFamily="34" charset="0"/>
              </a:rPr>
              <a:t> Yediğiniz Yemekler Akşam </a:t>
            </a:r>
            <a:r>
              <a:rPr lang="tr-TR" sz="2000" dirty="0" err="1" smtClean="0">
                <a:latin typeface="Tw Cen MT Condensed" panose="020B0606020104020203" pitchFamily="34" charset="0"/>
              </a:rPr>
              <a:t>Yameğine</a:t>
            </a:r>
            <a:r>
              <a:rPr lang="tr-TR" sz="2000" dirty="0" smtClean="0">
                <a:latin typeface="Tw Cen MT Condensed" panose="020B0606020104020203" pitchFamily="34" charset="0"/>
              </a:rPr>
              <a:t> Sarkıyor Mu?</a:t>
            </a:r>
            <a:endParaRPr lang="tr-TR" sz="2000" dirty="0">
              <a:latin typeface="Tw Cen MT Condensed" panose="020B0606020104020203" pitchFamily="34" charset="0"/>
            </a:endParaRP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barChart>
        <c:barDir val="bar"/>
        <c:grouping val="clustered"/>
        <c:varyColors val="0"/>
        <c:ser>
          <c:idx val="0"/>
          <c:order val="0"/>
          <c:tx>
            <c:strRef>
              <c:f>Sayfa2!$R$14</c:f>
              <c:strCache>
                <c:ptCount val="1"/>
                <c:pt idx="0">
                  <c:v>Evet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Sayfa2!$S$13:$U$13</c:f>
              <c:strCache>
                <c:ptCount val="3"/>
                <c:pt idx="0">
                  <c:v>Akademik Personel</c:v>
                </c:pt>
                <c:pt idx="1">
                  <c:v>İdari Personel</c:v>
                </c:pt>
                <c:pt idx="2">
                  <c:v>Öğrenci</c:v>
                </c:pt>
              </c:strCache>
            </c:strRef>
          </c:cat>
          <c:val>
            <c:numRef>
              <c:f>Sayfa2!$S$14:$U$14</c:f>
              <c:numCache>
                <c:formatCode>General</c:formatCode>
                <c:ptCount val="3"/>
                <c:pt idx="0">
                  <c:v>8</c:v>
                </c:pt>
                <c:pt idx="1">
                  <c:v>21</c:v>
                </c:pt>
                <c:pt idx="2">
                  <c:v>141</c:v>
                </c:pt>
              </c:numCache>
            </c:numRef>
          </c:val>
          <c:extLst>
            <c:ext xmlns:c16="http://schemas.microsoft.com/office/drawing/2014/chart" uri="{C3380CC4-5D6E-409C-BE32-E72D297353CC}">
              <c16:uniqueId val="{00000000-3C00-4415-A65C-5664BF47F1DE}"/>
            </c:ext>
          </c:extLst>
        </c:ser>
        <c:ser>
          <c:idx val="1"/>
          <c:order val="1"/>
          <c:tx>
            <c:strRef>
              <c:f>Sayfa2!$R$15</c:f>
              <c:strCache>
                <c:ptCount val="1"/>
                <c:pt idx="0">
                  <c:v>Bazen</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Sayfa2!$S$13:$U$13</c:f>
              <c:strCache>
                <c:ptCount val="3"/>
                <c:pt idx="0">
                  <c:v>Akademik Personel</c:v>
                </c:pt>
                <c:pt idx="1">
                  <c:v>İdari Personel</c:v>
                </c:pt>
                <c:pt idx="2">
                  <c:v>Öğrenci</c:v>
                </c:pt>
              </c:strCache>
            </c:strRef>
          </c:cat>
          <c:val>
            <c:numRef>
              <c:f>Sayfa2!$S$15:$U$15</c:f>
              <c:numCache>
                <c:formatCode>General</c:formatCode>
                <c:ptCount val="3"/>
                <c:pt idx="0">
                  <c:v>40</c:v>
                </c:pt>
                <c:pt idx="1">
                  <c:v>80</c:v>
                </c:pt>
                <c:pt idx="2">
                  <c:v>401</c:v>
                </c:pt>
              </c:numCache>
            </c:numRef>
          </c:val>
          <c:extLst>
            <c:ext xmlns:c16="http://schemas.microsoft.com/office/drawing/2014/chart" uri="{C3380CC4-5D6E-409C-BE32-E72D297353CC}">
              <c16:uniqueId val="{00000001-3C00-4415-A65C-5664BF47F1DE}"/>
            </c:ext>
          </c:extLst>
        </c:ser>
        <c:ser>
          <c:idx val="2"/>
          <c:order val="2"/>
          <c:tx>
            <c:strRef>
              <c:f>Sayfa2!$R$16</c:f>
              <c:strCache>
                <c:ptCount val="1"/>
                <c:pt idx="0">
                  <c:v>Hayır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2.7282733708435116E-2"/>
                  <c:y val="3.45307622869696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B8-41C4-9242-4659B2E50EFF}"/>
                </c:ext>
              </c:extLst>
            </c:dLbl>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Sayfa2!$S$13:$U$13</c:f>
              <c:strCache>
                <c:ptCount val="3"/>
                <c:pt idx="0">
                  <c:v>Akademik Personel</c:v>
                </c:pt>
                <c:pt idx="1">
                  <c:v>İdari Personel</c:v>
                </c:pt>
                <c:pt idx="2">
                  <c:v>Öğrenci</c:v>
                </c:pt>
              </c:strCache>
            </c:strRef>
          </c:cat>
          <c:val>
            <c:numRef>
              <c:f>Sayfa2!$S$16:$U$16</c:f>
              <c:numCache>
                <c:formatCode>General</c:formatCode>
                <c:ptCount val="3"/>
                <c:pt idx="0">
                  <c:v>86</c:v>
                </c:pt>
                <c:pt idx="1">
                  <c:v>140</c:v>
                </c:pt>
                <c:pt idx="2">
                  <c:v>478</c:v>
                </c:pt>
              </c:numCache>
            </c:numRef>
          </c:val>
          <c:extLst>
            <c:ext xmlns:c16="http://schemas.microsoft.com/office/drawing/2014/chart" uri="{C3380CC4-5D6E-409C-BE32-E72D297353CC}">
              <c16:uniqueId val="{00000002-3C00-4415-A65C-5664BF47F1DE}"/>
            </c:ext>
          </c:extLst>
        </c:ser>
        <c:dLbls>
          <c:showLegendKey val="0"/>
          <c:showVal val="0"/>
          <c:showCatName val="0"/>
          <c:showSerName val="0"/>
          <c:showPercent val="0"/>
          <c:showBubbleSize val="0"/>
        </c:dLbls>
        <c:gapWidth val="115"/>
        <c:overlap val="-20"/>
        <c:axId val="850171823"/>
        <c:axId val="850168495"/>
      </c:barChart>
      <c:catAx>
        <c:axId val="850171823"/>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600" b="1">
                    <a:latin typeface="Tw Cen MT Condensed" panose="020B0606020104020203" pitchFamily="34" charset="0"/>
                  </a:rPr>
                  <a:t>POZİSYON</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50168495"/>
        <c:crosses val="autoZero"/>
        <c:auto val="1"/>
        <c:lblAlgn val="ctr"/>
        <c:lblOffset val="100"/>
        <c:noMultiLvlLbl val="0"/>
      </c:catAx>
      <c:valAx>
        <c:axId val="85016849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r>
                  <a:rPr lang="tr-TR" sz="1600" b="1" dirty="0">
                    <a:latin typeface="Tw Cen MT Condensed" panose="020B0606020104020203" pitchFamily="34" charset="0"/>
                  </a:rPr>
                  <a:t>K</a:t>
                </a:r>
                <a:r>
                  <a:rPr lang="tr-TR" sz="1600" b="1" dirty="0" smtClean="0">
                    <a:latin typeface="Tw Cen MT Condensed" panose="020B0606020104020203" pitchFamily="34" charset="0"/>
                  </a:rPr>
                  <a:t>ATILIMCI </a:t>
                </a:r>
                <a:r>
                  <a:rPr lang="tr-TR" sz="1600" b="1" dirty="0">
                    <a:latin typeface="Tw Cen MT Condensed" panose="020B0606020104020203" pitchFamily="34" charset="0"/>
                  </a:rPr>
                  <a:t>SAYISI</a:t>
                </a:r>
              </a:p>
            </c:rich>
          </c:tx>
          <c:layout>
            <c:manualLayout>
              <c:xMode val="edge"/>
              <c:yMode val="edge"/>
              <c:x val="0.38638809097932386"/>
              <c:y val="0.7859153914755239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Tw Cen MT Condensed" panose="020B0606020104020203" pitchFamily="34" charset="0"/>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8501718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r>
              <a:rPr lang="tr-TR" sz="2000" b="1" dirty="0" smtClean="0">
                <a:latin typeface="Tw Cen MT Condensed" panose="020B0606020104020203" pitchFamily="34" charset="0"/>
              </a:rPr>
              <a:t>YEMEK YEDİĞİNİZ YEMEKHANE AÇISINDAN MEMNUNİYET ORANLARI</a:t>
            </a:r>
            <a:endParaRPr lang="tr-TR" sz="2000" b="1" dirty="0">
              <a:latin typeface="Tw Cen MT Condensed" panose="020B0606020104020203" pitchFamily="34" charset="0"/>
            </a:endParaRPr>
          </a:p>
        </c:rich>
      </c:tx>
      <c:layout>
        <c:manualLayout>
          <c:xMode val="edge"/>
          <c:yMode val="edge"/>
          <c:x val="0.2020144688088896"/>
          <c:y val="7.4416206326256467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barChart>
        <c:barDir val="bar"/>
        <c:grouping val="clustered"/>
        <c:varyColors val="0"/>
        <c:ser>
          <c:idx val="0"/>
          <c:order val="0"/>
          <c:tx>
            <c:strRef>
              <c:f>Sayfa1!$H$54</c:f>
              <c:strCache>
                <c:ptCount val="1"/>
                <c:pt idx="0">
                  <c:v>Memnuniyet Oranı</c:v>
                </c:pt>
              </c:strCache>
            </c:strRef>
          </c:tx>
          <c:spPr>
            <a:solidFill>
              <a:schemeClr val="accent2"/>
            </a:solidFill>
            <a:ln>
              <a:noFill/>
            </a:ln>
            <a:effectLst/>
          </c:spPr>
          <c:invertIfNegative val="0"/>
          <c:dLbls>
            <c:dLbl>
              <c:idx val="0"/>
              <c:layout>
                <c:manualLayout>
                  <c:x val="1.83248031496063E-2"/>
                  <c:y val="8.4875562720133283E-17"/>
                </c:manualLayout>
              </c:layout>
              <c:tx>
                <c:rich>
                  <a:bodyPr/>
                  <a:lstStyle/>
                  <a:p>
                    <a:r>
                      <a:rPr lang="en-US"/>
                      <a:t>%</a:t>
                    </a:r>
                    <a:fld id="{08DCD7C8-1FFD-4909-9375-1585C6D9DCC4}"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D8FF-45D9-AD9E-72B42A8BD0B9}"/>
                </c:ext>
              </c:extLst>
            </c:dLbl>
            <c:dLbl>
              <c:idx val="1"/>
              <c:layout>
                <c:manualLayout>
                  <c:x val="7.2136920384951878E-3"/>
                  <c:y val="-1.3888888888888888E-2"/>
                </c:manualLayout>
              </c:layout>
              <c:tx>
                <c:rich>
                  <a:bodyPr/>
                  <a:lstStyle/>
                  <a:p>
                    <a:r>
                      <a:rPr lang="en-US"/>
                      <a:t>%</a:t>
                    </a:r>
                    <a:fld id="{1CC1E6FB-0196-4444-9AFD-24CC5C01EE78}"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8FF-45D9-AD9E-72B42A8BD0B9}"/>
                </c:ext>
              </c:extLst>
            </c:dLbl>
            <c:dLbl>
              <c:idx val="2"/>
              <c:layout>
                <c:manualLayout>
                  <c:x val="3.4991469816272866E-2"/>
                  <c:y val="-9.2592592592592587E-3"/>
                </c:manualLayout>
              </c:layout>
              <c:tx>
                <c:rich>
                  <a:bodyPr/>
                  <a:lstStyle/>
                  <a:p>
                    <a:r>
                      <a:rPr lang="en-US"/>
                      <a:t>%</a:t>
                    </a:r>
                    <a:fld id="{C8FCC845-E7D2-49E1-A2AD-CA6A902A8269}"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8FF-45D9-AD9E-72B42A8BD0B9}"/>
                </c:ext>
              </c:extLst>
            </c:dLbl>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rgbClr val="FF0000"/>
                      </a:solidFill>
                      <a:round/>
                    </a:ln>
                    <a:effectLst/>
                  </c:spPr>
                </c15:leaderLines>
              </c:ext>
            </c:extLst>
          </c:dLbls>
          <c:cat>
            <c:strRef>
              <c:f>Sayfa1!$I$53:$K$53</c:f>
              <c:strCache>
                <c:ptCount val="3"/>
                <c:pt idx="0">
                  <c:v>Akademik Personel</c:v>
                </c:pt>
                <c:pt idx="1">
                  <c:v>İdari Personel</c:v>
                </c:pt>
                <c:pt idx="2">
                  <c:v>Öğrenci</c:v>
                </c:pt>
              </c:strCache>
            </c:strRef>
          </c:cat>
          <c:val>
            <c:numRef>
              <c:f>Sayfa1!$I$54:$K$54</c:f>
              <c:numCache>
                <c:formatCode>0.00</c:formatCode>
                <c:ptCount val="3"/>
                <c:pt idx="0">
                  <c:v>58.507462686567166</c:v>
                </c:pt>
                <c:pt idx="1">
                  <c:v>44.979253112033192</c:v>
                </c:pt>
                <c:pt idx="2">
                  <c:v>44.505066250974281</c:v>
                </c:pt>
              </c:numCache>
            </c:numRef>
          </c:val>
          <c:extLst>
            <c:ext xmlns:c16="http://schemas.microsoft.com/office/drawing/2014/chart" uri="{C3380CC4-5D6E-409C-BE32-E72D297353CC}">
              <c16:uniqueId val="{00000003-D8FF-45D9-AD9E-72B42A8BD0B9}"/>
            </c:ext>
          </c:extLst>
        </c:ser>
        <c:ser>
          <c:idx val="1"/>
          <c:order val="1"/>
          <c:tx>
            <c:strRef>
              <c:f>Sayfa1!$H$55</c:f>
              <c:strCache>
                <c:ptCount val="1"/>
                <c:pt idx="0">
                  <c:v>Memnuniyetsizlik</c:v>
                </c:pt>
              </c:strCache>
            </c:strRef>
          </c:tx>
          <c:spPr>
            <a:solidFill>
              <a:schemeClr val="accent4"/>
            </a:solidFill>
            <a:ln>
              <a:noFill/>
            </a:ln>
            <a:effectLst/>
          </c:spPr>
          <c:invertIfNegative val="0"/>
          <c:dLbls>
            <c:dLbl>
              <c:idx val="0"/>
              <c:layout/>
              <c:tx>
                <c:rich>
                  <a:bodyPr/>
                  <a:lstStyle/>
                  <a:p>
                    <a:r>
                      <a:rPr lang="en-US"/>
                      <a:t>%</a:t>
                    </a:r>
                    <a:fld id="{CE9EC9C5-F1AD-44B7-8183-8E88ED7C6ED5}" type="VALUE">
                      <a:rPr lang="en-US"/>
                      <a:pPr/>
                      <a:t>[DEĞER]</a:t>
                    </a:fld>
                    <a:endParaRPr lang="en-US"/>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D8FF-45D9-AD9E-72B42A8BD0B9}"/>
                </c:ext>
              </c:extLst>
            </c:dLbl>
            <c:dLbl>
              <c:idx val="1"/>
              <c:layout>
                <c:manualLayout>
                  <c:x val="2.6658136482939632E-2"/>
                  <c:y val="-3.2407407407407489E-2"/>
                </c:manualLayout>
              </c:layout>
              <c:tx>
                <c:rich>
                  <a:bodyPr/>
                  <a:lstStyle/>
                  <a:p>
                    <a:r>
                      <a:rPr lang="en-US"/>
                      <a:t>%</a:t>
                    </a:r>
                    <a:fld id="{0123DA0C-41A9-499C-8CD7-3AF9DDD3CF71}"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8FF-45D9-AD9E-72B42A8BD0B9}"/>
                </c:ext>
              </c:extLst>
            </c:dLbl>
            <c:dLbl>
              <c:idx val="2"/>
              <c:layout/>
              <c:tx>
                <c:rich>
                  <a:bodyPr/>
                  <a:lstStyle/>
                  <a:p>
                    <a:r>
                      <a:rPr lang="en-US"/>
                      <a:t>%</a:t>
                    </a:r>
                    <a:fld id="{700EAFBE-8930-4870-A34F-031B53833F95}" type="VALUE">
                      <a:rPr lang="en-US"/>
                      <a:pPr/>
                      <a:t>[DEĞER]</a:t>
                    </a:fld>
                    <a:endParaRPr lang="en-US"/>
                  </a:p>
                </c:rich>
              </c:tx>
              <c:dLblPos val="in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D8FF-45D9-AD9E-72B42A8BD0B9}"/>
                </c:ext>
              </c:extLst>
            </c:dLbl>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rgbClr val="FF0000"/>
                      </a:solidFill>
                      <a:round/>
                    </a:ln>
                    <a:effectLst/>
                  </c:spPr>
                </c15:leaderLines>
              </c:ext>
            </c:extLst>
          </c:dLbls>
          <c:cat>
            <c:strRef>
              <c:f>Sayfa1!$I$53:$K$53</c:f>
              <c:strCache>
                <c:ptCount val="3"/>
                <c:pt idx="0">
                  <c:v>Akademik Personel</c:v>
                </c:pt>
                <c:pt idx="1">
                  <c:v>İdari Personel</c:v>
                </c:pt>
                <c:pt idx="2">
                  <c:v>Öğrenci</c:v>
                </c:pt>
              </c:strCache>
            </c:strRef>
          </c:cat>
          <c:val>
            <c:numRef>
              <c:f>Sayfa1!$I$55:$K$55</c:f>
              <c:numCache>
                <c:formatCode>0.00</c:formatCode>
                <c:ptCount val="3"/>
                <c:pt idx="0">
                  <c:v>15.373134328358208</c:v>
                </c:pt>
                <c:pt idx="1">
                  <c:v>28.38174273858921</c:v>
                </c:pt>
                <c:pt idx="2">
                  <c:v>22.369446609508962</c:v>
                </c:pt>
              </c:numCache>
            </c:numRef>
          </c:val>
          <c:extLst>
            <c:ext xmlns:c16="http://schemas.microsoft.com/office/drawing/2014/chart" uri="{C3380CC4-5D6E-409C-BE32-E72D297353CC}">
              <c16:uniqueId val="{00000007-D8FF-45D9-AD9E-72B42A8BD0B9}"/>
            </c:ext>
          </c:extLst>
        </c:ser>
        <c:ser>
          <c:idx val="2"/>
          <c:order val="2"/>
          <c:tx>
            <c:strRef>
              <c:f>Sayfa1!$H$56</c:f>
              <c:strCache>
                <c:ptCount val="1"/>
                <c:pt idx="0">
                  <c:v>Kararsızlık</c:v>
                </c:pt>
              </c:strCache>
            </c:strRef>
          </c:tx>
          <c:spPr>
            <a:solidFill>
              <a:schemeClr val="accent6"/>
            </a:solidFill>
            <a:ln>
              <a:noFill/>
            </a:ln>
            <a:effectLst/>
          </c:spPr>
          <c:invertIfNegative val="0"/>
          <c:dLbls>
            <c:dLbl>
              <c:idx val="0"/>
              <c:layout>
                <c:manualLayout>
                  <c:x val="3.4991469816272866E-2"/>
                  <c:y val="-1.3888888888888888E-2"/>
                </c:manualLayout>
              </c:layout>
              <c:tx>
                <c:rich>
                  <a:bodyPr/>
                  <a:lstStyle/>
                  <a:p>
                    <a:r>
                      <a:rPr lang="en-US"/>
                      <a:t>%</a:t>
                    </a:r>
                    <a:fld id="{790D85A8-83AE-4386-8C9D-4145AFD473EA}"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D8FF-45D9-AD9E-72B42A8BD0B9}"/>
                </c:ext>
              </c:extLst>
            </c:dLbl>
            <c:dLbl>
              <c:idx val="1"/>
              <c:layout>
                <c:manualLayout>
                  <c:x val="-9.5564085739282545E-2"/>
                  <c:y val="-3.7037037037037035E-2"/>
                </c:manualLayout>
              </c:layout>
              <c:tx>
                <c:rich>
                  <a:bodyPr/>
                  <a:lstStyle/>
                  <a:p>
                    <a:r>
                      <a:rPr lang="en-US"/>
                      <a:t>%</a:t>
                    </a:r>
                    <a:fld id="{EF3A8567-394F-4FDA-AA75-9C79866FB0A4}"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8FF-45D9-AD9E-72B42A8BD0B9}"/>
                </c:ext>
              </c:extLst>
            </c:dLbl>
            <c:dLbl>
              <c:idx val="2"/>
              <c:layout>
                <c:manualLayout>
                  <c:x val="9.9914698162729652E-3"/>
                  <c:y val="-4.6296296296296294E-2"/>
                </c:manualLayout>
              </c:layout>
              <c:tx>
                <c:rich>
                  <a:bodyPr/>
                  <a:lstStyle/>
                  <a:p>
                    <a:r>
                      <a:rPr lang="en-US"/>
                      <a:t>%</a:t>
                    </a:r>
                    <a:fld id="{4E61E7C0-FAD3-45BA-8528-FF7212F24236}" type="VALUE">
                      <a:rPr lang="en-US"/>
                      <a:pPr/>
                      <a:t>[DEĞER]</a:t>
                    </a:fld>
                    <a:endParaRPr 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D8FF-45D9-AD9E-72B42A8BD0B9}"/>
                </c:ext>
              </c:extLst>
            </c:dLbl>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rgbClr val="FF0000"/>
                      </a:solidFill>
                      <a:round/>
                    </a:ln>
                    <a:effectLst/>
                  </c:spPr>
                </c15:leaderLines>
              </c:ext>
            </c:extLst>
          </c:dLbls>
          <c:cat>
            <c:strRef>
              <c:f>Sayfa1!$I$53:$K$53</c:f>
              <c:strCache>
                <c:ptCount val="3"/>
                <c:pt idx="0">
                  <c:v>Akademik Personel</c:v>
                </c:pt>
                <c:pt idx="1">
                  <c:v>İdari Personel</c:v>
                </c:pt>
                <c:pt idx="2">
                  <c:v>Öğrenci</c:v>
                </c:pt>
              </c:strCache>
            </c:strRef>
          </c:cat>
          <c:val>
            <c:numRef>
              <c:f>Sayfa1!$I$56:$K$56</c:f>
              <c:numCache>
                <c:formatCode>0.00</c:formatCode>
                <c:ptCount val="3"/>
                <c:pt idx="0">
                  <c:v>26.119402985074625</c:v>
                </c:pt>
                <c:pt idx="1">
                  <c:v>26.639004149377595</c:v>
                </c:pt>
                <c:pt idx="2">
                  <c:v>33.125487139516757</c:v>
                </c:pt>
              </c:numCache>
            </c:numRef>
          </c:val>
          <c:extLst>
            <c:ext xmlns:c16="http://schemas.microsoft.com/office/drawing/2014/chart" uri="{C3380CC4-5D6E-409C-BE32-E72D297353CC}">
              <c16:uniqueId val="{0000000B-D8FF-45D9-AD9E-72B42A8BD0B9}"/>
            </c:ext>
          </c:extLst>
        </c:ser>
        <c:dLbls>
          <c:dLblPos val="inEnd"/>
          <c:showLegendKey val="0"/>
          <c:showVal val="1"/>
          <c:showCatName val="0"/>
          <c:showSerName val="0"/>
          <c:showPercent val="0"/>
          <c:showBubbleSize val="0"/>
        </c:dLbls>
        <c:gapWidth val="182"/>
        <c:axId val="990356239"/>
        <c:axId val="990357903"/>
      </c:barChart>
      <c:catAx>
        <c:axId val="990356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crossAx val="990357903"/>
        <c:crosses val="autoZero"/>
        <c:auto val="1"/>
        <c:lblAlgn val="ctr"/>
        <c:lblOffset val="100"/>
        <c:noMultiLvlLbl val="0"/>
      </c:catAx>
      <c:valAx>
        <c:axId val="990357903"/>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0356239"/>
        <c:crosses val="autoZero"/>
        <c:crossBetween val="between"/>
      </c:valAx>
      <c:spPr>
        <a:noFill/>
        <a:ln>
          <a:noFill/>
        </a:ln>
        <a:effectLst/>
      </c:spPr>
    </c:plotArea>
    <c:legend>
      <c:legendPos val="b"/>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400" b="1" i="0" u="none" strike="noStrike" baseline="0" dirty="0" smtClean="0">
                <a:effectLst/>
                <a:latin typeface="Times New Roman" panose="02020603050405020304" pitchFamily="18" charset="0"/>
                <a:cs typeface="Times New Roman" panose="02020603050405020304" pitchFamily="18" charset="0"/>
              </a:rPr>
              <a:t>YEMEKLER HAKKINDAKİ GÖRÜŞLERE AİT MEMNUNİYET ORANLARI</a:t>
            </a:r>
            <a:endParaRPr lang="tr-TR" b="1" dirty="0">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autoTitleDeleted val="0"/>
    <c:plotArea>
      <c:layout/>
      <c:barChart>
        <c:barDir val="bar"/>
        <c:grouping val="clustered"/>
        <c:varyColors val="0"/>
        <c:ser>
          <c:idx val="0"/>
          <c:order val="0"/>
          <c:tx>
            <c:strRef>
              <c:f>[tablo.xlsx]Sayfa1!$H$54</c:f>
              <c:strCache>
                <c:ptCount val="1"/>
                <c:pt idx="0">
                  <c:v>Memnuniyet Oranı</c:v>
                </c:pt>
              </c:strCache>
            </c:strRef>
          </c:tx>
          <c:spPr>
            <a:solidFill>
              <a:schemeClr val="accent2"/>
            </a:solidFill>
            <a:ln>
              <a:noFill/>
            </a:ln>
            <a:effectLst/>
          </c:spPr>
          <c:invertIfNegative val="0"/>
          <c:dLbls>
            <c:dLbl>
              <c:idx val="1"/>
              <c:layout>
                <c:manualLayout>
                  <c:x val="8.8565778268610146E-2"/>
                  <c:y val="-4.62968273751163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34A-4EBD-AF50-25E60A27BF4B}"/>
                </c:ext>
              </c:extLst>
            </c:dLbl>
            <c:dLbl>
              <c:idx val="2"/>
              <c:layout>
                <c:manualLayout>
                  <c:x val="3.333333333333333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34A-4EBD-AF50-25E60A27BF4B}"/>
                </c:ext>
              </c:extLst>
            </c:dLbl>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[tablo.xlsx]Sayfa1!$I$53:$K$53</c:f>
              <c:strCache>
                <c:ptCount val="3"/>
                <c:pt idx="0">
                  <c:v>Akademik Personel</c:v>
                </c:pt>
                <c:pt idx="1">
                  <c:v>İdari Personel</c:v>
                </c:pt>
                <c:pt idx="2">
                  <c:v>Öğrenci</c:v>
                </c:pt>
              </c:strCache>
            </c:strRef>
          </c:cat>
          <c:val>
            <c:numRef>
              <c:f>[tablo.xlsx]Sayfa1!$I$54:$K$54</c:f>
              <c:numCache>
                <c:formatCode>0.00</c:formatCode>
                <c:ptCount val="3"/>
                <c:pt idx="0">
                  <c:v>46.89054726368159</c:v>
                </c:pt>
                <c:pt idx="1">
                  <c:v>35.550935550935549</c:v>
                </c:pt>
                <c:pt idx="2">
                  <c:v>41.473308453675159</c:v>
                </c:pt>
              </c:numCache>
            </c:numRef>
          </c:val>
          <c:extLst>
            <c:ext xmlns:c16="http://schemas.microsoft.com/office/drawing/2014/chart" uri="{C3380CC4-5D6E-409C-BE32-E72D297353CC}">
              <c16:uniqueId val="{00000002-B34A-4EBD-AF50-25E60A27BF4B}"/>
            </c:ext>
          </c:extLst>
        </c:ser>
        <c:ser>
          <c:idx val="1"/>
          <c:order val="1"/>
          <c:tx>
            <c:strRef>
              <c:f>[tablo.xlsx]Sayfa1!$H$55</c:f>
              <c:strCache>
                <c:ptCount val="1"/>
                <c:pt idx="0">
                  <c:v>Memnuniyetsizlik</c:v>
                </c:pt>
              </c:strCache>
            </c:strRef>
          </c:tx>
          <c:spPr>
            <a:solidFill>
              <a:schemeClr val="accent4"/>
            </a:solidFill>
            <a:ln>
              <a:noFill/>
            </a:ln>
            <a:effectLst/>
          </c:spPr>
          <c:invertIfNegative val="0"/>
          <c:dLbls>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05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[tablo.xlsx]Sayfa1!$I$53:$K$53</c:f>
              <c:strCache>
                <c:ptCount val="3"/>
                <c:pt idx="0">
                  <c:v>Akademik Personel</c:v>
                </c:pt>
                <c:pt idx="1">
                  <c:v>İdari Personel</c:v>
                </c:pt>
                <c:pt idx="2">
                  <c:v>Öğrenci</c:v>
                </c:pt>
              </c:strCache>
            </c:strRef>
          </c:cat>
          <c:val>
            <c:numRef>
              <c:f>[tablo.xlsx]Sayfa1!$I$55:$K$55</c:f>
              <c:numCache>
                <c:formatCode>0.00</c:formatCode>
                <c:ptCount val="3"/>
                <c:pt idx="0">
                  <c:v>21.64179104477612</c:v>
                </c:pt>
                <c:pt idx="1">
                  <c:v>30.83853083853084</c:v>
                </c:pt>
                <c:pt idx="2">
                  <c:v>25.76667207528801</c:v>
                </c:pt>
              </c:numCache>
            </c:numRef>
          </c:val>
          <c:extLst>
            <c:ext xmlns:c16="http://schemas.microsoft.com/office/drawing/2014/chart" uri="{C3380CC4-5D6E-409C-BE32-E72D297353CC}">
              <c16:uniqueId val="{00000003-B34A-4EBD-AF50-25E60A27BF4B}"/>
            </c:ext>
          </c:extLst>
        </c:ser>
        <c:ser>
          <c:idx val="2"/>
          <c:order val="2"/>
          <c:tx>
            <c:strRef>
              <c:f>[tablo.xlsx]Sayfa1!$H$56</c:f>
              <c:strCache>
                <c:ptCount val="1"/>
                <c:pt idx="0">
                  <c:v>Kararsızlık</c:v>
                </c:pt>
              </c:strCache>
            </c:strRef>
          </c:tx>
          <c:spPr>
            <a:solidFill>
              <a:schemeClr val="accent6"/>
            </a:solidFill>
            <a:ln>
              <a:noFill/>
            </a:ln>
            <a:effectLst/>
          </c:spPr>
          <c:invertIfNegative val="0"/>
          <c:dLbls>
            <c:dLbl>
              <c:idx val="1"/>
              <c:layout>
                <c:manualLayout>
                  <c:x val="4.4444444444444446E-2"/>
                  <c:y val="-2.314814814814814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34A-4EBD-AF50-25E60A27BF4B}"/>
                </c:ext>
              </c:extLst>
            </c:dLbl>
            <c:dLbl>
              <c:idx val="2"/>
              <c:layout>
                <c:manualLayout>
                  <c:x val="2.7777777777777776E-2"/>
                  <c:y val="-1.388888888888891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34A-4EBD-AF50-25E60A27BF4B}"/>
                </c:ext>
              </c:extLst>
            </c:dLbl>
            <c:spPr>
              <a:solidFill>
                <a:schemeClr val="tx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[tablo.xlsx]Sayfa1!$I$53:$K$53</c:f>
              <c:strCache>
                <c:ptCount val="3"/>
                <c:pt idx="0">
                  <c:v>Akademik Personel</c:v>
                </c:pt>
                <c:pt idx="1">
                  <c:v>İdari Personel</c:v>
                </c:pt>
                <c:pt idx="2">
                  <c:v>Öğrenci</c:v>
                </c:pt>
              </c:strCache>
            </c:strRef>
          </c:cat>
          <c:val>
            <c:numRef>
              <c:f>[tablo.xlsx]Sayfa1!$I$56:$K$56</c:f>
              <c:numCache>
                <c:formatCode>0.00</c:formatCode>
                <c:ptCount val="3"/>
                <c:pt idx="0">
                  <c:v>31.46766169154229</c:v>
                </c:pt>
                <c:pt idx="1">
                  <c:v>33.610533610533608</c:v>
                </c:pt>
                <c:pt idx="2">
                  <c:v>32.760019471036834</c:v>
                </c:pt>
              </c:numCache>
            </c:numRef>
          </c:val>
          <c:extLst>
            <c:ext xmlns:c16="http://schemas.microsoft.com/office/drawing/2014/chart" uri="{C3380CC4-5D6E-409C-BE32-E72D297353CC}">
              <c16:uniqueId val="{00000006-B34A-4EBD-AF50-25E60A27BF4B}"/>
            </c:ext>
          </c:extLst>
        </c:ser>
        <c:dLbls>
          <c:dLblPos val="outEnd"/>
          <c:showLegendKey val="0"/>
          <c:showVal val="1"/>
          <c:showCatName val="0"/>
          <c:showSerName val="0"/>
          <c:showPercent val="0"/>
          <c:showBubbleSize val="0"/>
        </c:dLbls>
        <c:gapWidth val="182"/>
        <c:axId val="990348335"/>
        <c:axId val="990354991"/>
      </c:barChart>
      <c:catAx>
        <c:axId val="990348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tr-TR"/>
          </a:p>
        </c:txPr>
        <c:crossAx val="990354991"/>
        <c:crosses val="autoZero"/>
        <c:auto val="1"/>
        <c:lblAlgn val="ctr"/>
        <c:lblOffset val="100"/>
        <c:noMultiLvlLbl val="0"/>
      </c:catAx>
      <c:valAx>
        <c:axId val="990354991"/>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03483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tr-TR" sz="2000" b="1" i="0" u="none" strike="noStrike" baseline="0" dirty="0" smtClean="0">
                <a:effectLst/>
              </a:rPr>
              <a:t>YEMEKHANE PERSONELİ DEĞERLENDİRME AÇISINDAN MEMNUNİYET ORANLARI</a:t>
            </a:r>
            <a:endParaRPr lang="tr-TR" sz="20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Sayfa1!$K$54</c:f>
              <c:strCache>
                <c:ptCount val="1"/>
                <c:pt idx="0">
                  <c:v>Memnuniyet Oranı</c:v>
                </c:pt>
              </c:strCache>
            </c:strRef>
          </c:tx>
          <c:spPr>
            <a:solidFill>
              <a:schemeClr val="accent2"/>
            </a:solidFill>
            <a:ln>
              <a:noFill/>
            </a:ln>
            <a:effectLst/>
          </c:spPr>
          <c:invertIfNegative val="0"/>
          <c:dLbls>
            <c:dLbl>
              <c:idx val="0"/>
              <c:layout>
                <c:manualLayout>
                  <c:x val="1.8840064307059746E-2"/>
                  <c:y val="-6.81230516874267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CB0-4456-8014-C7C7F10CC155}"/>
                </c:ext>
              </c:extLst>
            </c:dLbl>
            <c:dLbl>
              <c:idx val="1"/>
              <c:layout>
                <c:manualLayout>
                  <c:x val="5.0438587781705381E-2"/>
                  <c:y val="6.81230516874267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CB0-4456-8014-C7C7F10CC155}"/>
                </c:ext>
              </c:extLst>
            </c:dLbl>
            <c:dLbl>
              <c:idx val="2"/>
              <c:layout>
                <c:manualLayout>
                  <c:x val="2.4122802852119967E-2"/>
                  <c:y val="-3.122270466938859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5CB0-4456-8014-C7C7F10CC155}"/>
                </c:ext>
              </c:extLst>
            </c:dLbl>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rgbClr val="FF0000"/>
                      </a:solidFill>
                      <a:round/>
                    </a:ln>
                    <a:effectLst/>
                  </c:spPr>
                </c15:leaderLines>
              </c:ext>
            </c:extLst>
          </c:dLbls>
          <c:cat>
            <c:strRef>
              <c:f>Sayfa1!$L$53:$N$53</c:f>
              <c:strCache>
                <c:ptCount val="3"/>
                <c:pt idx="0">
                  <c:v>Akademik Personel</c:v>
                </c:pt>
                <c:pt idx="1">
                  <c:v>İdari Personel</c:v>
                </c:pt>
                <c:pt idx="2">
                  <c:v>Öğrenci</c:v>
                </c:pt>
              </c:strCache>
            </c:strRef>
          </c:cat>
          <c:val>
            <c:numRef>
              <c:f>Sayfa1!$L$54:$N$54</c:f>
              <c:numCache>
                <c:formatCode>0.00</c:formatCode>
                <c:ptCount val="3"/>
                <c:pt idx="0">
                  <c:v>69.02985074626865</c:v>
                </c:pt>
                <c:pt idx="1">
                  <c:v>55.705394190871367</c:v>
                </c:pt>
                <c:pt idx="2">
                  <c:v>63.171977621016786</c:v>
                </c:pt>
              </c:numCache>
            </c:numRef>
          </c:val>
          <c:extLst>
            <c:ext xmlns:c16="http://schemas.microsoft.com/office/drawing/2014/chart" uri="{C3380CC4-5D6E-409C-BE32-E72D297353CC}">
              <c16:uniqueId val="{00000000-5CB0-4456-8014-C7C7F10CC155}"/>
            </c:ext>
          </c:extLst>
        </c:ser>
        <c:ser>
          <c:idx val="1"/>
          <c:order val="1"/>
          <c:tx>
            <c:strRef>
              <c:f>Sayfa1!$K$55</c:f>
              <c:strCache>
                <c:ptCount val="1"/>
                <c:pt idx="0">
                  <c:v>Memnuniyetsizlik</c:v>
                </c:pt>
              </c:strCache>
            </c:strRef>
          </c:tx>
          <c:spPr>
            <a:solidFill>
              <a:schemeClr val="accent4"/>
            </a:solidFill>
            <a:ln>
              <a:noFill/>
            </a:ln>
            <a:effectLst/>
          </c:spPr>
          <c:invertIfNegative val="0"/>
          <c:dLbls>
            <c:dLbl>
              <c:idx val="0"/>
              <c:layout>
                <c:manualLayout>
                  <c:x val="0.14912278126765077"/>
                  <c:y val="-2.72492206749707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CB0-4456-8014-C7C7F10CC155}"/>
                </c:ext>
              </c:extLst>
            </c:dLbl>
            <c:dLbl>
              <c:idx val="1"/>
              <c:layout>
                <c:manualLayout>
                  <c:x val="1.7543856619723533E-2"/>
                  <c:y val="-6.8123051687427388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CB0-4456-8014-C7C7F10CC155}"/>
                </c:ext>
              </c:extLst>
            </c:dLbl>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rgbClr val="FF0000"/>
                      </a:solidFill>
                      <a:round/>
                    </a:ln>
                    <a:effectLst/>
                  </c:spPr>
                </c15:leaderLines>
              </c:ext>
            </c:extLst>
          </c:dLbls>
          <c:cat>
            <c:strRef>
              <c:f>Sayfa1!$L$53:$N$53</c:f>
              <c:strCache>
                <c:ptCount val="3"/>
                <c:pt idx="0">
                  <c:v>Akademik Personel</c:v>
                </c:pt>
                <c:pt idx="1">
                  <c:v>İdari Personel</c:v>
                </c:pt>
                <c:pt idx="2">
                  <c:v>Öğrenci</c:v>
                </c:pt>
              </c:strCache>
            </c:strRef>
          </c:cat>
          <c:val>
            <c:numRef>
              <c:f>Sayfa1!$L$55:$N$55</c:f>
              <c:numCache>
                <c:formatCode>0.00</c:formatCode>
                <c:ptCount val="3"/>
                <c:pt idx="0">
                  <c:v>17.723880597014926</c:v>
                </c:pt>
                <c:pt idx="1">
                  <c:v>31.224066390041493</c:v>
                </c:pt>
                <c:pt idx="2">
                  <c:v>15.154463634152274</c:v>
                </c:pt>
              </c:numCache>
            </c:numRef>
          </c:val>
          <c:extLst>
            <c:ext xmlns:c16="http://schemas.microsoft.com/office/drawing/2014/chart" uri="{C3380CC4-5D6E-409C-BE32-E72D297353CC}">
              <c16:uniqueId val="{00000001-5CB0-4456-8014-C7C7F10CC155}"/>
            </c:ext>
          </c:extLst>
        </c:ser>
        <c:ser>
          <c:idx val="2"/>
          <c:order val="2"/>
          <c:tx>
            <c:strRef>
              <c:f>Sayfa1!$K$56</c:f>
              <c:strCache>
                <c:ptCount val="1"/>
                <c:pt idx="0">
                  <c:v>Kararsızlık</c:v>
                </c:pt>
              </c:strCache>
            </c:strRef>
          </c:tx>
          <c:spPr>
            <a:solidFill>
              <a:schemeClr val="accent6"/>
            </a:solidFill>
            <a:ln>
              <a:noFill/>
            </a:ln>
            <a:effectLst/>
          </c:spPr>
          <c:invertIfNegative val="0"/>
          <c:dLbls>
            <c:dLbl>
              <c:idx val="0"/>
              <c:layout>
                <c:manualLayout>
                  <c:x val="3.2894731161981772E-2"/>
                  <c:y val="-4.768613618119873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CB0-4456-8014-C7C7F10CC155}"/>
                </c:ext>
              </c:extLst>
            </c:dLbl>
            <c:dLbl>
              <c:idx val="1"/>
              <c:layout>
                <c:manualLayout>
                  <c:x val="6.3596480246498097E-2"/>
                  <c:y val="-1.021845775311407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CB0-4456-8014-C7C7F10CC155}"/>
                </c:ext>
              </c:extLst>
            </c:dLbl>
            <c:dLbl>
              <c:idx val="2"/>
              <c:layout>
                <c:manualLayout>
                  <c:x val="8.7719283098617984E-2"/>
                  <c:y val="-3.065537325934205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CB0-4456-8014-C7C7F10CC155}"/>
                </c:ext>
              </c:extLst>
            </c:dLbl>
            <c:spPr>
              <a:solidFill>
                <a:sysClr val="windowText" lastClr="00000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bg1"/>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1"/>
                <c15:leaderLines>
                  <c:spPr>
                    <a:ln w="9525" cap="flat" cmpd="sng" algn="ctr">
                      <a:solidFill>
                        <a:srgbClr val="FF0000"/>
                      </a:solidFill>
                      <a:round/>
                    </a:ln>
                    <a:effectLst/>
                  </c:spPr>
                </c15:leaderLines>
              </c:ext>
            </c:extLst>
          </c:dLbls>
          <c:cat>
            <c:strRef>
              <c:f>Sayfa1!$L$53:$N$53</c:f>
              <c:strCache>
                <c:ptCount val="3"/>
                <c:pt idx="0">
                  <c:v>Akademik Personel</c:v>
                </c:pt>
                <c:pt idx="1">
                  <c:v>İdari Personel</c:v>
                </c:pt>
                <c:pt idx="2">
                  <c:v>Öğrenci</c:v>
                </c:pt>
              </c:strCache>
            </c:strRef>
          </c:cat>
          <c:val>
            <c:numRef>
              <c:f>Sayfa1!$L$56:$N$56</c:f>
              <c:numCache>
                <c:formatCode>0.00</c:formatCode>
                <c:ptCount val="3"/>
                <c:pt idx="0">
                  <c:v>13.246268656716419</c:v>
                </c:pt>
                <c:pt idx="1">
                  <c:v>13.070539419087137</c:v>
                </c:pt>
                <c:pt idx="2">
                  <c:v>21.673558744830942</c:v>
                </c:pt>
              </c:numCache>
            </c:numRef>
          </c:val>
          <c:extLst>
            <c:ext xmlns:c16="http://schemas.microsoft.com/office/drawing/2014/chart" uri="{C3380CC4-5D6E-409C-BE32-E72D297353CC}">
              <c16:uniqueId val="{00000002-5CB0-4456-8014-C7C7F10CC155}"/>
            </c:ext>
          </c:extLst>
        </c:ser>
        <c:dLbls>
          <c:dLblPos val="outEnd"/>
          <c:showLegendKey val="0"/>
          <c:showVal val="1"/>
          <c:showCatName val="0"/>
          <c:showSerName val="0"/>
          <c:showPercent val="0"/>
          <c:showBubbleSize val="0"/>
        </c:dLbls>
        <c:gapWidth val="182"/>
        <c:axId val="990356655"/>
        <c:axId val="990354159"/>
      </c:barChart>
      <c:catAx>
        <c:axId val="9903566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990354159"/>
        <c:crosses val="autoZero"/>
        <c:auto val="1"/>
        <c:lblAlgn val="ctr"/>
        <c:lblOffset val="100"/>
        <c:noMultiLvlLbl val="0"/>
      </c:catAx>
      <c:valAx>
        <c:axId val="990354159"/>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9035665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w Cen MT Condensed" panose="020B0606020104020203" pitchFamily="34" charset="0"/>
                <a:ea typeface="+mn-ea"/>
                <a:cs typeface="+mn-cs"/>
              </a:defRPr>
            </a:pPr>
            <a:r>
              <a:rPr lang="tr-TR" sz="2400" dirty="0" smtClean="0">
                <a:latin typeface="Tw Cen MT Condensed" panose="020B0606020104020203" pitchFamily="34" charset="0"/>
              </a:rPr>
              <a:t>KATILIMCILARIN</a:t>
            </a:r>
            <a:r>
              <a:rPr lang="tr-TR" sz="2400" baseline="0" dirty="0" smtClean="0">
                <a:latin typeface="Tw Cen MT Condensed" panose="020B0606020104020203" pitchFamily="34" charset="0"/>
              </a:rPr>
              <a:t> ŞIKAYET GRAFİĞİ</a:t>
            </a:r>
            <a:endParaRPr lang="tr-TR" sz="2400" dirty="0">
              <a:latin typeface="Tw Cen MT Condensed" panose="020B0606020104020203" pitchFamily="34"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w Cen MT Condensed" panose="020B0606020104020203" pitchFamily="34" charset="0"/>
              <a:ea typeface="+mn-ea"/>
              <a:cs typeface="+mn-cs"/>
            </a:defRPr>
          </a:pPr>
          <a:endParaRPr lang="tr-TR"/>
        </a:p>
      </c:txPr>
    </c:title>
    <c:autoTitleDeleted val="0"/>
    <c:plotArea>
      <c:layout/>
      <c:barChart>
        <c:barDir val="col"/>
        <c:grouping val="clustered"/>
        <c:varyColors val="0"/>
        <c:ser>
          <c:idx val="0"/>
          <c:order val="0"/>
          <c:tx>
            <c:strRef>
              <c:f>Sayfa1!$D$7</c:f>
              <c:strCache>
                <c:ptCount val="1"/>
                <c:pt idx="0">
                  <c:v>Sayı</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Sayfa1!$C$8:$C$15</c:f>
              <c:strCache>
                <c:ptCount val="8"/>
                <c:pt idx="0">
                  <c:v>Baş ağrısı</c:v>
                </c:pt>
                <c:pt idx="1">
                  <c:v>Baş dönmesi</c:v>
                </c:pt>
                <c:pt idx="2">
                  <c:v>Mide bulantısı</c:v>
                </c:pt>
                <c:pt idx="3">
                  <c:v>Mide şişkinliği</c:v>
                </c:pt>
                <c:pt idx="4">
                  <c:v>Mide yanması</c:v>
                </c:pt>
                <c:pt idx="5">
                  <c:v>Karın ağrısı</c:v>
                </c:pt>
                <c:pt idx="6">
                  <c:v>İshal</c:v>
                </c:pt>
                <c:pt idx="7">
                  <c:v>Hiçbiri</c:v>
                </c:pt>
              </c:strCache>
            </c:strRef>
          </c:cat>
          <c:val>
            <c:numRef>
              <c:f>Sayfa1!$D$8:$D$15</c:f>
              <c:numCache>
                <c:formatCode>General</c:formatCode>
                <c:ptCount val="8"/>
                <c:pt idx="0">
                  <c:v>32</c:v>
                </c:pt>
                <c:pt idx="1">
                  <c:v>7</c:v>
                </c:pt>
                <c:pt idx="2">
                  <c:v>105</c:v>
                </c:pt>
                <c:pt idx="3">
                  <c:v>149</c:v>
                </c:pt>
                <c:pt idx="4">
                  <c:v>216</c:v>
                </c:pt>
                <c:pt idx="5">
                  <c:v>60</c:v>
                </c:pt>
                <c:pt idx="6">
                  <c:v>13</c:v>
                </c:pt>
                <c:pt idx="7">
                  <c:v>821</c:v>
                </c:pt>
              </c:numCache>
            </c:numRef>
          </c:val>
          <c:extLst>
            <c:ext xmlns:c16="http://schemas.microsoft.com/office/drawing/2014/chart" uri="{C3380CC4-5D6E-409C-BE32-E72D297353CC}">
              <c16:uniqueId val="{00000000-F8D3-48AA-B46E-749425DE3323}"/>
            </c:ext>
          </c:extLst>
        </c:ser>
        <c:dLbls>
          <c:showLegendKey val="0"/>
          <c:showVal val="0"/>
          <c:showCatName val="0"/>
          <c:showSerName val="0"/>
          <c:showPercent val="0"/>
          <c:showBubbleSize val="0"/>
        </c:dLbls>
        <c:gapWidth val="219"/>
        <c:overlap val="-27"/>
        <c:axId val="488102671"/>
        <c:axId val="488105167"/>
      </c:barChart>
      <c:lineChart>
        <c:grouping val="standard"/>
        <c:varyColors val="0"/>
        <c:ser>
          <c:idx val="1"/>
          <c:order val="1"/>
          <c:tx>
            <c:strRef>
              <c:f>Sayfa1!$E$7</c:f>
              <c:strCache>
                <c:ptCount val="1"/>
                <c:pt idx="0">
                  <c:v>Yüzde</c:v>
                </c:pt>
              </c:strCache>
            </c:strRef>
          </c:tx>
          <c:spPr>
            <a:ln w="28575" cap="rnd">
              <a:solidFill>
                <a:schemeClr val="accent2"/>
              </a:solidFill>
              <a:round/>
            </a:ln>
            <a:effectLst/>
          </c:spPr>
          <c:marker>
            <c:symbol val="none"/>
          </c:marker>
          <c:cat>
            <c:strRef>
              <c:f>Sayfa1!$C$8:$C$15</c:f>
              <c:strCache>
                <c:ptCount val="8"/>
                <c:pt idx="0">
                  <c:v>Baş ağrısı</c:v>
                </c:pt>
                <c:pt idx="1">
                  <c:v>Baş dönmesi</c:v>
                </c:pt>
                <c:pt idx="2">
                  <c:v>Mide bulantısı</c:v>
                </c:pt>
                <c:pt idx="3">
                  <c:v>Mide şişkinliği</c:v>
                </c:pt>
                <c:pt idx="4">
                  <c:v>Mide yanması</c:v>
                </c:pt>
                <c:pt idx="5">
                  <c:v>Karın ağrısı</c:v>
                </c:pt>
                <c:pt idx="6">
                  <c:v>İshal</c:v>
                </c:pt>
                <c:pt idx="7">
                  <c:v>Hiçbiri</c:v>
                </c:pt>
              </c:strCache>
            </c:strRef>
          </c:cat>
          <c:val>
            <c:numRef>
              <c:f>Sayfa1!$E$8:$E$15</c:f>
              <c:numCache>
                <c:formatCode>0.00%</c:formatCode>
                <c:ptCount val="8"/>
                <c:pt idx="0">
                  <c:v>2.3E-2</c:v>
                </c:pt>
                <c:pt idx="1">
                  <c:v>5.0000000000000001E-3</c:v>
                </c:pt>
                <c:pt idx="2">
                  <c:v>7.4999999999999997E-2</c:v>
                </c:pt>
                <c:pt idx="3">
                  <c:v>0.106</c:v>
                </c:pt>
                <c:pt idx="4">
                  <c:v>0.154</c:v>
                </c:pt>
                <c:pt idx="5">
                  <c:v>4.2999999999999997E-2</c:v>
                </c:pt>
                <c:pt idx="6">
                  <c:v>8.9999999999999993E-3</c:v>
                </c:pt>
                <c:pt idx="7">
                  <c:v>0.58499999999999996</c:v>
                </c:pt>
              </c:numCache>
            </c:numRef>
          </c:val>
          <c:smooth val="0"/>
          <c:extLst>
            <c:ext xmlns:c16="http://schemas.microsoft.com/office/drawing/2014/chart" uri="{C3380CC4-5D6E-409C-BE32-E72D297353CC}">
              <c16:uniqueId val="{00000001-F8D3-48AA-B46E-749425DE3323}"/>
            </c:ext>
          </c:extLst>
        </c:ser>
        <c:dLbls>
          <c:showLegendKey val="0"/>
          <c:showVal val="0"/>
          <c:showCatName val="0"/>
          <c:showSerName val="0"/>
          <c:showPercent val="0"/>
          <c:showBubbleSize val="0"/>
        </c:dLbls>
        <c:marker val="1"/>
        <c:smooth val="0"/>
        <c:axId val="488101839"/>
        <c:axId val="488114735"/>
      </c:lineChart>
      <c:catAx>
        <c:axId val="488102671"/>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200" b="0">
                    <a:latin typeface="Times New Roman" panose="02020603050405020304" pitchFamily="18" charset="0"/>
                    <a:cs typeface="Times New Roman" panose="02020603050405020304" pitchFamily="18" charset="0"/>
                  </a:rPr>
                  <a:t>Yemek Sonrası Sağlık Şikayetleri</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8105167"/>
        <c:crosses val="autoZero"/>
        <c:auto val="1"/>
        <c:lblAlgn val="ctr"/>
        <c:lblOffset val="100"/>
        <c:noMultiLvlLbl val="0"/>
      </c:catAx>
      <c:valAx>
        <c:axId val="488105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tr-TR" sz="1200" b="0">
                    <a:latin typeface="Times New Roman" panose="02020603050405020304" pitchFamily="18" charset="0"/>
                    <a:cs typeface="Times New Roman" panose="02020603050405020304" pitchFamily="18" charset="0"/>
                  </a:rPr>
                  <a:t>Katılımcı</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8102671"/>
        <c:crosses val="autoZero"/>
        <c:crossBetween val="between"/>
      </c:valAx>
      <c:valAx>
        <c:axId val="488114735"/>
        <c:scaling>
          <c:orientation val="minMax"/>
        </c:scaling>
        <c:delete val="0"/>
        <c:axPos val="r"/>
        <c:title>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tr-T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88101839"/>
        <c:crosses val="max"/>
        <c:crossBetween val="between"/>
      </c:valAx>
      <c:catAx>
        <c:axId val="488101839"/>
        <c:scaling>
          <c:orientation val="minMax"/>
        </c:scaling>
        <c:delete val="1"/>
        <c:axPos val="b"/>
        <c:numFmt formatCode="General" sourceLinked="1"/>
        <c:majorTickMark val="none"/>
        <c:minorTickMark val="none"/>
        <c:tickLblPos val="nextTo"/>
        <c:crossAx val="488114735"/>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32B447A-3F28-4113-A71C-11F6ACF6A169}" type="datetimeFigureOut">
              <a:rPr lang="tr-TR" smtClean="0"/>
              <a:t>16.07.2024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3149454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2B447A-3F28-4113-A71C-11F6ACF6A169}" type="datetimeFigureOut">
              <a:rPr lang="tr-TR" smtClean="0"/>
              <a:t>16.07.2024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88207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2B447A-3F28-4113-A71C-11F6ACF6A169}" type="datetimeFigureOut">
              <a:rPr lang="tr-TR" smtClean="0"/>
              <a:t>16.07.2024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32094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32B447A-3F28-4113-A71C-11F6ACF6A169}" type="datetimeFigureOut">
              <a:rPr lang="tr-TR" smtClean="0"/>
              <a:t>16.07.2024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159695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32B447A-3F28-4113-A71C-11F6ACF6A169}" type="datetimeFigureOut">
              <a:rPr lang="tr-TR" smtClean="0"/>
              <a:t>16.07.2024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2460234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32B447A-3F28-4113-A71C-11F6ACF6A169}" type="datetimeFigureOut">
              <a:rPr lang="tr-TR" smtClean="0"/>
              <a:t>16.07.2024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365785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32B447A-3F28-4113-A71C-11F6ACF6A169}" type="datetimeFigureOut">
              <a:rPr lang="tr-TR" smtClean="0"/>
              <a:t>16.07.2024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33060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32B447A-3F28-4113-A71C-11F6ACF6A169}" type="datetimeFigureOut">
              <a:rPr lang="tr-TR" smtClean="0"/>
              <a:t>16.07.2024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784399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32B447A-3F28-4113-A71C-11F6ACF6A169}" type="datetimeFigureOut">
              <a:rPr lang="tr-TR" smtClean="0"/>
              <a:t>16.07.2024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140431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32B447A-3F28-4113-A71C-11F6ACF6A169}" type="datetimeFigureOut">
              <a:rPr lang="tr-TR" smtClean="0"/>
              <a:t>16.07.2024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23466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32B447A-3F28-4113-A71C-11F6ACF6A169}" type="datetimeFigureOut">
              <a:rPr lang="tr-TR" smtClean="0"/>
              <a:t>16.07.2024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563F19F-E3C1-4A45-B65B-104F43BB3FA9}" type="slidenum">
              <a:rPr lang="tr-TR" smtClean="0"/>
              <a:t>‹#›</a:t>
            </a:fld>
            <a:endParaRPr lang="tr-TR"/>
          </a:p>
        </p:txBody>
      </p:sp>
    </p:spTree>
    <p:extLst>
      <p:ext uri="{BB962C8B-B14F-4D97-AF65-F5344CB8AC3E}">
        <p14:creationId xmlns:p14="http://schemas.microsoft.com/office/powerpoint/2010/main" val="13522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B447A-3F28-4113-A71C-11F6ACF6A169}" type="datetimeFigureOut">
              <a:rPr lang="tr-TR" smtClean="0"/>
              <a:t>16.07.2024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3F19F-E3C1-4A45-B65B-104F43BB3FA9}" type="slidenum">
              <a:rPr lang="tr-TR" smtClean="0"/>
              <a:t>‹#›</a:t>
            </a:fld>
            <a:endParaRPr lang="tr-TR"/>
          </a:p>
        </p:txBody>
      </p:sp>
    </p:spTree>
    <p:extLst>
      <p:ext uri="{BB962C8B-B14F-4D97-AF65-F5344CB8AC3E}">
        <p14:creationId xmlns:p14="http://schemas.microsoft.com/office/powerpoint/2010/main" val="355115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xml"/><Relationship Id="rId5" Type="http://schemas.openxmlformats.org/officeDocument/2006/relationships/chart" Target="../charts/chart21.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9891405" y="233669"/>
            <a:ext cx="2143125" cy="2143125"/>
          </a:xfrm>
          <a:prstGeom prst="rect">
            <a:avLst/>
          </a:prstGeom>
        </p:spPr>
      </p:pic>
      <p:pic>
        <p:nvPicPr>
          <p:cNvPr id="5" name="Resim 4"/>
          <p:cNvPicPr>
            <a:picLocks noChangeAspect="1"/>
          </p:cNvPicPr>
          <p:nvPr/>
        </p:nvPicPr>
        <p:blipFill>
          <a:blip r:embed="rId2"/>
          <a:stretch>
            <a:fillRect/>
          </a:stretch>
        </p:blipFill>
        <p:spPr>
          <a:xfrm>
            <a:off x="260707" y="366405"/>
            <a:ext cx="2143125" cy="2143125"/>
          </a:xfrm>
          <a:prstGeom prst="rect">
            <a:avLst/>
          </a:prstGeom>
        </p:spPr>
      </p:pic>
      <p:pic>
        <p:nvPicPr>
          <p:cNvPr id="6" name="Resim 5"/>
          <p:cNvPicPr>
            <a:picLocks noChangeAspect="1"/>
          </p:cNvPicPr>
          <p:nvPr/>
        </p:nvPicPr>
        <p:blipFill>
          <a:blip r:embed="rId3"/>
          <a:stretch>
            <a:fillRect/>
          </a:stretch>
        </p:blipFill>
        <p:spPr>
          <a:xfrm>
            <a:off x="2949677" y="847620"/>
            <a:ext cx="6607278" cy="3709632"/>
          </a:xfrm>
          <a:prstGeom prst="rect">
            <a:avLst/>
          </a:prstGeom>
        </p:spPr>
      </p:pic>
      <p:sp>
        <p:nvSpPr>
          <p:cNvPr id="7" name="Metin kutusu 6"/>
          <p:cNvSpPr txBox="1"/>
          <p:nvPr/>
        </p:nvSpPr>
        <p:spPr>
          <a:xfrm>
            <a:off x="2403832" y="4837471"/>
            <a:ext cx="8613213" cy="1200329"/>
          </a:xfrm>
          <a:prstGeom prst="rect">
            <a:avLst/>
          </a:prstGeom>
          <a:noFill/>
        </p:spPr>
        <p:txBody>
          <a:bodyPr wrap="square" rtlCol="0">
            <a:spAutoFit/>
          </a:bodyPr>
          <a:lstStyle/>
          <a:p>
            <a:pPr algn="ctr"/>
            <a:r>
              <a:rPr lang="tr-TR" sz="2400" b="1" dirty="0" smtClean="0">
                <a:latin typeface="Times New Roman" panose="02020603050405020304" pitchFamily="18" charset="0"/>
                <a:cs typeface="Times New Roman" panose="02020603050405020304" pitchFamily="18" charset="0"/>
              </a:rPr>
              <a:t>ADIYAMAN ÜNİVERSİTESİ YEMEKHANE MEMNUNİYET DÜZEYLERİNİN DEĞERLENDİRİLMESİNE İLİŞKİN SONUÇLAR</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9416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7300640"/>
              </p:ext>
            </p:extLst>
          </p:nvPr>
        </p:nvGraphicFramePr>
        <p:xfrm>
          <a:off x="307462" y="1201343"/>
          <a:ext cx="6108086" cy="3105189"/>
        </p:xfrm>
        <a:graphic>
          <a:graphicData uri="http://schemas.openxmlformats.org/drawingml/2006/table">
            <a:tbl>
              <a:tblPr>
                <a:tableStyleId>{5C22544A-7EE6-4342-B048-85BDC9FD1C3A}</a:tableStyleId>
              </a:tblPr>
              <a:tblGrid>
                <a:gridCol w="1766470">
                  <a:extLst>
                    <a:ext uri="{9D8B030D-6E8A-4147-A177-3AD203B41FA5}">
                      <a16:colId xmlns:a16="http://schemas.microsoft.com/office/drawing/2014/main" val="3484373742"/>
                    </a:ext>
                  </a:extLst>
                </a:gridCol>
                <a:gridCol w="1158530">
                  <a:extLst>
                    <a:ext uri="{9D8B030D-6E8A-4147-A177-3AD203B41FA5}">
                      <a16:colId xmlns:a16="http://schemas.microsoft.com/office/drawing/2014/main" val="2302587460"/>
                    </a:ext>
                  </a:extLst>
                </a:gridCol>
                <a:gridCol w="1040956">
                  <a:extLst>
                    <a:ext uri="{9D8B030D-6E8A-4147-A177-3AD203B41FA5}">
                      <a16:colId xmlns:a16="http://schemas.microsoft.com/office/drawing/2014/main" val="18806303"/>
                    </a:ext>
                  </a:extLst>
                </a:gridCol>
                <a:gridCol w="636616">
                  <a:extLst>
                    <a:ext uri="{9D8B030D-6E8A-4147-A177-3AD203B41FA5}">
                      <a16:colId xmlns:a16="http://schemas.microsoft.com/office/drawing/2014/main" val="3262745795"/>
                    </a:ext>
                  </a:extLst>
                </a:gridCol>
                <a:gridCol w="774107">
                  <a:extLst>
                    <a:ext uri="{9D8B030D-6E8A-4147-A177-3AD203B41FA5}">
                      <a16:colId xmlns:a16="http://schemas.microsoft.com/office/drawing/2014/main" val="768890453"/>
                    </a:ext>
                  </a:extLst>
                </a:gridCol>
                <a:gridCol w="731407">
                  <a:extLst>
                    <a:ext uri="{9D8B030D-6E8A-4147-A177-3AD203B41FA5}">
                      <a16:colId xmlns:a16="http://schemas.microsoft.com/office/drawing/2014/main" val="560935404"/>
                    </a:ext>
                  </a:extLst>
                </a:gridCol>
              </a:tblGrid>
              <a:tr h="283258">
                <a:tc rowSpan="2">
                  <a:txBody>
                    <a:bodyPr/>
                    <a:lstStyle/>
                    <a:p>
                      <a:pPr algn="ctr" fontAlgn="ctr"/>
                      <a:r>
                        <a:rPr lang="tr-TR" sz="1600" b="1" u="none" strike="noStrike" dirty="0">
                          <a:effectLst/>
                          <a:latin typeface="Tw Cen MT Condensed" panose="020B0606020104020203" pitchFamily="34" charset="0"/>
                        </a:rPr>
                        <a:t>Değişken</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rowSpan="2">
                  <a:txBody>
                    <a:bodyPr/>
                    <a:lstStyle/>
                    <a:p>
                      <a:pPr algn="ctr" fontAlgn="ctr"/>
                      <a:r>
                        <a:rPr lang="tr-TR" sz="1600" b="1" u="none" strike="noStrike" dirty="0">
                          <a:effectLst/>
                          <a:latin typeface="Tw Cen MT Condensed" panose="020B0606020104020203" pitchFamily="34" charset="0"/>
                        </a:rPr>
                        <a:t>Kategoriler</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gridSpan="4">
                  <a:txBody>
                    <a:bodyPr/>
                    <a:lstStyle/>
                    <a:p>
                      <a:pPr algn="ctr" fontAlgn="ctr"/>
                      <a:r>
                        <a:rPr lang="tr-TR" sz="1600" b="1" u="none" strike="noStrike" dirty="0">
                          <a:effectLst/>
                          <a:latin typeface="Tw Cen MT Condensed" panose="020B0606020104020203" pitchFamily="34" charset="0"/>
                        </a:rPr>
                        <a:t>Toplam </a:t>
                      </a:r>
                      <a:r>
                        <a:rPr lang="tr-TR" sz="1600" b="1" u="none" strike="noStrike" dirty="0" smtClean="0">
                          <a:effectLst/>
                          <a:latin typeface="Tw Cen MT Condensed" panose="020B0606020104020203" pitchFamily="34" charset="0"/>
                        </a:rPr>
                        <a:t>Puan</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4922412"/>
                  </a:ext>
                </a:extLst>
              </a:tr>
              <a:tr h="555867">
                <a:tc vMerge="1">
                  <a:txBody>
                    <a:bodyPr/>
                    <a:lstStyle/>
                    <a:p>
                      <a:endParaRPr lang="tr-TR"/>
                    </a:p>
                  </a:txBody>
                  <a:tcPr/>
                </a:tc>
                <a:tc vMerge="1">
                  <a:txBody>
                    <a:bodyPr/>
                    <a:lstStyle/>
                    <a:p>
                      <a:endParaRPr lang="tr-TR"/>
                    </a:p>
                  </a:txBody>
                  <a:tcPr/>
                </a:tc>
                <a:tc>
                  <a:txBody>
                    <a:bodyPr/>
                    <a:lstStyle/>
                    <a:p>
                      <a:pPr algn="ctr" fontAlgn="b"/>
                      <a:r>
                        <a:rPr lang="tr-TR" sz="1600" b="1" u="none" strike="noStrike" dirty="0">
                          <a:effectLst/>
                          <a:latin typeface="Tw Cen MT Condensed" panose="020B0606020104020203" pitchFamily="34" charset="0"/>
                        </a:rPr>
                        <a:t>Sayı</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dirty="0">
                          <a:effectLst/>
                          <a:latin typeface="Tw Cen MT Condensed" panose="020B0606020104020203" pitchFamily="34" charset="0"/>
                        </a:rPr>
                        <a:t>Yüzde</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dirty="0">
                          <a:effectLst/>
                          <a:latin typeface="Tw Cen MT Condensed" panose="020B0606020104020203" pitchFamily="34" charset="0"/>
                        </a:rPr>
                        <a:t>Ortalama</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dirty="0">
                          <a:effectLst/>
                          <a:latin typeface="Tw Cen MT Condensed" panose="020B0606020104020203" pitchFamily="34" charset="0"/>
                        </a:rPr>
                        <a:t>Standart </a:t>
                      </a:r>
                      <a:r>
                        <a:rPr lang="tr-TR" sz="1600" b="1" u="none" strike="noStrike" dirty="0" smtClean="0">
                          <a:effectLst/>
                          <a:latin typeface="Tw Cen MT Condensed" panose="020B0606020104020203" pitchFamily="34" charset="0"/>
                        </a:rPr>
                        <a:t>Sapma</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extLst>
                  <a:ext uri="{0D108BD9-81ED-4DB2-BD59-A6C34878D82A}">
                    <a16:rowId xmlns:a16="http://schemas.microsoft.com/office/drawing/2014/main" val="290636745"/>
                  </a:ext>
                </a:extLst>
              </a:tr>
              <a:tr h="283258">
                <a:tc rowSpan="8">
                  <a:txBody>
                    <a:bodyPr/>
                    <a:lstStyle/>
                    <a:p>
                      <a:pPr algn="ctr" fontAlgn="ctr"/>
                      <a:r>
                        <a:rPr lang="tr-TR" sz="1600" b="1" u="none" strike="noStrike" dirty="0">
                          <a:effectLst/>
                          <a:latin typeface="Tw Cen MT Condensed" panose="020B0606020104020203" pitchFamily="34" charset="0"/>
                        </a:rPr>
                        <a:t>Yemek sonrası sağlık şikayetleri</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l" fontAlgn="b"/>
                      <a:r>
                        <a:rPr lang="tr-TR" sz="1600" u="none" strike="noStrike" dirty="0">
                          <a:effectLst/>
                          <a:latin typeface="Tw Cen MT Condensed" panose="020B0606020104020203" pitchFamily="34" charset="0"/>
                        </a:rPr>
                        <a:t>Baş ağrısı</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32</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2.30%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42.03</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13.27</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2163438588"/>
                  </a:ext>
                </a:extLst>
              </a:tr>
              <a:tr h="283258">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Baş dönmesi</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7</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0.50%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50.71</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10.66</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2000024156"/>
                  </a:ext>
                </a:extLst>
              </a:tr>
              <a:tr h="283258">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Mide bulantısı</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105</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7.50%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43.22</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11.65</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233378831"/>
                  </a:ext>
                </a:extLst>
              </a:tr>
              <a:tr h="283258">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Mide şişkinliği</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149</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10.60%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47.29</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11.51</a:t>
                      </a:r>
                      <a:endParaRPr lang="tr-TR" sz="1600" b="0" i="0" u="none" strike="noStrike">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957565058"/>
                  </a:ext>
                </a:extLst>
              </a:tr>
              <a:tr h="283258">
                <a:tc vMerge="1">
                  <a:txBody>
                    <a:bodyPr/>
                    <a:lstStyle/>
                    <a:p>
                      <a:endParaRPr lang="tr-TR"/>
                    </a:p>
                  </a:txBody>
                  <a:tcPr/>
                </a:tc>
                <a:tc>
                  <a:txBody>
                    <a:bodyPr/>
                    <a:lstStyle/>
                    <a:p>
                      <a:pPr algn="l" fontAlgn="b"/>
                      <a:r>
                        <a:rPr lang="tr-TR" sz="1600" u="none" strike="noStrike">
                          <a:effectLst/>
                          <a:latin typeface="Tw Cen MT Condensed" panose="020B0606020104020203" pitchFamily="34" charset="0"/>
                        </a:rPr>
                        <a:t>Mide yanması</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216</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15.40%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45.91</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13.4</a:t>
                      </a:r>
                      <a:endParaRPr lang="tr-TR" sz="1600" b="0" i="0" u="none" strike="noStrike">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4253162045"/>
                  </a:ext>
                </a:extLst>
              </a:tr>
              <a:tr h="283258">
                <a:tc vMerge="1">
                  <a:txBody>
                    <a:bodyPr/>
                    <a:lstStyle/>
                    <a:p>
                      <a:endParaRPr lang="tr-TR"/>
                    </a:p>
                  </a:txBody>
                  <a:tcPr/>
                </a:tc>
                <a:tc>
                  <a:txBody>
                    <a:bodyPr/>
                    <a:lstStyle/>
                    <a:p>
                      <a:pPr algn="l" fontAlgn="b"/>
                      <a:r>
                        <a:rPr lang="tr-TR" sz="1600" u="none" strike="noStrike">
                          <a:effectLst/>
                          <a:latin typeface="Tw Cen MT Condensed" panose="020B0606020104020203" pitchFamily="34" charset="0"/>
                        </a:rPr>
                        <a:t>Karın ağrısı</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60</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4.30%</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45.87</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10.1</a:t>
                      </a:r>
                      <a:endParaRPr lang="tr-TR" sz="1600" b="0" i="0" u="none" strike="noStrike">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4032886691"/>
                  </a:ext>
                </a:extLst>
              </a:tr>
              <a:tr h="283258">
                <a:tc vMerge="1">
                  <a:txBody>
                    <a:bodyPr/>
                    <a:lstStyle/>
                    <a:p>
                      <a:endParaRPr lang="tr-TR"/>
                    </a:p>
                  </a:txBody>
                  <a:tcPr/>
                </a:tc>
                <a:tc>
                  <a:txBody>
                    <a:bodyPr/>
                    <a:lstStyle/>
                    <a:p>
                      <a:pPr algn="l" fontAlgn="b"/>
                      <a:r>
                        <a:rPr lang="tr-TR" sz="1600" u="none" strike="noStrike">
                          <a:effectLst/>
                          <a:latin typeface="Tw Cen MT Condensed" panose="020B0606020104020203" pitchFamily="34" charset="0"/>
                        </a:rPr>
                        <a:t>İshal</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13</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0.90%</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43.85</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12.68</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846918769"/>
                  </a:ext>
                </a:extLst>
              </a:tr>
              <a:tr h="283258">
                <a:tc vMerge="1">
                  <a:txBody>
                    <a:bodyPr/>
                    <a:lstStyle/>
                    <a:p>
                      <a:endParaRPr lang="tr-TR"/>
                    </a:p>
                  </a:txBody>
                  <a:tcPr/>
                </a:tc>
                <a:tc>
                  <a:txBody>
                    <a:bodyPr/>
                    <a:lstStyle/>
                    <a:p>
                      <a:pPr algn="l" fontAlgn="b"/>
                      <a:r>
                        <a:rPr lang="tr-TR" sz="1600" u="none" strike="noStrike">
                          <a:effectLst/>
                          <a:latin typeface="Tw Cen MT Condensed" panose="020B0606020104020203" pitchFamily="34" charset="0"/>
                        </a:rPr>
                        <a:t>Hiçbiri</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821</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a:effectLst/>
                          <a:latin typeface="Tw Cen MT Condensed" panose="020B0606020104020203" pitchFamily="34" charset="0"/>
                        </a:rPr>
                        <a:t>58.50%</a:t>
                      </a:r>
                      <a:endParaRPr lang="tr-TR" sz="1600" b="0" i="0" u="none" strike="noStrike">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52.5</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12.39</a:t>
                      </a:r>
                      <a:endParaRPr lang="tr-TR" sz="1600" b="0" i="0" u="none" strike="noStrike" dirty="0">
                        <a:solidFill>
                          <a:srgbClr val="000000"/>
                        </a:solidFill>
                        <a:effectLst/>
                        <a:latin typeface="Tw Cen MT Condensed" panose="020B0606020104020203" pitchFamily="34" charset="0"/>
                      </a:endParaRPr>
                    </a:p>
                  </a:txBody>
                  <a:tcPr marL="9525" marR="9525" marT="9525" marB="0" anchor="b"/>
                </a:tc>
                <a:extLst>
                  <a:ext uri="{0D108BD9-81ED-4DB2-BD59-A6C34878D82A}">
                    <a16:rowId xmlns:a16="http://schemas.microsoft.com/office/drawing/2014/main" val="3064196680"/>
                  </a:ext>
                </a:extLst>
              </a:tr>
            </a:tbl>
          </a:graphicData>
        </a:graphic>
      </p:graphicFrame>
      <p:graphicFrame>
        <p:nvGraphicFramePr>
          <p:cNvPr id="22" name="Grafik 21"/>
          <p:cNvGraphicFramePr>
            <a:graphicFrameLocks/>
          </p:cNvGraphicFramePr>
          <p:nvPr>
            <p:extLst>
              <p:ext uri="{D42A27DB-BD31-4B8C-83A1-F6EECF244321}">
                <p14:modId xmlns:p14="http://schemas.microsoft.com/office/powerpoint/2010/main" val="2656960329"/>
              </p:ext>
            </p:extLst>
          </p:nvPr>
        </p:nvGraphicFramePr>
        <p:xfrm>
          <a:off x="6622025" y="1201343"/>
          <a:ext cx="5265175" cy="3105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6959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o 12"/>
          <p:cNvGraphicFramePr>
            <a:graphicFrameLocks noGrp="1"/>
          </p:cNvGraphicFramePr>
          <p:nvPr>
            <p:extLst>
              <p:ext uri="{D42A27DB-BD31-4B8C-83A1-F6EECF244321}">
                <p14:modId xmlns:p14="http://schemas.microsoft.com/office/powerpoint/2010/main" val="3410061477"/>
              </p:ext>
            </p:extLst>
          </p:nvPr>
        </p:nvGraphicFramePr>
        <p:xfrm>
          <a:off x="250724" y="619432"/>
          <a:ext cx="6695766" cy="6002594"/>
        </p:xfrm>
        <a:graphic>
          <a:graphicData uri="http://schemas.openxmlformats.org/drawingml/2006/table">
            <a:tbl>
              <a:tblPr>
                <a:tableStyleId>{5C22544A-7EE6-4342-B048-85BDC9FD1C3A}</a:tableStyleId>
              </a:tblPr>
              <a:tblGrid>
                <a:gridCol w="1740308">
                  <a:extLst>
                    <a:ext uri="{9D8B030D-6E8A-4147-A177-3AD203B41FA5}">
                      <a16:colId xmlns:a16="http://schemas.microsoft.com/office/drawing/2014/main" val="699959722"/>
                    </a:ext>
                  </a:extLst>
                </a:gridCol>
                <a:gridCol w="1268362">
                  <a:extLst>
                    <a:ext uri="{9D8B030D-6E8A-4147-A177-3AD203B41FA5}">
                      <a16:colId xmlns:a16="http://schemas.microsoft.com/office/drawing/2014/main" val="2585331527"/>
                    </a:ext>
                  </a:extLst>
                </a:gridCol>
                <a:gridCol w="722671">
                  <a:extLst>
                    <a:ext uri="{9D8B030D-6E8A-4147-A177-3AD203B41FA5}">
                      <a16:colId xmlns:a16="http://schemas.microsoft.com/office/drawing/2014/main" val="1944573777"/>
                    </a:ext>
                  </a:extLst>
                </a:gridCol>
                <a:gridCol w="752167">
                  <a:extLst>
                    <a:ext uri="{9D8B030D-6E8A-4147-A177-3AD203B41FA5}">
                      <a16:colId xmlns:a16="http://schemas.microsoft.com/office/drawing/2014/main" val="2399775899"/>
                    </a:ext>
                  </a:extLst>
                </a:gridCol>
                <a:gridCol w="907009">
                  <a:extLst>
                    <a:ext uri="{9D8B030D-6E8A-4147-A177-3AD203B41FA5}">
                      <a16:colId xmlns:a16="http://schemas.microsoft.com/office/drawing/2014/main" val="2912535381"/>
                    </a:ext>
                  </a:extLst>
                </a:gridCol>
                <a:gridCol w="688608">
                  <a:extLst>
                    <a:ext uri="{9D8B030D-6E8A-4147-A177-3AD203B41FA5}">
                      <a16:colId xmlns:a16="http://schemas.microsoft.com/office/drawing/2014/main" val="3312663409"/>
                    </a:ext>
                  </a:extLst>
                </a:gridCol>
                <a:gridCol w="616641">
                  <a:extLst>
                    <a:ext uri="{9D8B030D-6E8A-4147-A177-3AD203B41FA5}">
                      <a16:colId xmlns:a16="http://schemas.microsoft.com/office/drawing/2014/main" val="1605348392"/>
                    </a:ext>
                  </a:extLst>
                </a:gridCol>
              </a:tblGrid>
              <a:tr h="605291">
                <a:tc gridSpan="7">
                  <a:txBody>
                    <a:bodyPr/>
                    <a:lstStyle/>
                    <a:p>
                      <a:pPr algn="ctr" fontAlgn="ctr"/>
                      <a:r>
                        <a:rPr lang="tr-TR" sz="1600" b="1" u="none" strike="noStrike" dirty="0" smtClean="0">
                          <a:effectLst/>
                          <a:latin typeface="Tw Cen MT Condensed" panose="020B0606020104020203" pitchFamily="34" charset="0"/>
                        </a:rPr>
                        <a:t>YEMEK SONRASI ŞİKAYETLERİN CİNSİYET AÇISINDAN DEĞERLENDİRİLMESİ</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2252065"/>
                  </a:ext>
                </a:extLst>
              </a:tr>
              <a:tr h="605291">
                <a:tc rowSpan="3">
                  <a:txBody>
                    <a:bodyPr/>
                    <a:lstStyle/>
                    <a:p>
                      <a:pPr algn="ctr" fontAlgn="ctr"/>
                      <a:r>
                        <a:rPr lang="tr-TR" sz="1600" b="1" u="none" strike="noStrike" dirty="0" smtClean="0">
                          <a:effectLst/>
                          <a:latin typeface="Tw Cen MT Condensed" panose="020B0606020104020203" pitchFamily="34" charset="0"/>
                        </a:rPr>
                        <a:t>Değişken</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rowSpan="3">
                  <a:txBody>
                    <a:bodyPr/>
                    <a:lstStyle/>
                    <a:p>
                      <a:pPr algn="ctr" fontAlgn="ctr"/>
                      <a:r>
                        <a:rPr lang="tr-TR" sz="1600" b="1" u="none" strike="noStrike" dirty="0">
                          <a:effectLst/>
                          <a:latin typeface="Tw Cen MT Condensed" panose="020B0606020104020203" pitchFamily="34" charset="0"/>
                        </a:rPr>
                        <a:t>Kategoriler</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gridSpan="4">
                  <a:txBody>
                    <a:bodyPr/>
                    <a:lstStyle/>
                    <a:p>
                      <a:pPr algn="ctr" fontAlgn="ctr"/>
                      <a:r>
                        <a:rPr lang="tr-TR" sz="1600" b="1" u="none" strike="noStrike">
                          <a:effectLst/>
                          <a:latin typeface="Tw Cen MT Condensed" panose="020B0606020104020203" pitchFamily="34" charset="0"/>
                        </a:rPr>
                        <a:t>Cinsiyet</a:t>
                      </a:r>
                      <a:endParaRPr lang="tr-TR" sz="1600" b="1" i="0" u="none" strike="noStrike">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fontAlgn="ctr"/>
                      <a:r>
                        <a:rPr lang="tr-TR" sz="1600" u="none" strike="noStrike" dirty="0">
                          <a:effectLst/>
                          <a:latin typeface="Tw Cen MT Condensed" panose="020B0606020104020203" pitchFamily="34" charset="0"/>
                        </a:rPr>
                        <a:t>p-</a:t>
                      </a:r>
                      <a:r>
                        <a:rPr lang="tr-TR" sz="1600" u="none" strike="noStrike" dirty="0" err="1">
                          <a:effectLst/>
                          <a:latin typeface="Tw Cen MT Condensed" panose="020B0606020104020203" pitchFamily="34" charset="0"/>
                        </a:rPr>
                        <a:t>value</a:t>
                      </a:r>
                      <a:endParaRPr lang="tr-TR" sz="1600" b="0"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extLst>
                  <a:ext uri="{0D108BD9-81ED-4DB2-BD59-A6C34878D82A}">
                    <a16:rowId xmlns:a16="http://schemas.microsoft.com/office/drawing/2014/main" val="1537849485"/>
                  </a:ext>
                </a:extLst>
              </a:tr>
              <a:tr h="605291">
                <a:tc vMerge="1">
                  <a:txBody>
                    <a:bodyPr/>
                    <a:lstStyle/>
                    <a:p>
                      <a:endParaRPr lang="tr-TR"/>
                    </a:p>
                  </a:txBody>
                  <a:tcPr/>
                </a:tc>
                <a:tc vMerge="1">
                  <a:txBody>
                    <a:bodyPr/>
                    <a:lstStyle/>
                    <a:p>
                      <a:endParaRPr lang="tr-TR"/>
                    </a:p>
                  </a:txBody>
                  <a:tcPr/>
                </a:tc>
                <a:tc gridSpan="2">
                  <a:txBody>
                    <a:bodyPr/>
                    <a:lstStyle/>
                    <a:p>
                      <a:pPr algn="ctr" fontAlgn="ctr"/>
                      <a:r>
                        <a:rPr lang="tr-TR" sz="1600" b="1" u="none" strike="noStrike" dirty="0">
                          <a:effectLst/>
                          <a:latin typeface="Tw Cen MT Condensed" panose="020B0606020104020203" pitchFamily="34" charset="0"/>
                        </a:rPr>
                        <a:t>Erkek</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gridSpan="2">
                  <a:txBody>
                    <a:bodyPr/>
                    <a:lstStyle/>
                    <a:p>
                      <a:pPr algn="ctr" fontAlgn="ctr"/>
                      <a:r>
                        <a:rPr lang="tr-TR" sz="1600" b="1" u="none" strike="noStrike" dirty="0">
                          <a:effectLst/>
                          <a:latin typeface="Tw Cen MT Condensed" panose="020B0606020104020203" pitchFamily="34" charset="0"/>
                        </a:rPr>
                        <a:t>Kadın</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vMerge="1">
                  <a:txBody>
                    <a:bodyPr/>
                    <a:lstStyle/>
                    <a:p>
                      <a:endParaRPr lang="tr-TR"/>
                    </a:p>
                  </a:txBody>
                  <a:tcPr/>
                </a:tc>
                <a:extLst>
                  <a:ext uri="{0D108BD9-81ED-4DB2-BD59-A6C34878D82A}">
                    <a16:rowId xmlns:a16="http://schemas.microsoft.com/office/drawing/2014/main" val="86578616"/>
                  </a:ext>
                </a:extLst>
              </a:tr>
              <a:tr h="605291">
                <a:tc vMerge="1">
                  <a:txBody>
                    <a:bodyPr/>
                    <a:lstStyle/>
                    <a:p>
                      <a:endParaRPr lang="tr-TR"/>
                    </a:p>
                  </a:txBody>
                  <a:tcPr/>
                </a:tc>
                <a:tc vMerge="1">
                  <a:txBody>
                    <a:bodyPr/>
                    <a:lstStyle/>
                    <a:p>
                      <a:endParaRPr lang="tr-TR"/>
                    </a:p>
                  </a:txBody>
                  <a:tcPr/>
                </a:tc>
                <a:tc>
                  <a:txBody>
                    <a:bodyPr/>
                    <a:lstStyle/>
                    <a:p>
                      <a:pPr algn="ctr" fontAlgn="b"/>
                      <a:r>
                        <a:rPr lang="tr-TR" sz="1600" b="1" u="none" strike="noStrike">
                          <a:effectLst/>
                          <a:latin typeface="Tw Cen MT Condensed" panose="020B0606020104020203" pitchFamily="34" charset="0"/>
                        </a:rPr>
                        <a:t>Sayı </a:t>
                      </a:r>
                      <a:endParaRPr lang="tr-TR" sz="1600" b="1" i="0" u="none" strike="noStrike">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a:effectLst/>
                          <a:latin typeface="Tw Cen MT Condensed" panose="020B0606020104020203" pitchFamily="34" charset="0"/>
                        </a:rPr>
                        <a:t>Yüzde</a:t>
                      </a:r>
                      <a:endParaRPr lang="tr-TR" sz="1600" b="1" i="0" u="none" strike="noStrike">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dirty="0">
                          <a:effectLst/>
                          <a:latin typeface="Tw Cen MT Condensed" panose="020B0606020104020203" pitchFamily="34" charset="0"/>
                        </a:rPr>
                        <a:t>Sayı</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1600" b="1" u="none" strike="noStrike" dirty="0">
                          <a:effectLst/>
                          <a:latin typeface="Tw Cen MT Condensed" panose="020B0606020104020203" pitchFamily="34" charset="0"/>
                        </a:rPr>
                        <a:t>Yüzde</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vMerge="1">
                  <a:txBody>
                    <a:bodyPr/>
                    <a:lstStyle/>
                    <a:p>
                      <a:endParaRPr lang="tr-TR"/>
                    </a:p>
                  </a:txBody>
                  <a:tcPr/>
                </a:tc>
                <a:extLst>
                  <a:ext uri="{0D108BD9-81ED-4DB2-BD59-A6C34878D82A}">
                    <a16:rowId xmlns:a16="http://schemas.microsoft.com/office/drawing/2014/main" val="646198471"/>
                  </a:ext>
                </a:extLst>
              </a:tr>
              <a:tr h="451300">
                <a:tc rowSpan="8">
                  <a:txBody>
                    <a:bodyPr/>
                    <a:lstStyle/>
                    <a:p>
                      <a:pPr algn="ctr" fontAlgn="ctr"/>
                      <a:r>
                        <a:rPr lang="tr-TR" sz="1600" b="1" u="none" strike="noStrike" dirty="0" smtClean="0">
                          <a:effectLst/>
                          <a:latin typeface="Tw Cen MT Condensed" panose="020B0606020104020203" pitchFamily="34" charset="0"/>
                        </a:rPr>
                        <a:t>Yemek Sonrası Sağlık Şikayetleri</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l" fontAlgn="b"/>
                      <a:r>
                        <a:rPr lang="tr-TR" sz="1600" u="none" strike="noStrike" dirty="0">
                          <a:effectLst/>
                          <a:latin typeface="Tw Cen MT Condensed" panose="020B0606020104020203" pitchFamily="34" charset="0"/>
                        </a:rPr>
                        <a:t>Baş ağrısı</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16</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50.00%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16</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50.00%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rowSpan="8">
                  <a:txBody>
                    <a:bodyPr/>
                    <a:lstStyle/>
                    <a:p>
                      <a:pPr algn="ctr" fontAlgn="ctr"/>
                      <a:r>
                        <a:rPr lang="tr-TR" sz="1600" u="none" strike="noStrike" dirty="0">
                          <a:effectLst/>
                          <a:latin typeface="Tw Cen MT Condensed" panose="020B0606020104020203" pitchFamily="34" charset="0"/>
                        </a:rPr>
                        <a:t>0.004</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extLst>
                  <a:ext uri="{0D108BD9-81ED-4DB2-BD59-A6C34878D82A}">
                    <a16:rowId xmlns:a16="http://schemas.microsoft.com/office/drawing/2014/main" val="4147371602"/>
                  </a:ext>
                </a:extLst>
              </a:tr>
              <a:tr h="605291">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Baş dönmesi</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3</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42.90%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4</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57.10%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2472382365"/>
                  </a:ext>
                </a:extLst>
              </a:tr>
              <a:tr h="346098">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Mide bulantısı</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33</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31.40%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72</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68.60%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515383702"/>
                  </a:ext>
                </a:extLst>
              </a:tr>
              <a:tr h="420807">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Mide şişkinliği</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70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47.00%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79</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53.00%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791378124"/>
                  </a:ext>
                </a:extLst>
              </a:tr>
              <a:tr h="439102">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Mide yanması</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117</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54.20%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99</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45.80%</a:t>
                      </a:r>
                      <a:endParaRPr lang="tr-TR" sz="1600" b="0" i="0" u="none" strike="noStrike">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1753523952"/>
                  </a:ext>
                </a:extLst>
              </a:tr>
              <a:tr h="384214">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Karın ağrısı</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25</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41.70%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35</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58.30%</a:t>
                      </a:r>
                      <a:endParaRPr lang="tr-TR" sz="1600" b="0" i="0" u="none" strike="noStrike">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608219688"/>
                  </a:ext>
                </a:extLst>
              </a:tr>
              <a:tr h="329327">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İshal</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6</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46.20%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7</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53.80%</a:t>
                      </a:r>
                      <a:endParaRPr lang="tr-TR" sz="1600" b="0" i="0" u="none" strike="noStrike">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2497527479"/>
                  </a:ext>
                </a:extLst>
              </a:tr>
              <a:tr h="605291">
                <a:tc vMerge="1">
                  <a:txBody>
                    <a:bodyPr/>
                    <a:lstStyle/>
                    <a:p>
                      <a:endParaRPr lang="tr-TR"/>
                    </a:p>
                  </a:txBody>
                  <a:tcPr/>
                </a:tc>
                <a:tc>
                  <a:txBody>
                    <a:bodyPr/>
                    <a:lstStyle/>
                    <a:p>
                      <a:pPr algn="l" fontAlgn="b"/>
                      <a:r>
                        <a:rPr lang="tr-TR" sz="1600" u="none" strike="noStrike" dirty="0">
                          <a:effectLst/>
                          <a:latin typeface="Tw Cen MT Condensed" panose="020B0606020104020203" pitchFamily="34" charset="0"/>
                        </a:rPr>
                        <a:t>Hiçbiri</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331</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effectLst/>
                          <a:latin typeface="Tw Cen MT Condensed" panose="020B0606020104020203" pitchFamily="34" charset="0"/>
                        </a:rPr>
                        <a:t>40.30%</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490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effectLst/>
                          <a:latin typeface="Tw Cen MT Condensed" panose="020B0606020104020203" pitchFamily="34" charset="0"/>
                        </a:rPr>
                        <a:t>59.70%</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vMerge="1">
                  <a:txBody>
                    <a:bodyPr/>
                    <a:lstStyle/>
                    <a:p>
                      <a:endParaRPr lang="tr-TR"/>
                    </a:p>
                  </a:txBody>
                  <a:tcPr/>
                </a:tc>
                <a:extLst>
                  <a:ext uri="{0D108BD9-81ED-4DB2-BD59-A6C34878D82A}">
                    <a16:rowId xmlns:a16="http://schemas.microsoft.com/office/drawing/2014/main" val="3987060714"/>
                  </a:ext>
                </a:extLst>
              </a:tr>
            </a:tbl>
          </a:graphicData>
        </a:graphic>
      </p:graphicFrame>
      <p:graphicFrame>
        <p:nvGraphicFramePr>
          <p:cNvPr id="25" name="Grafik 24"/>
          <p:cNvGraphicFramePr>
            <a:graphicFrameLocks/>
          </p:cNvGraphicFramePr>
          <p:nvPr>
            <p:extLst>
              <p:ext uri="{D42A27DB-BD31-4B8C-83A1-F6EECF244321}">
                <p14:modId xmlns:p14="http://schemas.microsoft.com/office/powerpoint/2010/main" val="3985475149"/>
              </p:ext>
            </p:extLst>
          </p:nvPr>
        </p:nvGraphicFramePr>
        <p:xfrm>
          <a:off x="6533534" y="619433"/>
          <a:ext cx="5383163" cy="296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afik 25"/>
          <p:cNvGraphicFramePr>
            <a:graphicFrameLocks/>
          </p:cNvGraphicFramePr>
          <p:nvPr>
            <p:extLst>
              <p:ext uri="{D42A27DB-BD31-4B8C-83A1-F6EECF244321}">
                <p14:modId xmlns:p14="http://schemas.microsoft.com/office/powerpoint/2010/main" val="1605109804"/>
              </p:ext>
            </p:extLst>
          </p:nvPr>
        </p:nvGraphicFramePr>
        <p:xfrm>
          <a:off x="6567948" y="3694471"/>
          <a:ext cx="5245509" cy="2927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6381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2310032569"/>
              </p:ext>
            </p:extLst>
          </p:nvPr>
        </p:nvGraphicFramePr>
        <p:xfrm>
          <a:off x="4660490" y="612606"/>
          <a:ext cx="6754762" cy="51687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932564898"/>
              </p:ext>
            </p:extLst>
          </p:nvPr>
        </p:nvGraphicFramePr>
        <p:xfrm>
          <a:off x="577439" y="612607"/>
          <a:ext cx="3832328" cy="5293995"/>
        </p:xfrm>
        <a:graphic>
          <a:graphicData uri="http://schemas.openxmlformats.org/drawingml/2006/table">
            <a:tbl>
              <a:tblPr/>
              <a:tblGrid>
                <a:gridCol w="1659129">
                  <a:extLst>
                    <a:ext uri="{9D8B030D-6E8A-4147-A177-3AD203B41FA5}">
                      <a16:colId xmlns:a16="http://schemas.microsoft.com/office/drawing/2014/main" val="973910872"/>
                    </a:ext>
                  </a:extLst>
                </a:gridCol>
                <a:gridCol w="1037573">
                  <a:extLst>
                    <a:ext uri="{9D8B030D-6E8A-4147-A177-3AD203B41FA5}">
                      <a16:colId xmlns:a16="http://schemas.microsoft.com/office/drawing/2014/main" val="1735511221"/>
                    </a:ext>
                  </a:extLst>
                </a:gridCol>
                <a:gridCol w="1135626">
                  <a:extLst>
                    <a:ext uri="{9D8B030D-6E8A-4147-A177-3AD203B41FA5}">
                      <a16:colId xmlns:a16="http://schemas.microsoft.com/office/drawing/2014/main" val="1155832920"/>
                    </a:ext>
                  </a:extLst>
                </a:gridCol>
              </a:tblGrid>
              <a:tr h="279671">
                <a:tc>
                  <a:txBody>
                    <a:bodyPr/>
                    <a:lstStyle/>
                    <a:p>
                      <a:pPr algn="ctr" fontAlgn="b"/>
                      <a:r>
                        <a:rPr lang="tr-TR" sz="1600" b="1" i="0" u="none" strike="noStrike" dirty="0" smtClean="0">
                          <a:solidFill>
                            <a:srgbClr val="000000"/>
                          </a:solidFill>
                          <a:effectLst/>
                          <a:latin typeface="Tw Cen MT Condensed" panose="020B0606020104020203" pitchFamily="34" charset="0"/>
                        </a:rPr>
                        <a:t>BİRİMLER</a:t>
                      </a:r>
                      <a:endParaRPr lang="tr-TR" sz="1600" b="1" i="0" u="none" strike="noStrike" dirty="0">
                        <a:solidFill>
                          <a:srgbClr val="000000"/>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1" i="0" u="none" strike="noStrike">
                          <a:solidFill>
                            <a:srgbClr val="000000"/>
                          </a:solidFill>
                          <a:effectLst/>
                          <a:latin typeface="Tw Cen MT Condensed" panose="020B0606020104020203" pitchFamily="34" charset="0"/>
                        </a:rPr>
                        <a:t>Öğrenci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1" i="0" u="none" strike="noStrike" dirty="0">
                          <a:solidFill>
                            <a:srgbClr val="000000"/>
                          </a:solidFill>
                          <a:effectLst/>
                          <a:latin typeface="Tw Cen MT Condensed" panose="020B0606020104020203" pitchFamily="34" charset="0"/>
                        </a:rPr>
                        <a:t>Akademik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19952864"/>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Besni ali </a:t>
                      </a:r>
                      <a:r>
                        <a:rPr lang="tr-TR" sz="1800" b="0" i="0" u="none" strike="noStrike" dirty="0" err="1">
                          <a:solidFill>
                            <a:srgbClr val="000000"/>
                          </a:solidFill>
                          <a:effectLst/>
                          <a:latin typeface="Tw Cen MT Condensed" panose="020B0606020104020203" pitchFamily="34" charset="0"/>
                        </a:rPr>
                        <a:t>erdemoğlu</a:t>
                      </a:r>
                      <a:r>
                        <a:rPr lang="tr-TR" sz="1800" b="0" i="0" u="none" strike="noStrike" dirty="0">
                          <a:solidFill>
                            <a:srgbClr val="000000"/>
                          </a:solidFill>
                          <a:effectLst/>
                          <a:latin typeface="Tw Cen MT Condensed" panose="020B0606020104020203" pitchFamily="34" charset="0"/>
                        </a:rPr>
                        <a:t> MYO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dirty="0">
                          <a:solidFill>
                            <a:srgbClr val="000000"/>
                          </a:solidFill>
                          <a:effectLst/>
                          <a:latin typeface="Tw Cen MT Condensed" panose="020B06060201040202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642966"/>
                  </a:ext>
                </a:extLst>
              </a:tr>
              <a:tr h="279671">
                <a:tc>
                  <a:txBody>
                    <a:bodyPr/>
                    <a:lstStyle/>
                    <a:p>
                      <a:pPr algn="l" fontAlgn="b"/>
                      <a:r>
                        <a:rPr lang="tr-TR" sz="1800" b="0" i="0" u="none" strike="noStrike" dirty="0" err="1">
                          <a:solidFill>
                            <a:srgbClr val="000000"/>
                          </a:solidFill>
                          <a:effectLst/>
                          <a:latin typeface="Tw Cen MT Condensed" panose="020B0606020104020203" pitchFamily="34" charset="0"/>
                        </a:rPr>
                        <a:t>Turizim</a:t>
                      </a:r>
                      <a:r>
                        <a:rPr lang="tr-TR" sz="1800" b="0" i="0" u="none" strike="noStrike" dirty="0">
                          <a:solidFill>
                            <a:srgbClr val="000000"/>
                          </a:solidFill>
                          <a:effectLst/>
                          <a:latin typeface="Tw Cen MT Condensed" panose="020B0606020104020203" pitchFamily="34" charset="0"/>
                        </a:rPr>
                        <a:t>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798918"/>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Mühendislik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000378"/>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Güzel sanatlar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73466"/>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Kütüphane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751385"/>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Fen Edebiyat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650623"/>
                  </a:ext>
                </a:extLst>
              </a:tr>
              <a:tr h="354886">
                <a:tc>
                  <a:txBody>
                    <a:bodyPr/>
                    <a:lstStyle/>
                    <a:p>
                      <a:pPr algn="l" fontAlgn="b"/>
                      <a:r>
                        <a:rPr lang="tr-TR" sz="1800" b="0" i="0" u="none" strike="noStrike" dirty="0">
                          <a:solidFill>
                            <a:srgbClr val="000000"/>
                          </a:solidFill>
                          <a:effectLst/>
                          <a:latin typeface="Tw Cen MT Condensed" panose="020B0606020104020203" pitchFamily="34" charset="0"/>
                        </a:rPr>
                        <a:t>İktisadi ve İdari Bilimler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003836"/>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Kahta MYO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795289"/>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Devlet Konservatuvarı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5214"/>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Sağlık Bilimleri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dirty="0">
                          <a:solidFill>
                            <a:srgbClr val="000000"/>
                          </a:solidFill>
                          <a:effectLst/>
                          <a:latin typeface="Tw Cen MT Condensed" panose="020B0606020104020203" pitchFamily="34" charset="0"/>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189682"/>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İslami İlimler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480501"/>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Tıp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165798"/>
                  </a:ext>
                </a:extLst>
              </a:tr>
              <a:tr h="279671">
                <a:tc>
                  <a:txBody>
                    <a:bodyPr/>
                    <a:lstStyle/>
                    <a:p>
                      <a:pPr algn="l" fontAlgn="b"/>
                      <a:r>
                        <a:rPr lang="tr-TR" sz="1800" b="0" i="0" u="none" strike="noStrike" dirty="0">
                          <a:solidFill>
                            <a:srgbClr val="000000"/>
                          </a:solidFill>
                          <a:effectLst/>
                          <a:latin typeface="Tw Cen MT Condensed" panose="020B0606020104020203" pitchFamily="34" charset="0"/>
                        </a:rPr>
                        <a:t>Eğitim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0" i="0" u="none" strike="noStrike">
                          <a:solidFill>
                            <a:srgbClr val="000000"/>
                          </a:solidFill>
                          <a:effectLst/>
                          <a:latin typeface="Tw Cen MT Condensed" panose="020B0606020104020203" pitchFamily="34" charset="0"/>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0" i="0" u="none" strike="noStrike">
                          <a:solidFill>
                            <a:srgbClr val="000000"/>
                          </a:solidFill>
                          <a:effectLst/>
                          <a:latin typeface="Tw Cen MT Condensed" panose="020B0606020104020203"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716023"/>
                  </a:ext>
                </a:extLst>
              </a:tr>
              <a:tr h="279671">
                <a:tc>
                  <a:txBody>
                    <a:bodyPr/>
                    <a:lstStyle/>
                    <a:p>
                      <a:pPr algn="ctr" fontAlgn="b"/>
                      <a:r>
                        <a:rPr lang="tr-TR" sz="1800" b="0" i="0" u="none" strike="noStrike" dirty="0">
                          <a:solidFill>
                            <a:srgbClr val="000000"/>
                          </a:solidFill>
                          <a:effectLst/>
                          <a:latin typeface="Tw Cen MT Condensed" panose="020B0606020104020203" pitchFamily="34" charset="0"/>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600" b="1" i="0" u="none" strike="noStrike">
                          <a:solidFill>
                            <a:srgbClr val="000000"/>
                          </a:solidFill>
                          <a:effectLst/>
                          <a:latin typeface="Tw Cen MT Condensed" panose="020B0606020104020203" pitchFamily="34" charset="0"/>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Tw Cen MT Condensed" panose="020B0606020104020203" pitchFamily="34" charset="0"/>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535478"/>
                  </a:ext>
                </a:extLst>
              </a:tr>
            </a:tbl>
          </a:graphicData>
        </a:graphic>
      </p:graphicFrame>
    </p:spTree>
    <p:extLst>
      <p:ext uri="{BB962C8B-B14F-4D97-AF65-F5344CB8AC3E}">
        <p14:creationId xmlns:p14="http://schemas.microsoft.com/office/powerpoint/2010/main" val="2829163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01646281"/>
              </p:ext>
            </p:extLst>
          </p:nvPr>
        </p:nvGraphicFramePr>
        <p:xfrm>
          <a:off x="695426" y="331679"/>
          <a:ext cx="5248174" cy="3204920"/>
        </p:xfrm>
        <a:graphic>
          <a:graphicData uri="http://schemas.openxmlformats.org/drawingml/2006/table">
            <a:tbl>
              <a:tblPr/>
              <a:tblGrid>
                <a:gridCol w="2516868">
                  <a:extLst>
                    <a:ext uri="{9D8B030D-6E8A-4147-A177-3AD203B41FA5}">
                      <a16:colId xmlns:a16="http://schemas.microsoft.com/office/drawing/2014/main" val="1016805640"/>
                    </a:ext>
                  </a:extLst>
                </a:gridCol>
                <a:gridCol w="1125681">
                  <a:extLst>
                    <a:ext uri="{9D8B030D-6E8A-4147-A177-3AD203B41FA5}">
                      <a16:colId xmlns:a16="http://schemas.microsoft.com/office/drawing/2014/main" val="3502949541"/>
                    </a:ext>
                  </a:extLst>
                </a:gridCol>
                <a:gridCol w="1605625">
                  <a:extLst>
                    <a:ext uri="{9D8B030D-6E8A-4147-A177-3AD203B41FA5}">
                      <a16:colId xmlns:a16="http://schemas.microsoft.com/office/drawing/2014/main" val="2382683740"/>
                    </a:ext>
                  </a:extLst>
                </a:gridCol>
              </a:tblGrid>
              <a:tr h="409763">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Birimler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Akademik </a:t>
                      </a:r>
                      <a:r>
                        <a:rPr lang="tr-TR" sz="1400" b="1" i="0" u="none" strike="noStrike" dirty="0" smtClean="0">
                          <a:solidFill>
                            <a:srgbClr val="000000"/>
                          </a:solidFill>
                          <a:effectLst/>
                          <a:latin typeface="Times New Roman" panose="02020603050405020304" pitchFamily="18" charset="0"/>
                          <a:cs typeface="Times New Roman" panose="02020603050405020304" pitchFamily="18" charset="0"/>
                        </a:rPr>
                        <a:t>Personel</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İdari Personel</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85911250"/>
                  </a:ext>
                </a:extLst>
              </a:tr>
              <a:tr h="452153">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Merkezi Araştırma Laboratuvarı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097802"/>
                  </a:ext>
                </a:extLst>
              </a:tr>
              <a:tr h="231013">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KİK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602699"/>
                  </a:ext>
                </a:extLst>
              </a:tr>
              <a:tr h="272226">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Uygulama Oteli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642181"/>
                  </a:ext>
                </a:extLst>
              </a:tr>
              <a:tr h="272226">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Genel Sekreterlik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423325"/>
                  </a:ext>
                </a:extLst>
              </a:tr>
              <a:tr h="272226">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Uluslararası ilişkiler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654733"/>
                  </a:ext>
                </a:extLst>
              </a:tr>
              <a:tr h="452153">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Bilgi işlem Daire Başkanlığı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915615"/>
                  </a:ext>
                </a:extLst>
              </a:tr>
              <a:tr h="272226">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Teknik Bilimler MYO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694409"/>
                  </a:ext>
                </a:extLst>
              </a:tr>
              <a:tr h="272226">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Güzel sanatlar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888985"/>
                  </a:ext>
                </a:extLst>
              </a:tr>
              <a:tr h="272226">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400" b="1" i="0" u="none" strike="noStrike">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781658"/>
                  </a:ext>
                </a:extLst>
              </a:tr>
            </a:tbl>
          </a:graphicData>
        </a:graphic>
      </p:graphicFrame>
      <p:graphicFrame>
        <p:nvGraphicFramePr>
          <p:cNvPr id="4" name="Grafik 3"/>
          <p:cNvGraphicFramePr>
            <a:graphicFrameLocks/>
          </p:cNvGraphicFramePr>
          <p:nvPr>
            <p:extLst>
              <p:ext uri="{D42A27DB-BD31-4B8C-83A1-F6EECF244321}">
                <p14:modId xmlns:p14="http://schemas.microsoft.com/office/powerpoint/2010/main" val="3225994991"/>
              </p:ext>
            </p:extLst>
          </p:nvPr>
        </p:nvGraphicFramePr>
        <p:xfrm>
          <a:off x="6700683" y="656144"/>
          <a:ext cx="4921045" cy="3237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243557541"/>
              </p:ext>
            </p:extLst>
          </p:nvPr>
        </p:nvGraphicFramePr>
        <p:xfrm>
          <a:off x="695426" y="3662415"/>
          <a:ext cx="4053555" cy="2940069"/>
        </p:xfrm>
        <a:graphic>
          <a:graphicData uri="http://schemas.openxmlformats.org/drawingml/2006/table">
            <a:tbl>
              <a:tblPr/>
              <a:tblGrid>
                <a:gridCol w="2530639">
                  <a:extLst>
                    <a:ext uri="{9D8B030D-6E8A-4147-A177-3AD203B41FA5}">
                      <a16:colId xmlns:a16="http://schemas.microsoft.com/office/drawing/2014/main" val="3725205856"/>
                    </a:ext>
                  </a:extLst>
                </a:gridCol>
                <a:gridCol w="1522916">
                  <a:extLst>
                    <a:ext uri="{9D8B030D-6E8A-4147-A177-3AD203B41FA5}">
                      <a16:colId xmlns:a16="http://schemas.microsoft.com/office/drawing/2014/main" val="485860623"/>
                    </a:ext>
                  </a:extLst>
                </a:gridCol>
              </a:tblGrid>
              <a:tr h="219009">
                <a:tc>
                  <a:txBody>
                    <a:bodyPr/>
                    <a:lstStyle/>
                    <a:p>
                      <a:pPr algn="ctr" fontAlgn="b"/>
                      <a:r>
                        <a:rPr lang="tr-TR" sz="1400" b="1" i="0" u="none" strike="noStrike">
                          <a:solidFill>
                            <a:srgbClr val="000000"/>
                          </a:solidFill>
                          <a:effectLst/>
                          <a:latin typeface="Times New Roman" panose="02020603050405020304" pitchFamily="18" charset="0"/>
                          <a:cs typeface="Times New Roman" panose="02020603050405020304" pitchFamily="18" charset="0"/>
                        </a:rPr>
                        <a:t>BİRİMLER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1" i="0" u="none" strike="noStrike" dirty="0">
                          <a:solidFill>
                            <a:srgbClr val="000000"/>
                          </a:solidFill>
                          <a:effectLst/>
                          <a:latin typeface="Times New Roman" panose="02020603050405020304" pitchFamily="18" charset="0"/>
                          <a:cs typeface="Times New Roman" panose="02020603050405020304" pitchFamily="18" charset="0"/>
                        </a:rPr>
                        <a:t>İdari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202681702"/>
                  </a:ext>
                </a:extLst>
              </a:tr>
              <a:tr h="396407">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Yapı İşleri ve Teknik Daire Başkanlığı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826382"/>
                  </a:ext>
                </a:extLst>
              </a:tr>
              <a:tr h="396407">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İdari ve Mali işler Daire Başkanlığı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610191"/>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Lisansüstü Enstitü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261034"/>
                  </a:ext>
                </a:extLst>
              </a:tr>
              <a:tr h="28449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Sağlık Kültür Daire Başkanlığı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060030"/>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Personel Daire Başkanlığı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081008"/>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Öğrenci İşleri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469167"/>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Tahakkuk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590204"/>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BAP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927320"/>
                  </a:ext>
                </a:extLst>
              </a:tr>
              <a:tr h="219009">
                <a:tc>
                  <a:txBody>
                    <a:bodyPr/>
                    <a:lstStyle/>
                    <a:p>
                      <a:pPr algn="l"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Mimarlık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443422"/>
                  </a:ext>
                </a:extLst>
              </a:tr>
              <a:tr h="219009">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400" b="1"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74676"/>
                  </a:ext>
                </a:extLst>
              </a:tr>
            </a:tbl>
          </a:graphicData>
        </a:graphic>
      </p:graphicFrame>
      <p:graphicFrame>
        <p:nvGraphicFramePr>
          <p:cNvPr id="6" name="Grafik 5"/>
          <p:cNvGraphicFramePr>
            <a:graphicFrameLocks/>
          </p:cNvGraphicFramePr>
          <p:nvPr>
            <p:extLst>
              <p:ext uri="{D42A27DB-BD31-4B8C-83A1-F6EECF244321}">
                <p14:modId xmlns:p14="http://schemas.microsoft.com/office/powerpoint/2010/main" val="1632448051"/>
              </p:ext>
            </p:extLst>
          </p:nvPr>
        </p:nvGraphicFramePr>
        <p:xfrm>
          <a:off x="5412657" y="3770789"/>
          <a:ext cx="6607277" cy="2831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257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899746272"/>
              </p:ext>
            </p:extLst>
          </p:nvPr>
        </p:nvGraphicFramePr>
        <p:xfrm>
          <a:off x="804041" y="1189119"/>
          <a:ext cx="10279117" cy="3698190"/>
        </p:xfrm>
        <a:graphic>
          <a:graphicData uri="http://schemas.openxmlformats.org/drawingml/2006/table">
            <a:tbl>
              <a:tblPr/>
              <a:tblGrid>
                <a:gridCol w="1877056">
                  <a:extLst>
                    <a:ext uri="{9D8B030D-6E8A-4147-A177-3AD203B41FA5}">
                      <a16:colId xmlns:a16="http://schemas.microsoft.com/office/drawing/2014/main" val="382566053"/>
                    </a:ext>
                  </a:extLst>
                </a:gridCol>
                <a:gridCol w="1251371">
                  <a:extLst>
                    <a:ext uri="{9D8B030D-6E8A-4147-A177-3AD203B41FA5}">
                      <a16:colId xmlns:a16="http://schemas.microsoft.com/office/drawing/2014/main" val="2076279777"/>
                    </a:ext>
                  </a:extLst>
                </a:gridCol>
                <a:gridCol w="1634444">
                  <a:extLst>
                    <a:ext uri="{9D8B030D-6E8A-4147-A177-3AD203B41FA5}">
                      <a16:colId xmlns:a16="http://schemas.microsoft.com/office/drawing/2014/main" val="2586745282"/>
                    </a:ext>
                  </a:extLst>
                </a:gridCol>
                <a:gridCol w="1353523">
                  <a:extLst>
                    <a:ext uri="{9D8B030D-6E8A-4147-A177-3AD203B41FA5}">
                      <a16:colId xmlns:a16="http://schemas.microsoft.com/office/drawing/2014/main" val="205622124"/>
                    </a:ext>
                  </a:extLst>
                </a:gridCol>
                <a:gridCol w="817221">
                  <a:extLst>
                    <a:ext uri="{9D8B030D-6E8A-4147-A177-3AD203B41FA5}">
                      <a16:colId xmlns:a16="http://schemas.microsoft.com/office/drawing/2014/main" val="3004922168"/>
                    </a:ext>
                  </a:extLst>
                </a:gridCol>
                <a:gridCol w="1123680">
                  <a:extLst>
                    <a:ext uri="{9D8B030D-6E8A-4147-A177-3AD203B41FA5}">
                      <a16:colId xmlns:a16="http://schemas.microsoft.com/office/drawing/2014/main" val="685794934"/>
                    </a:ext>
                  </a:extLst>
                </a:gridCol>
                <a:gridCol w="1085373">
                  <a:extLst>
                    <a:ext uri="{9D8B030D-6E8A-4147-A177-3AD203B41FA5}">
                      <a16:colId xmlns:a16="http://schemas.microsoft.com/office/drawing/2014/main" val="4273759245"/>
                    </a:ext>
                  </a:extLst>
                </a:gridCol>
                <a:gridCol w="1136449">
                  <a:extLst>
                    <a:ext uri="{9D8B030D-6E8A-4147-A177-3AD203B41FA5}">
                      <a16:colId xmlns:a16="http://schemas.microsoft.com/office/drawing/2014/main" val="3442490565"/>
                    </a:ext>
                  </a:extLst>
                </a:gridCol>
              </a:tblGrid>
              <a:tr h="410910">
                <a:tc rowSpan="3">
                  <a:txBody>
                    <a:bodyPr/>
                    <a:lstStyle/>
                    <a:p>
                      <a:pPr algn="ctr" fontAlgn="ctr"/>
                      <a:r>
                        <a:rPr lang="tr-TR" sz="1600" b="1" i="0" u="none" strike="noStrike" dirty="0">
                          <a:solidFill>
                            <a:srgbClr val="000000"/>
                          </a:solidFill>
                          <a:effectLst/>
                          <a:latin typeface="Calibri" panose="020F0502020204030204" pitchFamily="34" charset="0"/>
                        </a:rPr>
                        <a:t>Değişkenler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7">
                  <a:txBody>
                    <a:bodyPr/>
                    <a:lstStyle/>
                    <a:p>
                      <a:pPr algn="ctr" fontAlgn="ctr"/>
                      <a:r>
                        <a:rPr lang="tr-TR" sz="1800" b="1" i="0" u="none" strike="noStrike" dirty="0" smtClean="0">
                          <a:solidFill>
                            <a:srgbClr val="000000"/>
                          </a:solidFill>
                          <a:effectLst/>
                          <a:latin typeface="Times New Roman" panose="02020603050405020304" pitchFamily="18" charset="0"/>
                          <a:cs typeface="Times New Roman" panose="02020603050405020304" pitchFamily="18" charset="0"/>
                        </a:rPr>
                        <a:t>HANGİ YEMEKHANEDE YEMEK YİYORSUNUZ</a:t>
                      </a:r>
                      <a:endParaRPr lang="tr-TR"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90396062"/>
                  </a:ext>
                </a:extLst>
              </a:tr>
              <a:tr h="410910">
                <a:tc vMerge="1">
                  <a:txBody>
                    <a:bodyPr/>
                    <a:lstStyle/>
                    <a:p>
                      <a:endParaRPr lang="tr-TR"/>
                    </a:p>
                  </a:txBody>
                  <a:tcPr/>
                </a:tc>
                <a:tc rowSpan="2">
                  <a:txBody>
                    <a:bodyPr/>
                    <a:lstStyle/>
                    <a:p>
                      <a:pPr algn="ctr" fontAlgn="ctr"/>
                      <a:r>
                        <a:rPr lang="tr-TR" sz="1600" b="1" i="0" u="none" strike="noStrike" dirty="0">
                          <a:solidFill>
                            <a:srgbClr val="000000"/>
                          </a:solidFill>
                          <a:effectLst/>
                          <a:latin typeface="Calibri" panose="020F0502020204030204" pitchFamily="34" charset="0"/>
                        </a:rPr>
                        <a:t>Kategoriler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ctr"/>
                      <a:r>
                        <a:rPr lang="tr-TR" sz="1600" b="1" i="0" u="none" strike="noStrike" dirty="0">
                          <a:solidFill>
                            <a:srgbClr val="000000"/>
                          </a:solidFill>
                          <a:effectLst/>
                          <a:latin typeface="Calibri" panose="020F0502020204030204" pitchFamily="34" charset="0"/>
                        </a:rPr>
                        <a:t>Adıyaman merkez (Kampüs)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gridSpan="2">
                  <a:txBody>
                    <a:bodyPr/>
                    <a:lstStyle/>
                    <a:p>
                      <a:pPr algn="ctr" fontAlgn="ctr"/>
                      <a:r>
                        <a:rPr lang="tr-TR" sz="1600" b="1" i="0" u="none" strike="noStrike" dirty="0">
                          <a:solidFill>
                            <a:srgbClr val="000000"/>
                          </a:solidFill>
                          <a:effectLst/>
                          <a:latin typeface="Calibri" panose="020F0502020204030204" pitchFamily="34" charset="0"/>
                        </a:rPr>
                        <a:t>Besni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gridSpan="2">
                  <a:txBody>
                    <a:bodyPr/>
                    <a:lstStyle/>
                    <a:p>
                      <a:pPr algn="ctr" fontAlgn="ctr"/>
                      <a:r>
                        <a:rPr lang="tr-TR" sz="1600" b="1" i="0" u="none" strike="noStrike" dirty="0">
                          <a:solidFill>
                            <a:srgbClr val="000000"/>
                          </a:solidFill>
                          <a:effectLst/>
                          <a:latin typeface="Calibri" panose="020F0502020204030204" pitchFamily="34" charset="0"/>
                        </a:rPr>
                        <a:t>Kahta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extLst>
                  <a:ext uri="{0D108BD9-81ED-4DB2-BD59-A6C34878D82A}">
                    <a16:rowId xmlns:a16="http://schemas.microsoft.com/office/drawing/2014/main" val="2192714582"/>
                  </a:ext>
                </a:extLst>
              </a:tr>
              <a:tr h="410910">
                <a:tc vMerge="1">
                  <a:txBody>
                    <a:bodyPr/>
                    <a:lstStyle/>
                    <a:p>
                      <a:endParaRPr lang="tr-TR"/>
                    </a:p>
                  </a:txBody>
                  <a:tcPr/>
                </a:tc>
                <a:tc vMerge="1">
                  <a:txBody>
                    <a:bodyPr/>
                    <a:lstStyle/>
                    <a:p>
                      <a:endParaRPr lang="tr-TR"/>
                    </a:p>
                  </a:txBody>
                  <a:tcPr/>
                </a:tc>
                <a:tc>
                  <a:txBody>
                    <a:bodyPr/>
                    <a:lstStyle/>
                    <a:p>
                      <a:pPr algn="ctr" fontAlgn="b"/>
                      <a:r>
                        <a:rPr lang="tr-TR" sz="1600" b="1" i="0" u="none" strike="noStrike" dirty="0">
                          <a:solidFill>
                            <a:srgbClr val="000000"/>
                          </a:solidFill>
                          <a:effectLst/>
                          <a:latin typeface="Calibri" panose="020F0502020204030204"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1" i="0" u="none" strike="noStrike" dirty="0">
                          <a:solidFill>
                            <a:srgbClr val="000000"/>
                          </a:solidFill>
                          <a:effectLst/>
                          <a:latin typeface="Calibri" panose="020F0502020204030204"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1" i="0" u="none" strike="noStrike">
                          <a:solidFill>
                            <a:srgbClr val="000000"/>
                          </a:solidFill>
                          <a:effectLst/>
                          <a:latin typeface="Calibri" panose="020F0502020204030204"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1" i="0" u="none" strike="noStrike">
                          <a:solidFill>
                            <a:srgbClr val="000000"/>
                          </a:solidFill>
                          <a:effectLst/>
                          <a:latin typeface="Calibri" panose="020F0502020204030204"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1" i="0" u="none" strike="noStrike" dirty="0">
                          <a:solidFill>
                            <a:srgbClr val="000000"/>
                          </a:solidFill>
                          <a:effectLst/>
                          <a:latin typeface="Calibri" panose="020F0502020204030204"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1" i="0" u="none" strike="noStrike" dirty="0">
                          <a:solidFill>
                            <a:srgbClr val="000000"/>
                          </a:solidFill>
                          <a:effectLst/>
                          <a:latin typeface="Calibri" panose="020F0502020204030204"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702545904"/>
                  </a:ext>
                </a:extLst>
              </a:tr>
              <a:tr h="410910">
                <a:tc rowSpan="3">
                  <a:txBody>
                    <a:bodyPr/>
                    <a:lstStyle/>
                    <a:p>
                      <a:pPr algn="l" fontAlgn="ctr"/>
                      <a:r>
                        <a:rPr lang="tr-TR" sz="1600" b="1" i="0" u="none" strike="noStrike" dirty="0">
                          <a:solidFill>
                            <a:srgbClr val="000000"/>
                          </a:solidFill>
                          <a:effectLst/>
                          <a:latin typeface="Calibri" panose="020F0502020204030204" pitchFamily="34" charset="0"/>
                        </a:rPr>
                        <a:t>Yemek listesindeki yemek ile yemekhanede çıkan yemek aynı mı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0" i="0" u="none" strike="noStrike" dirty="0">
                          <a:solidFill>
                            <a:srgbClr val="000000"/>
                          </a:solidFill>
                          <a:effectLst/>
                          <a:latin typeface="Calibri" panose="020F0502020204030204" pitchFamily="34" charset="0"/>
                        </a:rPr>
                        <a:t>Evet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51,70%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68,80%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184932"/>
                  </a:ext>
                </a:extLst>
              </a:tr>
              <a:tr h="410910">
                <a:tc vMerge="1">
                  <a:txBody>
                    <a:bodyPr/>
                    <a:lstStyle/>
                    <a:p>
                      <a:endParaRPr lang="tr-TR"/>
                    </a:p>
                  </a:txBody>
                  <a:tcPr/>
                </a:tc>
                <a:tc>
                  <a:txBody>
                    <a:bodyPr/>
                    <a:lstStyle/>
                    <a:p>
                      <a:pPr algn="ctr" fontAlgn="b"/>
                      <a:r>
                        <a:rPr lang="tr-TR" sz="1600" b="0" i="0" u="none" strike="noStrike">
                          <a:solidFill>
                            <a:srgbClr val="000000"/>
                          </a:solidFill>
                          <a:effectLst/>
                          <a:latin typeface="Calibri" panose="020F0502020204030204" pitchFamily="34" charset="0"/>
                        </a:rPr>
                        <a:t>Bazen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48480"/>
                  </a:ext>
                </a:extLst>
              </a:tr>
              <a:tr h="410910">
                <a:tc vMerge="1">
                  <a:txBody>
                    <a:bodyPr/>
                    <a:lstStyle/>
                    <a:p>
                      <a:endParaRPr lang="tr-TR"/>
                    </a:p>
                  </a:txBody>
                  <a:tcPr/>
                </a:tc>
                <a:tc>
                  <a:txBody>
                    <a:bodyPr/>
                    <a:lstStyle/>
                    <a:p>
                      <a:pPr algn="ctr" fontAlgn="b"/>
                      <a:r>
                        <a:rPr lang="tr-TR" sz="1600" b="0" i="0" u="none" strike="noStrike">
                          <a:solidFill>
                            <a:srgbClr val="000000"/>
                          </a:solidFill>
                          <a:effectLst/>
                          <a:latin typeface="Calibri" panose="020F0502020204030204" pitchFamily="34" charset="0"/>
                        </a:rPr>
                        <a:t>Hayır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70390"/>
                  </a:ext>
                </a:extLst>
              </a:tr>
              <a:tr h="410910">
                <a:tc rowSpan="3">
                  <a:txBody>
                    <a:bodyPr/>
                    <a:lstStyle/>
                    <a:p>
                      <a:pPr algn="l" fontAlgn="ctr"/>
                      <a:r>
                        <a:rPr lang="tr-TR" sz="1600" b="1" i="0" u="none" strike="noStrike" dirty="0" err="1">
                          <a:solidFill>
                            <a:srgbClr val="000000"/>
                          </a:solidFill>
                          <a:effectLst/>
                          <a:latin typeface="Calibri" panose="020F0502020204030204" pitchFamily="34" charset="0"/>
                        </a:rPr>
                        <a:t>Ögle</a:t>
                      </a:r>
                      <a:r>
                        <a:rPr lang="tr-TR" sz="1600" b="1" i="0" u="none" strike="noStrike" dirty="0">
                          <a:solidFill>
                            <a:srgbClr val="000000"/>
                          </a:solidFill>
                          <a:effectLst/>
                          <a:latin typeface="Calibri" panose="020F0502020204030204" pitchFamily="34" charset="0"/>
                        </a:rPr>
                        <a:t> yediğiniz yemekler akşam </a:t>
                      </a:r>
                      <a:r>
                        <a:rPr lang="tr-TR" sz="1600" b="1" i="0" u="none" strike="noStrike" dirty="0" err="1">
                          <a:solidFill>
                            <a:srgbClr val="000000"/>
                          </a:solidFill>
                          <a:effectLst/>
                          <a:latin typeface="Calibri" panose="020F0502020204030204" pitchFamily="34" charset="0"/>
                        </a:rPr>
                        <a:t>yameğine</a:t>
                      </a:r>
                      <a:r>
                        <a:rPr lang="tr-TR" sz="1600" b="1" i="0" u="none" strike="noStrike" dirty="0">
                          <a:solidFill>
                            <a:srgbClr val="000000"/>
                          </a:solidFill>
                          <a:effectLst/>
                          <a:latin typeface="Calibri" panose="020F0502020204030204" pitchFamily="34" charset="0"/>
                        </a:rPr>
                        <a:t> </a:t>
                      </a:r>
                      <a:r>
                        <a:rPr lang="tr-TR" sz="1600" b="1" i="0" u="none" strike="noStrike" dirty="0" err="1">
                          <a:solidFill>
                            <a:srgbClr val="000000"/>
                          </a:solidFill>
                          <a:effectLst/>
                          <a:latin typeface="Calibri" panose="020F0502020204030204" pitchFamily="34" charset="0"/>
                        </a:rPr>
                        <a:t>sarkıyormu</a:t>
                      </a:r>
                      <a:endParaRPr lang="tr-TR" sz="16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600" b="0" i="0" u="none" strike="noStrike">
                          <a:solidFill>
                            <a:srgbClr val="000000"/>
                          </a:solidFill>
                          <a:effectLst/>
                          <a:latin typeface="Calibri" panose="020F0502020204030204" pitchFamily="34" charset="0"/>
                        </a:rPr>
                        <a:t>Evet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34691"/>
                  </a:ext>
                </a:extLst>
              </a:tr>
              <a:tr h="410910">
                <a:tc vMerge="1">
                  <a:txBody>
                    <a:bodyPr/>
                    <a:lstStyle/>
                    <a:p>
                      <a:endParaRPr lang="tr-TR"/>
                    </a:p>
                  </a:txBody>
                  <a:tcPr/>
                </a:tc>
                <a:tc>
                  <a:txBody>
                    <a:bodyPr/>
                    <a:lstStyle/>
                    <a:p>
                      <a:pPr algn="ctr" fontAlgn="b"/>
                      <a:r>
                        <a:rPr lang="tr-TR" sz="1600" b="0" i="0" u="none" strike="noStrike">
                          <a:solidFill>
                            <a:srgbClr val="000000"/>
                          </a:solidFill>
                          <a:effectLst/>
                          <a:latin typeface="Calibri" panose="020F0502020204030204" pitchFamily="34" charset="0"/>
                        </a:rPr>
                        <a:t>Bazen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31,70%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20,30%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004211"/>
                  </a:ext>
                </a:extLst>
              </a:tr>
              <a:tr h="410910">
                <a:tc vMerge="1">
                  <a:txBody>
                    <a:bodyPr/>
                    <a:lstStyle/>
                    <a:p>
                      <a:endParaRPr lang="tr-TR"/>
                    </a:p>
                  </a:txBody>
                  <a:tcPr/>
                </a:tc>
                <a:tc>
                  <a:txBody>
                    <a:bodyPr/>
                    <a:lstStyle/>
                    <a:p>
                      <a:pPr algn="ctr" fontAlgn="b"/>
                      <a:r>
                        <a:rPr lang="tr-TR" sz="1600" b="0" i="0" u="none" strike="noStrike">
                          <a:solidFill>
                            <a:srgbClr val="000000"/>
                          </a:solidFill>
                          <a:effectLst/>
                          <a:latin typeface="Calibri" panose="020F0502020204030204" pitchFamily="34" charset="0"/>
                        </a:rPr>
                        <a:t>Hayır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569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47,50%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a:solidFill>
                            <a:srgbClr val="000000"/>
                          </a:solidFill>
                          <a:effectLst/>
                          <a:latin typeface="Calibri" panose="020F0502020204030204" pitchFamily="34" charset="0"/>
                        </a:rPr>
                        <a:t>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600" b="0" i="0" u="none" strike="noStrike" dirty="0">
                          <a:solidFill>
                            <a:srgbClr val="000000"/>
                          </a:solidFill>
                          <a:effectLst/>
                          <a:latin typeface="Calibri" panose="020F0502020204030204" pitchFamily="34" charset="0"/>
                        </a:rPr>
                        <a:t>73,90%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038281"/>
                  </a:ext>
                </a:extLst>
              </a:tr>
            </a:tbl>
          </a:graphicData>
        </a:graphic>
      </p:graphicFrame>
    </p:spTree>
    <p:extLst>
      <p:ext uri="{BB962C8B-B14F-4D97-AF65-F5344CB8AC3E}">
        <p14:creationId xmlns:p14="http://schemas.microsoft.com/office/powerpoint/2010/main" val="187958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3614203436"/>
              </p:ext>
            </p:extLst>
          </p:nvPr>
        </p:nvGraphicFramePr>
        <p:xfrm>
          <a:off x="412953" y="0"/>
          <a:ext cx="11474246" cy="6622023"/>
        </p:xfrm>
        <a:graphic>
          <a:graphicData uri="http://schemas.openxmlformats.org/drawingml/2006/table">
            <a:tbl>
              <a:tblPr/>
              <a:tblGrid>
                <a:gridCol w="1519995">
                  <a:extLst>
                    <a:ext uri="{9D8B030D-6E8A-4147-A177-3AD203B41FA5}">
                      <a16:colId xmlns:a16="http://schemas.microsoft.com/office/drawing/2014/main" val="3494678894"/>
                    </a:ext>
                  </a:extLst>
                </a:gridCol>
                <a:gridCol w="1119996">
                  <a:extLst>
                    <a:ext uri="{9D8B030D-6E8A-4147-A177-3AD203B41FA5}">
                      <a16:colId xmlns:a16="http://schemas.microsoft.com/office/drawing/2014/main" val="1579023711"/>
                    </a:ext>
                  </a:extLst>
                </a:gridCol>
                <a:gridCol w="1225710">
                  <a:extLst>
                    <a:ext uri="{9D8B030D-6E8A-4147-A177-3AD203B41FA5}">
                      <a16:colId xmlns:a16="http://schemas.microsoft.com/office/drawing/2014/main" val="4212251243"/>
                    </a:ext>
                  </a:extLst>
                </a:gridCol>
                <a:gridCol w="1182852">
                  <a:extLst>
                    <a:ext uri="{9D8B030D-6E8A-4147-A177-3AD203B41FA5}">
                      <a16:colId xmlns:a16="http://schemas.microsoft.com/office/drawing/2014/main" val="1752337831"/>
                    </a:ext>
                  </a:extLst>
                </a:gridCol>
                <a:gridCol w="908568">
                  <a:extLst>
                    <a:ext uri="{9D8B030D-6E8A-4147-A177-3AD203B41FA5}">
                      <a16:colId xmlns:a16="http://schemas.microsoft.com/office/drawing/2014/main" val="787235015"/>
                    </a:ext>
                  </a:extLst>
                </a:gridCol>
                <a:gridCol w="1114282">
                  <a:extLst>
                    <a:ext uri="{9D8B030D-6E8A-4147-A177-3AD203B41FA5}">
                      <a16:colId xmlns:a16="http://schemas.microsoft.com/office/drawing/2014/main" val="2692386005"/>
                    </a:ext>
                  </a:extLst>
                </a:gridCol>
                <a:gridCol w="977140">
                  <a:extLst>
                    <a:ext uri="{9D8B030D-6E8A-4147-A177-3AD203B41FA5}">
                      <a16:colId xmlns:a16="http://schemas.microsoft.com/office/drawing/2014/main" val="4013879351"/>
                    </a:ext>
                  </a:extLst>
                </a:gridCol>
                <a:gridCol w="815239">
                  <a:extLst>
                    <a:ext uri="{9D8B030D-6E8A-4147-A177-3AD203B41FA5}">
                      <a16:colId xmlns:a16="http://schemas.microsoft.com/office/drawing/2014/main" val="734272273"/>
                    </a:ext>
                  </a:extLst>
                </a:gridCol>
                <a:gridCol w="907613">
                  <a:extLst>
                    <a:ext uri="{9D8B030D-6E8A-4147-A177-3AD203B41FA5}">
                      <a16:colId xmlns:a16="http://schemas.microsoft.com/office/drawing/2014/main" val="2676166090"/>
                    </a:ext>
                  </a:extLst>
                </a:gridCol>
                <a:gridCol w="959996">
                  <a:extLst>
                    <a:ext uri="{9D8B030D-6E8A-4147-A177-3AD203B41FA5}">
                      <a16:colId xmlns:a16="http://schemas.microsoft.com/office/drawing/2014/main" val="1726576998"/>
                    </a:ext>
                  </a:extLst>
                </a:gridCol>
                <a:gridCol w="742855">
                  <a:extLst>
                    <a:ext uri="{9D8B030D-6E8A-4147-A177-3AD203B41FA5}">
                      <a16:colId xmlns:a16="http://schemas.microsoft.com/office/drawing/2014/main" val="2632862295"/>
                    </a:ext>
                  </a:extLst>
                </a:gridCol>
              </a:tblGrid>
              <a:tr h="314761">
                <a:tc>
                  <a:txBody>
                    <a:bodyPr/>
                    <a:lstStyle/>
                    <a:p>
                      <a:pPr algn="l" fontAlgn="b"/>
                      <a:endParaRPr lang="tr-TR" sz="1200" b="1" i="0" u="none" strike="noStrike">
                        <a:solidFill>
                          <a:srgbClr val="000000"/>
                        </a:solidFill>
                        <a:effectLst/>
                        <a:latin typeface="Calibri" panose="020F0502020204030204" pitchFamily="34"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1" i="0" u="none" strike="noStrike">
                        <a:solidFill>
                          <a:srgbClr val="000000"/>
                        </a:solidFill>
                        <a:effectLst/>
                        <a:latin typeface="Calibri" panose="020F0502020204030204" pitchFamily="34"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200" b="1" i="0" u="none" strike="noStrike">
                          <a:solidFill>
                            <a:srgbClr val="000000"/>
                          </a:solidFill>
                          <a:effectLst/>
                          <a:latin typeface="Calibri" panose="020F0502020204030204" pitchFamily="34" charset="0"/>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Calibri" panose="020F0502020204030204" pitchFamily="34" charset="0"/>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Calibri" panose="020F0502020204030204" pitchFamily="34"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836984"/>
                  </a:ext>
                </a:extLst>
              </a:tr>
              <a:tr h="314761">
                <a:tc rowSpan="4">
                  <a:txBody>
                    <a:bodyPr/>
                    <a:lstStyle/>
                    <a:p>
                      <a:pPr algn="ctr" fontAlgn="ctr"/>
                      <a:r>
                        <a:rPr lang="tr-TR" sz="1200" b="1" i="0" u="none" strike="noStrike">
                          <a:solidFill>
                            <a:srgbClr val="000000"/>
                          </a:solidFill>
                          <a:effectLst/>
                          <a:latin typeface="Calibri" panose="020F0502020204030204" pitchFamily="34" charset="0"/>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200" b="1" i="0" u="none" strike="noStrike">
                          <a:solidFill>
                            <a:srgbClr val="000000"/>
                          </a:solidFill>
                          <a:effectLst/>
                          <a:latin typeface="Calibri" panose="020F0502020204030204" pitchFamily="34" charset="0"/>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200" b="1" i="0" u="none" strike="noStrike">
                          <a:solidFill>
                            <a:srgbClr val="000000"/>
                          </a:solidFill>
                          <a:effectLst/>
                          <a:latin typeface="Calibri" panose="020F0502020204030204" pitchFamily="34" charset="0"/>
                        </a:rPr>
                        <a:t>Adıyaman merkez (Kampüs)</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Calibri" panose="020F0502020204030204" pitchFamily="34" charset="0"/>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Calibri" panose="020F0502020204030204" pitchFamily="34" charset="0"/>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3671345"/>
                  </a:ext>
                </a:extLst>
              </a:tr>
              <a:tr h="314761">
                <a:tc vMerge="1">
                  <a:txBody>
                    <a:bodyPr/>
                    <a:lstStyle/>
                    <a:p>
                      <a:endParaRPr lang="tr-TR"/>
                    </a:p>
                  </a:txBody>
                  <a:tcPr/>
                </a:tc>
                <a:tc vMerge="1">
                  <a:txBody>
                    <a:bodyPr/>
                    <a:lstStyle/>
                    <a:p>
                      <a:endParaRPr lang="tr-TR"/>
                    </a:p>
                  </a:txBody>
                  <a:tcPr/>
                </a:tc>
                <a:tc gridSpan="3">
                  <a:txBody>
                    <a:bodyPr/>
                    <a:lstStyle/>
                    <a:p>
                      <a:pPr algn="ctr" fontAlgn="ctr"/>
                      <a:r>
                        <a:rPr lang="tr-TR" sz="1200" b="1" i="0" u="none" strike="noStrike">
                          <a:solidFill>
                            <a:srgbClr val="000000"/>
                          </a:solidFill>
                          <a:effectLst/>
                          <a:latin typeface="Calibri" panose="020F0502020204030204" pitchFamily="34"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Calibri" panose="020F0502020204030204" pitchFamily="34"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Calibri" panose="020F0502020204030204" pitchFamily="34"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0408607"/>
                  </a:ext>
                </a:extLst>
              </a:tr>
              <a:tr h="405509">
                <a:tc vMerge="1">
                  <a:txBody>
                    <a:bodyPr/>
                    <a:lstStyle/>
                    <a:p>
                      <a:endParaRPr lang="tr-TR"/>
                    </a:p>
                  </a:txBody>
                  <a:tcPr/>
                </a:tc>
                <a:tc vMerge="1">
                  <a:txBody>
                    <a:bodyPr/>
                    <a:lstStyle/>
                    <a:p>
                      <a:endParaRPr lang="tr-TR"/>
                    </a:p>
                  </a:txBody>
                  <a:tcPr/>
                </a:tc>
                <a:tc>
                  <a:txBody>
                    <a:bodyPr/>
                    <a:lstStyle/>
                    <a:p>
                      <a:pPr algn="ctr" fontAlgn="b"/>
                      <a:r>
                        <a:rPr lang="tr-TR" sz="1200" b="1" i="0" u="none" strike="noStrike">
                          <a:solidFill>
                            <a:srgbClr val="000000"/>
                          </a:solidFill>
                          <a:effectLst/>
                          <a:latin typeface="Calibri" panose="020F0502020204030204" pitchFamily="34"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Calibri" panose="020F0502020204030204" pitchFamily="34"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267134821"/>
                  </a:ext>
                </a:extLst>
              </a:tr>
              <a:tr h="314761">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Calibri" panose="020F0502020204030204" pitchFamily="34"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053888"/>
                  </a:ext>
                </a:extLst>
              </a:tr>
              <a:tr h="330498">
                <a:tc rowSpan="5">
                  <a:txBody>
                    <a:bodyPr/>
                    <a:lstStyle/>
                    <a:p>
                      <a:pPr algn="l" fontAlgn="ctr"/>
                      <a:r>
                        <a:rPr lang="tr-TR" sz="1200" b="1" i="0" u="none" strike="noStrike">
                          <a:solidFill>
                            <a:srgbClr val="000000"/>
                          </a:solidFill>
                          <a:effectLst/>
                          <a:latin typeface="Calibri" panose="020F0502020204030204" pitchFamily="34" charset="0"/>
                        </a:rPr>
                        <a:t>Yemekhanenin temizliği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dirty="0">
                          <a:solidFill>
                            <a:srgbClr val="000000"/>
                          </a:solidFill>
                          <a:effectLst/>
                          <a:latin typeface="Calibri" panose="020F0502020204030204" pitchFamily="34" charset="0"/>
                        </a:rPr>
                        <a:t>Hiç iyi değil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4 (3,7%)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21 (10,2%)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27 (3,0%)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 (13,3%)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10 (11,0%)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114586"/>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Az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13 (12,0%)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34 (16,6%)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69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4 (30,8%)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13 (28,9%)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(4,3%)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11 (12,1%)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499329"/>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Orta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23 (21,3%)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solidFill>
                            <a:srgbClr val="000000"/>
                          </a:solidFill>
                          <a:effectLst/>
                          <a:latin typeface="Times New Roman" panose="02020603050405020304" pitchFamily="18" charset="0"/>
                        </a:rPr>
                        <a:t>52 (25,4%)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291 (32,6%)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8 (61,5%)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17 (37,8%)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 (12,5%)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4 (17,4%)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32 (35,2%)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66365"/>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54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64 (31,2%)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391 (43,8%)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4 (8,9%)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19 (79,2%)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10 (43,5%)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29 (31,9%)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705017"/>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Çok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14 (13,0%)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34 (16,6%)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114 (12,8%)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5 (11,1%)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 (26,1%)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9 (9,9%)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286975"/>
                  </a:ext>
                </a:extLst>
              </a:tr>
              <a:tr h="330498">
                <a:tc rowSpan="5">
                  <a:txBody>
                    <a:bodyPr/>
                    <a:lstStyle/>
                    <a:p>
                      <a:pPr algn="l" fontAlgn="ctr"/>
                      <a:r>
                        <a:rPr lang="tr-TR" sz="1200" b="1" i="0" u="none" strike="noStrike">
                          <a:solidFill>
                            <a:srgbClr val="000000"/>
                          </a:solidFill>
                          <a:effectLst/>
                          <a:latin typeface="Calibri" panose="020F0502020204030204" pitchFamily="34" charset="0"/>
                        </a:rPr>
                        <a:t>Masaların temizliği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dirty="0">
                          <a:solidFill>
                            <a:srgbClr val="000000"/>
                          </a:solidFill>
                          <a:effectLst/>
                          <a:latin typeface="Calibri" panose="020F0502020204030204" pitchFamily="34" charset="0"/>
                        </a:rPr>
                        <a:t>Hiç iyi değil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5 (4,6%)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18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31 (3,5%)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 (6,7%)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11 (12,1%)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047643"/>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Az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13 (12,0%)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44 (21,5%)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88 (9,9%)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 (46,2%)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10 (22,2%)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(4,3%)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11 (12,1%)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86478"/>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Orta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24 (22,2%)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51 (24,9%)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291 (32,7%)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5 (38,5%)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18 (40,0%)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4 (16,7%)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30 (33,0%)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817816"/>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51 (47,2%)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62 (30,2%)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356 (40,0%)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7 (15,6%)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18 (75,0%)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11 (47,8%)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29 (31,9%)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572187"/>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Çok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15 (13,9%)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30 (14,6%)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122 (13,7%)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 (13,3%)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7 (30,4%)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10 (11,0%)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154970"/>
                  </a:ext>
                </a:extLst>
              </a:tr>
              <a:tr h="330498">
                <a:tc rowSpan="5">
                  <a:txBody>
                    <a:bodyPr/>
                    <a:lstStyle/>
                    <a:p>
                      <a:pPr algn="l" fontAlgn="ctr"/>
                      <a:r>
                        <a:rPr lang="tr-TR" sz="1200" b="1" i="0" u="none" strike="noStrike">
                          <a:solidFill>
                            <a:srgbClr val="000000"/>
                          </a:solidFill>
                          <a:effectLst/>
                          <a:latin typeface="Calibri" panose="020F0502020204030204" pitchFamily="34" charset="0"/>
                        </a:rPr>
                        <a:t>Tabak,tepsi,kaşık,çatal,bardak temizliği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dirty="0">
                          <a:solidFill>
                            <a:srgbClr val="000000"/>
                          </a:solidFill>
                          <a:effectLst/>
                          <a:latin typeface="Calibri" panose="020F0502020204030204" pitchFamily="34" charset="0"/>
                        </a:rPr>
                        <a:t>Hiç iyi değil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3 (2,8%)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19 (9,3%)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71 (8,0%)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(4,4%)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9 (9,9%)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553309"/>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Az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15 (13,9%)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43 (21,0%)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153 (17,2%)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7 (53,8%)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16 (35,6%)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(4,3%)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14 (15,4%)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82169"/>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Orta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41 (38,0%)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69 (33,7%)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321 (36,0%)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 (23,1%)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14 (31,1%)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6 (25,0%)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3 (13,0%)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27 (29,7%)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018311"/>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42 (38,9%)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49 (23,9%)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266 (29,8%)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(15,4%)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2 (4,4%)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17 (70,8%)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12 (52,2%)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Calibri" panose="020F0502020204030204" pitchFamily="34" charset="0"/>
                        </a:rPr>
                        <a:t>33 (36,3%)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023613"/>
                  </a:ext>
                </a:extLst>
              </a:tr>
              <a:tr h="330498">
                <a:tc vMerge="1">
                  <a:txBody>
                    <a:bodyPr/>
                    <a:lstStyle/>
                    <a:p>
                      <a:endParaRPr lang="tr-TR"/>
                    </a:p>
                  </a:txBody>
                  <a:tcPr/>
                </a:tc>
                <a:tc>
                  <a:txBody>
                    <a:bodyPr/>
                    <a:lstStyle/>
                    <a:p>
                      <a:pPr algn="l" fontAlgn="b"/>
                      <a:r>
                        <a:rPr lang="tr-TR" sz="1200" b="1" i="0" u="none" strike="noStrike" dirty="0">
                          <a:solidFill>
                            <a:srgbClr val="000000"/>
                          </a:solidFill>
                          <a:effectLst/>
                          <a:latin typeface="Calibri" panose="020F0502020204030204" pitchFamily="34" charset="0"/>
                        </a:rPr>
                        <a:t>Çok iyi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Calibri" panose="020F0502020204030204" pitchFamily="34" charset="0"/>
                        </a:rPr>
                        <a:t>7 (6,5%)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25 (12,2%)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80 (9,0%)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11 (24,4%)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1 (4,2%)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5 (21,7%)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Calibri" panose="020F0502020204030204" pitchFamily="34" charset="0"/>
                        </a:rPr>
                        <a:t>8 (8,8%)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935773"/>
                  </a:ext>
                </a:extLst>
              </a:tr>
            </a:tbl>
          </a:graphicData>
        </a:graphic>
      </p:graphicFrame>
    </p:spTree>
    <p:extLst>
      <p:ext uri="{BB962C8B-B14F-4D97-AF65-F5344CB8AC3E}">
        <p14:creationId xmlns:p14="http://schemas.microsoft.com/office/powerpoint/2010/main" val="3141147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399586231"/>
              </p:ext>
            </p:extLst>
          </p:nvPr>
        </p:nvGraphicFramePr>
        <p:xfrm>
          <a:off x="339215" y="10236"/>
          <a:ext cx="11636475" cy="6637536"/>
        </p:xfrm>
        <a:graphic>
          <a:graphicData uri="http://schemas.openxmlformats.org/drawingml/2006/table">
            <a:tbl>
              <a:tblPr/>
              <a:tblGrid>
                <a:gridCol w="1535625">
                  <a:extLst>
                    <a:ext uri="{9D8B030D-6E8A-4147-A177-3AD203B41FA5}">
                      <a16:colId xmlns:a16="http://schemas.microsoft.com/office/drawing/2014/main" val="551084863"/>
                    </a:ext>
                  </a:extLst>
                </a:gridCol>
                <a:gridCol w="1131512">
                  <a:extLst>
                    <a:ext uri="{9D8B030D-6E8A-4147-A177-3AD203B41FA5}">
                      <a16:colId xmlns:a16="http://schemas.microsoft.com/office/drawing/2014/main" val="2676097134"/>
                    </a:ext>
                  </a:extLst>
                </a:gridCol>
                <a:gridCol w="1238313">
                  <a:extLst>
                    <a:ext uri="{9D8B030D-6E8A-4147-A177-3AD203B41FA5}">
                      <a16:colId xmlns:a16="http://schemas.microsoft.com/office/drawing/2014/main" val="152862166"/>
                    </a:ext>
                  </a:extLst>
                </a:gridCol>
                <a:gridCol w="1195015">
                  <a:extLst>
                    <a:ext uri="{9D8B030D-6E8A-4147-A177-3AD203B41FA5}">
                      <a16:colId xmlns:a16="http://schemas.microsoft.com/office/drawing/2014/main" val="232615830"/>
                    </a:ext>
                  </a:extLst>
                </a:gridCol>
                <a:gridCol w="917909">
                  <a:extLst>
                    <a:ext uri="{9D8B030D-6E8A-4147-A177-3AD203B41FA5}">
                      <a16:colId xmlns:a16="http://schemas.microsoft.com/office/drawing/2014/main" val="3819497715"/>
                    </a:ext>
                  </a:extLst>
                </a:gridCol>
                <a:gridCol w="1125740">
                  <a:extLst>
                    <a:ext uri="{9D8B030D-6E8A-4147-A177-3AD203B41FA5}">
                      <a16:colId xmlns:a16="http://schemas.microsoft.com/office/drawing/2014/main" val="120679101"/>
                    </a:ext>
                  </a:extLst>
                </a:gridCol>
                <a:gridCol w="879006">
                  <a:extLst>
                    <a:ext uri="{9D8B030D-6E8A-4147-A177-3AD203B41FA5}">
                      <a16:colId xmlns:a16="http://schemas.microsoft.com/office/drawing/2014/main" val="3435112117"/>
                    </a:ext>
                  </a:extLst>
                </a:gridCol>
                <a:gridCol w="809604">
                  <a:extLst>
                    <a:ext uri="{9D8B030D-6E8A-4147-A177-3AD203B41FA5}">
                      <a16:colId xmlns:a16="http://schemas.microsoft.com/office/drawing/2014/main" val="390742854"/>
                    </a:ext>
                  </a:extLst>
                </a:gridCol>
                <a:gridCol w="1039145">
                  <a:extLst>
                    <a:ext uri="{9D8B030D-6E8A-4147-A177-3AD203B41FA5}">
                      <a16:colId xmlns:a16="http://schemas.microsoft.com/office/drawing/2014/main" val="2567257008"/>
                    </a:ext>
                  </a:extLst>
                </a:gridCol>
                <a:gridCol w="969867">
                  <a:extLst>
                    <a:ext uri="{9D8B030D-6E8A-4147-A177-3AD203B41FA5}">
                      <a16:colId xmlns:a16="http://schemas.microsoft.com/office/drawing/2014/main" val="1779520943"/>
                    </a:ext>
                  </a:extLst>
                </a:gridCol>
                <a:gridCol w="794739">
                  <a:extLst>
                    <a:ext uri="{9D8B030D-6E8A-4147-A177-3AD203B41FA5}">
                      <a16:colId xmlns:a16="http://schemas.microsoft.com/office/drawing/2014/main" val="990386884"/>
                    </a:ext>
                  </a:extLst>
                </a:gridCol>
              </a:tblGrid>
              <a:tr h="290293">
                <a:tc>
                  <a:txBody>
                    <a:bodyPr/>
                    <a:lstStyle/>
                    <a:p>
                      <a:pPr algn="l" fontAlgn="b"/>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200" b="1" i="0" u="none" strike="noStrike" dirty="0">
                          <a:solidFill>
                            <a:srgbClr val="000000"/>
                          </a:solidFill>
                          <a:effectLst/>
                          <a:latin typeface="Times New Roman" panose="02020603050405020304" pitchFamily="18" charset="0"/>
                          <a:cs typeface="Times New Roman" panose="02020603050405020304" pitchFamily="18" charset="0"/>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106152"/>
                  </a:ext>
                </a:extLst>
              </a:tr>
              <a:tr h="290293">
                <a:tc row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Adıyaman merkez (Kampüs)</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49681380"/>
                  </a:ext>
                </a:extLst>
              </a:tr>
              <a:tr h="290293">
                <a:tc vMerge="1">
                  <a:txBody>
                    <a:bodyPr/>
                    <a:lstStyle/>
                    <a:p>
                      <a:endParaRPr lang="tr-TR"/>
                    </a:p>
                  </a:txBody>
                  <a:tcPr/>
                </a:tc>
                <a:tc vMerge="1">
                  <a:txBody>
                    <a:bodyPr/>
                    <a:lstStyle/>
                    <a:p>
                      <a:endParaRPr lang="tr-TR"/>
                    </a:p>
                  </a:txBody>
                  <a:tcPr/>
                </a:tc>
                <a:tc gridSpan="3">
                  <a:txBody>
                    <a:bodyPr/>
                    <a:lstStyle/>
                    <a:p>
                      <a:pPr algn="ctr" fontAlgn="ctr"/>
                      <a:r>
                        <a:rPr lang="tr-TR" sz="1200" b="1" i="0" u="none" strike="noStrike" dirty="0">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49065006"/>
                  </a:ext>
                </a:extLst>
              </a:tr>
              <a:tr h="360726">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976531441"/>
                  </a:ext>
                </a:extLst>
              </a:tr>
              <a:tr h="360726">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429726"/>
                  </a:ext>
                </a:extLst>
              </a:tr>
              <a:tr h="304807">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Tabak,tepsi,kaşık,çatal,bardak temizliği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(2,8%)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19 (9,3%)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71 (8,0%)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(4,4%)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(8,7%)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 (9,9%)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219143"/>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15 (13,9%)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43 (21,0%)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153 (17,2%)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(53,8%)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16 (35,6%)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58974"/>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41 (38,0%)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69 (33,7%)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321 (36,0%)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3 (23,1%)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(31,1%)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(25,0%)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27 (29,7%)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795246"/>
                  </a:ext>
                </a:extLst>
              </a:tr>
              <a:tr h="304807">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42 (38,9%)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49 (23,9%)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266 (29,8%)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2 (4,4%)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17 (70,8%)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(52,2%)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33 (36,3%)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228056"/>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25 (12,2%)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80 (9,0%)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11 (24,4%)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(21,7%)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754295"/>
                  </a:ext>
                </a:extLst>
              </a:tr>
              <a:tr h="304807">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Aydınlatma ve havalandırma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(2,8%)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23 (11,2%)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53 (5,9%)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(6,8%)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(8,7%)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(12,1%)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75194"/>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17 (15,7%)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36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128 (14,3%)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(61,5%)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 (22,7%)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2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18 (19,8%)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54146"/>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18 (16,7%)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42 (20,5%)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297 (33,3%)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(30,8%)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13 (29,5%)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 (4,3%)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21 (23,1%)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830253"/>
                  </a:ext>
                </a:extLst>
              </a:tr>
              <a:tr h="304807">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54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66 (32,2%)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311 (34,9%)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(18,2%)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13 (54,2%)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8 (34,8%)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29 (31,9%)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305947"/>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16 (14,8%)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38 (18,5%)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103 (11,5%)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10 (22,7%)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(33,3%)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(52,2%)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12 (13,2%)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409797"/>
                  </a:ext>
                </a:extLst>
              </a:tr>
              <a:tr h="304807">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Lavaboların temizliği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112 (12,6%)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(17,4%)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45 (49,5%)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1717903"/>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19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33 (16,1%)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188 (21,1%)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(53,8%)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(26,7%)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9 (9,9%)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217683"/>
                  </a:ext>
                </a:extLst>
              </a:tr>
              <a:tr h="304807">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39 (36,1%)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72 (35,1%)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299 (33,5%)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(45,8%)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(17,4%)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22 (24,2%)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764979"/>
                  </a:ext>
                </a:extLst>
              </a:tr>
              <a:tr h="304807">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42 (38,9%)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52 (25,4%)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215 (24,1%)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 (20,0%)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(45,8%)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(52,2%)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13 (14,3%)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164856"/>
                  </a:ext>
                </a:extLst>
              </a:tr>
              <a:tr h="360726">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30 (14,6%)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77 (8,6%)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13 (28,9%)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2 (2,2%)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242968"/>
                  </a:ext>
                </a:extLst>
              </a:tr>
            </a:tbl>
          </a:graphicData>
        </a:graphic>
      </p:graphicFrame>
    </p:spTree>
    <p:extLst>
      <p:ext uri="{BB962C8B-B14F-4D97-AF65-F5344CB8AC3E}">
        <p14:creationId xmlns:p14="http://schemas.microsoft.com/office/powerpoint/2010/main" val="185930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078433733"/>
              </p:ext>
            </p:extLst>
          </p:nvPr>
        </p:nvGraphicFramePr>
        <p:xfrm>
          <a:off x="294965" y="0"/>
          <a:ext cx="11636480" cy="6548283"/>
        </p:xfrm>
        <a:graphic>
          <a:graphicData uri="http://schemas.openxmlformats.org/drawingml/2006/table">
            <a:tbl>
              <a:tblPr/>
              <a:tblGrid>
                <a:gridCol w="1516087">
                  <a:extLst>
                    <a:ext uri="{9D8B030D-6E8A-4147-A177-3AD203B41FA5}">
                      <a16:colId xmlns:a16="http://schemas.microsoft.com/office/drawing/2014/main" val="2051982248"/>
                    </a:ext>
                  </a:extLst>
                </a:gridCol>
                <a:gridCol w="1117117">
                  <a:extLst>
                    <a:ext uri="{9D8B030D-6E8A-4147-A177-3AD203B41FA5}">
                      <a16:colId xmlns:a16="http://schemas.microsoft.com/office/drawing/2014/main" val="2029190002"/>
                    </a:ext>
                  </a:extLst>
                </a:gridCol>
                <a:gridCol w="1222559">
                  <a:extLst>
                    <a:ext uri="{9D8B030D-6E8A-4147-A177-3AD203B41FA5}">
                      <a16:colId xmlns:a16="http://schemas.microsoft.com/office/drawing/2014/main" val="4107771295"/>
                    </a:ext>
                  </a:extLst>
                </a:gridCol>
                <a:gridCol w="1179812">
                  <a:extLst>
                    <a:ext uri="{9D8B030D-6E8A-4147-A177-3AD203B41FA5}">
                      <a16:colId xmlns:a16="http://schemas.microsoft.com/office/drawing/2014/main" val="3867577808"/>
                    </a:ext>
                  </a:extLst>
                </a:gridCol>
                <a:gridCol w="906232">
                  <a:extLst>
                    <a:ext uri="{9D8B030D-6E8A-4147-A177-3AD203B41FA5}">
                      <a16:colId xmlns:a16="http://schemas.microsoft.com/office/drawing/2014/main" val="3056380121"/>
                    </a:ext>
                  </a:extLst>
                </a:gridCol>
                <a:gridCol w="1111418">
                  <a:extLst>
                    <a:ext uri="{9D8B030D-6E8A-4147-A177-3AD203B41FA5}">
                      <a16:colId xmlns:a16="http://schemas.microsoft.com/office/drawing/2014/main" val="2399296451"/>
                    </a:ext>
                  </a:extLst>
                </a:gridCol>
                <a:gridCol w="974628">
                  <a:extLst>
                    <a:ext uri="{9D8B030D-6E8A-4147-A177-3AD203B41FA5}">
                      <a16:colId xmlns:a16="http://schemas.microsoft.com/office/drawing/2014/main" val="4103477433"/>
                    </a:ext>
                  </a:extLst>
                </a:gridCol>
                <a:gridCol w="835930">
                  <a:extLst>
                    <a:ext uri="{9D8B030D-6E8A-4147-A177-3AD203B41FA5}">
                      <a16:colId xmlns:a16="http://schemas.microsoft.com/office/drawing/2014/main" val="1888417339"/>
                    </a:ext>
                  </a:extLst>
                </a:gridCol>
                <a:gridCol w="882493">
                  <a:extLst>
                    <a:ext uri="{9D8B030D-6E8A-4147-A177-3AD203B41FA5}">
                      <a16:colId xmlns:a16="http://schemas.microsoft.com/office/drawing/2014/main" val="3537583409"/>
                    </a:ext>
                  </a:extLst>
                </a:gridCol>
                <a:gridCol w="957529">
                  <a:extLst>
                    <a:ext uri="{9D8B030D-6E8A-4147-A177-3AD203B41FA5}">
                      <a16:colId xmlns:a16="http://schemas.microsoft.com/office/drawing/2014/main" val="3816430476"/>
                    </a:ext>
                  </a:extLst>
                </a:gridCol>
                <a:gridCol w="121514">
                  <a:extLst>
                    <a:ext uri="{9D8B030D-6E8A-4147-A177-3AD203B41FA5}">
                      <a16:colId xmlns:a16="http://schemas.microsoft.com/office/drawing/2014/main" val="1457368864"/>
                    </a:ext>
                  </a:extLst>
                </a:gridCol>
                <a:gridCol w="811161">
                  <a:extLst>
                    <a:ext uri="{9D8B030D-6E8A-4147-A177-3AD203B41FA5}">
                      <a16:colId xmlns:a16="http://schemas.microsoft.com/office/drawing/2014/main" val="1321375565"/>
                    </a:ext>
                  </a:extLst>
                </a:gridCol>
              </a:tblGrid>
              <a:tr h="311255">
                <a:tc>
                  <a:txBody>
                    <a:bodyPr/>
                    <a:lstStyle/>
                    <a:p>
                      <a:pPr algn="l" fontAlgn="b"/>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932064495"/>
                  </a:ext>
                </a:extLst>
              </a:tr>
              <a:tr h="311255">
                <a:tc row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Adıyaman merkez (Kampüs)</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70623936"/>
                  </a:ext>
                </a:extLst>
              </a:tr>
              <a:tr h="311255">
                <a:tc vMerge="1">
                  <a:txBody>
                    <a:bodyPr/>
                    <a:lstStyle/>
                    <a:p>
                      <a:endParaRPr lang="tr-TR"/>
                    </a:p>
                  </a:txBody>
                  <a:tcPr/>
                </a:tc>
                <a:tc v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4">
                  <a:txBody>
                    <a:bodyPr/>
                    <a:lstStyle/>
                    <a:p>
                      <a:pPr algn="ctr"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20290333"/>
                  </a:ext>
                </a:extLst>
              </a:tr>
              <a:tr h="400993">
                <a:tc vMerge="1">
                  <a:txBody>
                    <a:bodyPr/>
                    <a:lstStyle/>
                    <a:p>
                      <a:endParaRPr lang="tr-TR"/>
                    </a:p>
                  </a:txBody>
                  <a:tcPr/>
                </a:tc>
                <a:tc vMerge="1">
                  <a:txBody>
                    <a:bodyPr/>
                    <a:lstStyle/>
                    <a:p>
                      <a:endParaRPr lang="tr-TR"/>
                    </a:p>
                  </a:txBody>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2">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pPr algn="ctr" fontAlgn="b"/>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449219004"/>
                  </a:ext>
                </a:extLst>
              </a:tr>
              <a:tr h="311255">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244158"/>
                  </a:ext>
                </a:extLst>
              </a:tr>
              <a:tr h="326818">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YemeklerinGörünüşü</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(2,8%)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14 (6,8%)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39 (4,4%)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(13,2%)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52479"/>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17 (15,7%)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47 (22,9%)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103 (11,5%)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(46,2%)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(26,7%)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304626"/>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35 (32,4%)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75 (36,6%)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303 (33,9%)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(38,5%)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15 (33,3%)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(12,5%)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27 (29,7%)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00655"/>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49 (45,4%)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55 (26,8%)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373 (41,8%)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(17,8%)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17 (70,8%)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(47,8%)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38 (41,8%)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872356"/>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14 (6,8%)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75 (8,4%)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(16,7%)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 (39,1%)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531222"/>
                  </a:ext>
                </a:extLst>
              </a:tr>
              <a:tr h="326818">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Yemeklerin Sıcaklığı</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17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47 (5,3%)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 (11,0%)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080024"/>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43 (21,0%)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97 (10,9%)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 (22,2%)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(12,5%)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(17,4%)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19 (20,9%)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375204"/>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35 (32,4%)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71 (34,6%)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300 (33,7%)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 (69,2%)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(31,1%)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(33,3%)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(26,1%)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21 (23,1%)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49292"/>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54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54 (26,3%)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344 (38,6%)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(11,1%)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9 (39,1%)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34 (37,4%)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956005"/>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(4,6%)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20 (9,8%)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102 (11,4%)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13 (28,9%)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(17,4%)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128949"/>
                  </a:ext>
                </a:extLst>
              </a:tr>
              <a:tr h="326818">
                <a:tc rowSpan="5">
                  <a:txBody>
                    <a:bodyPr/>
                    <a:lstStyle/>
                    <a:p>
                      <a:pPr algn="l" fontAlgn="ctr"/>
                      <a:r>
                        <a:rPr lang="tr-TR" sz="1200" b="1" i="0" u="none" strike="noStrike">
                          <a:solidFill>
                            <a:srgbClr val="000000"/>
                          </a:solidFill>
                          <a:effectLst/>
                          <a:latin typeface="Times New Roman" panose="02020603050405020304" pitchFamily="18" charset="0"/>
                          <a:cs typeface="Times New Roman" panose="02020603050405020304" pitchFamily="18" charset="0"/>
                        </a:rPr>
                        <a:t>Yemeklerin Kıvamı</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7 (6,5%)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25 (12,3%)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59 (6,6%)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(4,4%)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(12,1%)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76465"/>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42 (20,6%)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116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12 (26,7%)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(12,5%)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 (4,3%)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16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489950"/>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33 (30,6%)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75 (36,8%)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331 (37,1%)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(100,0%)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 (61,5%)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(31,1%)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(21,7%)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26 (28,6%)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454100"/>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50 (46,3%)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47 (23,0%)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305 (34,2%)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 (6,7%)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(58,3%)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11 (47,8%)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30 (33,0%)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098153"/>
                  </a:ext>
                </a:extLst>
              </a:tr>
              <a:tr h="326818">
                <a:tc vMerge="1">
                  <a:txBody>
                    <a:bodyPr/>
                    <a:lstStyle/>
                    <a:p>
                      <a:endParaRPr lang="tr-TR"/>
                    </a:p>
                  </a:txBody>
                  <a:tcPr/>
                </a:tc>
                <a:tc>
                  <a:txBody>
                    <a:bodyPr/>
                    <a:lstStyle/>
                    <a:p>
                      <a:pPr algn="l" fontAlgn="b"/>
                      <a:r>
                        <a:rPr lang="tr-TR" sz="12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4 (3,7%)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cs typeface="Times New Roman" panose="02020603050405020304" pitchFamily="18" charset="0"/>
                        </a:rPr>
                        <a:t>15 (7,4%)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81 (9,1%)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14 (31,1%)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5 (20,8%)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solidFill>
                            <a:srgbClr val="000000"/>
                          </a:solidFill>
                          <a:effectLst/>
                          <a:latin typeface="Times New Roman" panose="02020603050405020304" pitchFamily="18" charset="0"/>
                          <a:cs typeface="Times New Roman" panose="02020603050405020304" pitchFamily="18" charset="0"/>
                        </a:rPr>
                        <a:t>6 (26,1%)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Times New Roman" panose="02020603050405020304" pitchFamily="18" charset="0"/>
                          <a:cs typeface="Times New Roman" panose="02020603050405020304" pitchFamily="18" charset="0"/>
                        </a:rPr>
                        <a:t>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271001"/>
                  </a:ext>
                </a:extLst>
              </a:tr>
            </a:tbl>
          </a:graphicData>
        </a:graphic>
      </p:graphicFrame>
    </p:spTree>
    <p:extLst>
      <p:ext uri="{BB962C8B-B14F-4D97-AF65-F5344CB8AC3E}">
        <p14:creationId xmlns:p14="http://schemas.microsoft.com/office/powerpoint/2010/main" val="28635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26900430"/>
              </p:ext>
            </p:extLst>
          </p:nvPr>
        </p:nvGraphicFramePr>
        <p:xfrm>
          <a:off x="383456" y="132735"/>
          <a:ext cx="11533241" cy="6533708"/>
        </p:xfrm>
        <a:graphic>
          <a:graphicData uri="http://schemas.openxmlformats.org/drawingml/2006/table">
            <a:tbl>
              <a:tblPr/>
              <a:tblGrid>
                <a:gridCol w="1521949">
                  <a:extLst>
                    <a:ext uri="{9D8B030D-6E8A-4147-A177-3AD203B41FA5}">
                      <a16:colId xmlns:a16="http://schemas.microsoft.com/office/drawing/2014/main" val="108494786"/>
                    </a:ext>
                  </a:extLst>
                </a:gridCol>
                <a:gridCol w="1121436">
                  <a:extLst>
                    <a:ext uri="{9D8B030D-6E8A-4147-A177-3AD203B41FA5}">
                      <a16:colId xmlns:a16="http://schemas.microsoft.com/office/drawing/2014/main" val="1541611004"/>
                    </a:ext>
                  </a:extLst>
                </a:gridCol>
                <a:gridCol w="1227285">
                  <a:extLst>
                    <a:ext uri="{9D8B030D-6E8A-4147-A177-3AD203B41FA5}">
                      <a16:colId xmlns:a16="http://schemas.microsoft.com/office/drawing/2014/main" val="462376072"/>
                    </a:ext>
                  </a:extLst>
                </a:gridCol>
                <a:gridCol w="1184373">
                  <a:extLst>
                    <a:ext uri="{9D8B030D-6E8A-4147-A177-3AD203B41FA5}">
                      <a16:colId xmlns:a16="http://schemas.microsoft.com/office/drawing/2014/main" val="2367717095"/>
                    </a:ext>
                  </a:extLst>
                </a:gridCol>
                <a:gridCol w="909736">
                  <a:extLst>
                    <a:ext uri="{9D8B030D-6E8A-4147-A177-3AD203B41FA5}">
                      <a16:colId xmlns:a16="http://schemas.microsoft.com/office/drawing/2014/main" val="1580815806"/>
                    </a:ext>
                  </a:extLst>
                </a:gridCol>
                <a:gridCol w="1115715">
                  <a:extLst>
                    <a:ext uri="{9D8B030D-6E8A-4147-A177-3AD203B41FA5}">
                      <a16:colId xmlns:a16="http://schemas.microsoft.com/office/drawing/2014/main" val="2050289306"/>
                    </a:ext>
                  </a:extLst>
                </a:gridCol>
                <a:gridCol w="978396">
                  <a:extLst>
                    <a:ext uri="{9D8B030D-6E8A-4147-A177-3AD203B41FA5}">
                      <a16:colId xmlns:a16="http://schemas.microsoft.com/office/drawing/2014/main" val="3094760391"/>
                    </a:ext>
                  </a:extLst>
                </a:gridCol>
                <a:gridCol w="819641">
                  <a:extLst>
                    <a:ext uri="{9D8B030D-6E8A-4147-A177-3AD203B41FA5}">
                      <a16:colId xmlns:a16="http://schemas.microsoft.com/office/drawing/2014/main" val="3209632133"/>
                    </a:ext>
                  </a:extLst>
                </a:gridCol>
                <a:gridCol w="905425">
                  <a:extLst>
                    <a:ext uri="{9D8B030D-6E8A-4147-A177-3AD203B41FA5}">
                      <a16:colId xmlns:a16="http://schemas.microsoft.com/office/drawing/2014/main" val="3741085876"/>
                    </a:ext>
                  </a:extLst>
                </a:gridCol>
                <a:gridCol w="961230">
                  <a:extLst>
                    <a:ext uri="{9D8B030D-6E8A-4147-A177-3AD203B41FA5}">
                      <a16:colId xmlns:a16="http://schemas.microsoft.com/office/drawing/2014/main" val="1073507467"/>
                    </a:ext>
                  </a:extLst>
                </a:gridCol>
                <a:gridCol w="788055">
                  <a:extLst>
                    <a:ext uri="{9D8B030D-6E8A-4147-A177-3AD203B41FA5}">
                      <a16:colId xmlns:a16="http://schemas.microsoft.com/office/drawing/2014/main" val="1941450096"/>
                    </a:ext>
                  </a:extLst>
                </a:gridCol>
              </a:tblGrid>
              <a:tr h="313447">
                <a:tc>
                  <a:txBody>
                    <a:bodyPr/>
                    <a:lstStyle/>
                    <a:p>
                      <a:pPr algn="l" fontAlgn="b"/>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61635"/>
                  </a:ext>
                </a:extLst>
              </a:tr>
              <a:tr h="313447">
                <a:tc rowSpan="4">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Adıyaman merkez (Kampüs)</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95834216"/>
                  </a:ext>
                </a:extLst>
              </a:tr>
              <a:tr h="313447">
                <a:tc vMerge="1">
                  <a:txBody>
                    <a:bodyPr/>
                    <a:lstStyle/>
                    <a:p>
                      <a:endParaRPr lang="tr-TR"/>
                    </a:p>
                  </a:txBody>
                  <a:tcPr/>
                </a:tc>
                <a:tc vMerge="1">
                  <a:txBody>
                    <a:bodyPr/>
                    <a:lstStyle/>
                    <a:p>
                      <a:endParaRPr lang="tr-TR"/>
                    </a:p>
                  </a:txBody>
                  <a:tcPr/>
                </a:tc>
                <a:tc gridSpan="3">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76769084"/>
                  </a:ext>
                </a:extLst>
              </a:tr>
              <a:tr h="313447">
                <a:tc vMerge="1">
                  <a:txBody>
                    <a:bodyPr/>
                    <a:lstStyle/>
                    <a:p>
                      <a:endParaRPr lang="tr-TR"/>
                    </a:p>
                  </a:txBody>
                  <a:tcPr/>
                </a:tc>
                <a:tc vMerge="1">
                  <a:txBody>
                    <a:bodyPr/>
                    <a:lstStyle/>
                    <a:p>
                      <a:endParaRPr lang="tr-TR"/>
                    </a:p>
                  </a:txBody>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0120152"/>
                  </a:ext>
                </a:extLst>
              </a:tr>
              <a:tr h="313447">
                <a:tc vMerge="1">
                  <a:txBody>
                    <a:bodyPr/>
                    <a:lstStyle/>
                    <a:p>
                      <a:endParaRPr lang="tr-TR"/>
                    </a:p>
                  </a:txBody>
                  <a:tcPr/>
                </a:tc>
                <a:tc vMerge="1">
                  <a:txBody>
                    <a:bodyPr/>
                    <a:lstStyle/>
                    <a:p>
                      <a:endParaRPr lang="tr-TR"/>
                    </a:p>
                  </a:txBody>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Times New Roman" panose="02020603050405020304" pitchFamily="18" charset="0"/>
                          <a:cs typeface="Times New Roman" panose="02020603050405020304" pitchFamily="18" charset="0"/>
                        </a:rPr>
                        <a:t>Sayı(Yüzde)</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979273"/>
                  </a:ext>
                </a:extLst>
              </a:tr>
              <a:tr h="329120">
                <a:tc rowSpan="5">
                  <a:txBody>
                    <a:bodyPr/>
                    <a:lstStyle/>
                    <a:p>
                      <a:pPr algn="l"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Yemeklerin Yağı</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21 (19,4%)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38 (18,5%)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124 (13,9%)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20 (22,0%)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753443"/>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dirty="0">
                          <a:solidFill>
                            <a:srgbClr val="000000"/>
                          </a:solidFill>
                          <a:effectLst/>
                          <a:latin typeface="Times New Roman" panose="02020603050405020304" pitchFamily="18" charset="0"/>
                          <a:cs typeface="Times New Roman" panose="02020603050405020304" pitchFamily="18" charset="0"/>
                        </a:rPr>
                        <a:t>16 (14,8%)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39 (19,0%)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151 (16,9%)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7 (15,6%)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(12,5%)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16 (17,6%)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2700166"/>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41 (38,0%)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66 (32,2%)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320 (35,8%)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(50,0%)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7 (53,8%)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 (33,3%)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4 (16,7%)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5 (21,7%)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24 (26,4%)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257877"/>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25 (23,1%)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36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235 (26,3%)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7 (15,6%)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16 (66,7%)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 (65,2%)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26 (28,6%)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639356"/>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5 (4,6%)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26 (12,7%)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62 (6,9%)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(23,1%)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13 (28,9%)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(13,0%)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5 (5,5%)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621982"/>
                  </a:ext>
                </a:extLst>
              </a:tr>
              <a:tr h="329120">
                <a:tc rowSpan="5">
                  <a:txBody>
                    <a:bodyPr/>
                    <a:lstStyle/>
                    <a:p>
                      <a:pPr algn="l"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Yemeklerin Çeşitliliği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16 (14,8%)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32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120 (13,5%)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4 (8,9%)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19 (20,9%)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346782"/>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18 (16,7%)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49 (23,9%)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187 (21,0%)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(15,4%)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6 (13,3%)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4 (16,7%)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(4,3%)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12 (13,2%)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408017"/>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37 (34,3%)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61 (29,8%)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277 (31,2%)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(100,0%)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8 (61,5%)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14 (31,1%)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(8,3%)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28 (30,8%)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799887"/>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29 (26,9%)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38 (18,5%)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215 (24,2%)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dirty="0">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5 (11,1%)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8 (33,3%)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5 (21,7%)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26 (28,6%)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422923"/>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8 (7,4%)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25 (12,2%)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90 (10,1%)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16 (35,6%)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10 (41,7%)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 (65,2%)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6 (6,6%)</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832909"/>
                  </a:ext>
                </a:extLst>
              </a:tr>
              <a:tr h="329120">
                <a:tc rowSpan="5">
                  <a:txBody>
                    <a:bodyPr/>
                    <a:lstStyle/>
                    <a:p>
                      <a:pPr algn="l" fontAlgn="ctr"/>
                      <a:r>
                        <a:rPr lang="tr-TR" sz="1100" b="1" i="0" u="none" strike="noStrike">
                          <a:solidFill>
                            <a:srgbClr val="000000"/>
                          </a:solidFill>
                          <a:effectLst/>
                          <a:latin typeface="Times New Roman" panose="02020603050405020304" pitchFamily="18" charset="0"/>
                          <a:cs typeface="Times New Roman" panose="02020603050405020304" pitchFamily="18" charset="0"/>
                        </a:rPr>
                        <a:t>Yemeklerin Porsiyonları</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Hiç iyi değil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10 (9,3%)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24 (11,8%)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140 (15,7%)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(6,7%)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(4,2%)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12 (13,2%)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1098759"/>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Az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17 (15,7%)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42 (20,6%)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158 (17,7%)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4 (30,8%)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10 (22,2%)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 (12,5%)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17 (18,7%)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117365"/>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Orta</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35 (32,4%)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62 (30,4%)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249 (27,9%)</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(100,0%)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7 (53,8%)</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11 (24,4%)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9 (37,5%)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13 (56,5%)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30 (33,0%)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986142"/>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36 (33,3%)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49 (24,0%)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260 (29,2%)</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6 (13,3%)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9 (37,5%)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6 (26,1%)</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25 (27,5%)</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9383506"/>
                  </a:ext>
                </a:extLst>
              </a:tr>
              <a:tr h="329120">
                <a:tc vMerge="1">
                  <a:txBody>
                    <a:bodyPr/>
                    <a:lstStyle/>
                    <a:p>
                      <a:endParaRPr lang="tr-TR"/>
                    </a:p>
                  </a:txBody>
                  <a:tcPr/>
                </a:tc>
                <a:tc>
                  <a:txBody>
                    <a:bodyPr/>
                    <a:lstStyle/>
                    <a:p>
                      <a:pPr algn="l" fontAlgn="b"/>
                      <a:r>
                        <a:rPr lang="tr-TR" sz="1100" b="1" i="0" u="none" strike="noStrike">
                          <a:solidFill>
                            <a:srgbClr val="000000"/>
                          </a:solidFill>
                          <a:effectLst/>
                          <a:latin typeface="Times New Roman" panose="02020603050405020304" pitchFamily="18" charset="0"/>
                          <a:cs typeface="Times New Roman" panose="02020603050405020304" pitchFamily="18" charset="0"/>
                        </a:rPr>
                        <a:t>Çok iyi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10 (9,3%)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Times New Roman" panose="02020603050405020304" pitchFamily="18" charset="0"/>
                          <a:cs typeface="Times New Roman" panose="02020603050405020304" pitchFamily="18" charset="0"/>
                        </a:rPr>
                        <a:t>26 (12,7%)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84 (9,4%)</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0 (0,0%)</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15 (33,3%)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(8,3%)</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Times New Roman" panose="02020603050405020304" pitchFamily="18" charset="0"/>
                          <a:cs typeface="Times New Roman" panose="02020603050405020304" pitchFamily="18" charset="0"/>
                        </a:rPr>
                        <a:t>2 (8,7%)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Times New Roman" panose="02020603050405020304" pitchFamily="18" charset="0"/>
                          <a:cs typeface="Times New Roman" panose="02020603050405020304" pitchFamily="18" charset="0"/>
                        </a:rPr>
                        <a:t>7 (7,7%)</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55875"/>
                  </a:ext>
                </a:extLst>
              </a:tr>
            </a:tbl>
          </a:graphicData>
        </a:graphic>
      </p:graphicFrame>
    </p:spTree>
    <p:extLst>
      <p:ext uri="{BB962C8B-B14F-4D97-AF65-F5344CB8AC3E}">
        <p14:creationId xmlns:p14="http://schemas.microsoft.com/office/powerpoint/2010/main" val="1072154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862586952"/>
              </p:ext>
            </p:extLst>
          </p:nvPr>
        </p:nvGraphicFramePr>
        <p:xfrm>
          <a:off x="838200" y="162235"/>
          <a:ext cx="10931013" cy="6445041"/>
        </p:xfrm>
        <a:graphic>
          <a:graphicData uri="http://schemas.openxmlformats.org/drawingml/2006/table">
            <a:tbl>
              <a:tblPr/>
              <a:tblGrid>
                <a:gridCol w="1434357">
                  <a:extLst>
                    <a:ext uri="{9D8B030D-6E8A-4147-A177-3AD203B41FA5}">
                      <a16:colId xmlns:a16="http://schemas.microsoft.com/office/drawing/2014/main" val="3972358250"/>
                    </a:ext>
                  </a:extLst>
                </a:gridCol>
                <a:gridCol w="1056895">
                  <a:extLst>
                    <a:ext uri="{9D8B030D-6E8A-4147-A177-3AD203B41FA5}">
                      <a16:colId xmlns:a16="http://schemas.microsoft.com/office/drawing/2014/main" val="2245362045"/>
                    </a:ext>
                  </a:extLst>
                </a:gridCol>
                <a:gridCol w="1156652">
                  <a:extLst>
                    <a:ext uri="{9D8B030D-6E8A-4147-A177-3AD203B41FA5}">
                      <a16:colId xmlns:a16="http://schemas.microsoft.com/office/drawing/2014/main" val="3508212457"/>
                    </a:ext>
                  </a:extLst>
                </a:gridCol>
                <a:gridCol w="1116208">
                  <a:extLst>
                    <a:ext uri="{9D8B030D-6E8A-4147-A177-3AD203B41FA5}">
                      <a16:colId xmlns:a16="http://schemas.microsoft.com/office/drawing/2014/main" val="4148381192"/>
                    </a:ext>
                  </a:extLst>
                </a:gridCol>
                <a:gridCol w="857378">
                  <a:extLst>
                    <a:ext uri="{9D8B030D-6E8A-4147-A177-3AD203B41FA5}">
                      <a16:colId xmlns:a16="http://schemas.microsoft.com/office/drawing/2014/main" val="4205345200"/>
                    </a:ext>
                  </a:extLst>
                </a:gridCol>
                <a:gridCol w="1051504">
                  <a:extLst>
                    <a:ext uri="{9D8B030D-6E8A-4147-A177-3AD203B41FA5}">
                      <a16:colId xmlns:a16="http://schemas.microsoft.com/office/drawing/2014/main" val="739225846"/>
                    </a:ext>
                  </a:extLst>
                </a:gridCol>
                <a:gridCol w="922087">
                  <a:extLst>
                    <a:ext uri="{9D8B030D-6E8A-4147-A177-3AD203B41FA5}">
                      <a16:colId xmlns:a16="http://schemas.microsoft.com/office/drawing/2014/main" val="226293969"/>
                    </a:ext>
                  </a:extLst>
                </a:gridCol>
                <a:gridCol w="799209">
                  <a:extLst>
                    <a:ext uri="{9D8B030D-6E8A-4147-A177-3AD203B41FA5}">
                      <a16:colId xmlns:a16="http://schemas.microsoft.com/office/drawing/2014/main" val="1921323705"/>
                    </a:ext>
                  </a:extLst>
                </a:gridCol>
                <a:gridCol w="826575">
                  <a:extLst>
                    <a:ext uri="{9D8B030D-6E8A-4147-A177-3AD203B41FA5}">
                      <a16:colId xmlns:a16="http://schemas.microsoft.com/office/drawing/2014/main" val="2218417257"/>
                    </a:ext>
                  </a:extLst>
                </a:gridCol>
                <a:gridCol w="905909">
                  <a:extLst>
                    <a:ext uri="{9D8B030D-6E8A-4147-A177-3AD203B41FA5}">
                      <a16:colId xmlns:a16="http://schemas.microsoft.com/office/drawing/2014/main" val="186278365"/>
                    </a:ext>
                  </a:extLst>
                </a:gridCol>
                <a:gridCol w="804239">
                  <a:extLst>
                    <a:ext uri="{9D8B030D-6E8A-4147-A177-3AD203B41FA5}">
                      <a16:colId xmlns:a16="http://schemas.microsoft.com/office/drawing/2014/main" val="340935084"/>
                    </a:ext>
                  </a:extLst>
                </a:gridCol>
              </a:tblGrid>
              <a:tr h="183447">
                <a:tc>
                  <a:txBody>
                    <a:bodyPr/>
                    <a:lstStyle/>
                    <a:p>
                      <a:pPr algn="l" fontAlgn="b"/>
                      <a:endParaRPr lang="tr-TR" sz="1100" b="1" i="0" u="none" strike="noStrike">
                        <a:solidFill>
                          <a:srgbClr val="000000"/>
                        </a:solidFill>
                        <a:effectLst/>
                        <a:latin typeface="+mn-lt"/>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1" i="0" u="none" strike="noStrike">
                        <a:solidFill>
                          <a:srgbClr val="000000"/>
                        </a:solidFill>
                        <a:effectLst/>
                        <a:latin typeface="+mn-lt"/>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mn-lt"/>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100" b="1" i="0" u="none" strike="noStrike">
                          <a:solidFill>
                            <a:srgbClr val="000000"/>
                          </a:solidFill>
                          <a:effectLst/>
                          <a:latin typeface="+mn-lt"/>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100" b="0" i="0" u="none" strike="noStrike">
                        <a:solidFill>
                          <a:srgbClr val="000000"/>
                        </a:solidFill>
                        <a:effectLst/>
                        <a:latin typeface="+mn-lt"/>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100" b="0" i="0" u="none" strike="noStrike">
                        <a:solidFill>
                          <a:srgbClr val="000000"/>
                        </a:solidFill>
                        <a:effectLst/>
                        <a:latin typeface="+mn-lt"/>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943831"/>
                  </a:ext>
                </a:extLst>
              </a:tr>
              <a:tr h="183447">
                <a:tc rowSpan="4">
                  <a:txBody>
                    <a:bodyPr/>
                    <a:lstStyle/>
                    <a:p>
                      <a:pPr algn="ctr" fontAlgn="ctr"/>
                      <a:r>
                        <a:rPr lang="tr-TR" sz="1100" b="1" i="0" u="none" strike="noStrike" dirty="0">
                          <a:solidFill>
                            <a:srgbClr val="000000"/>
                          </a:solidFill>
                          <a:effectLst/>
                          <a:latin typeface="+mn-lt"/>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100" b="1" i="0" u="none" strike="noStrike">
                          <a:solidFill>
                            <a:srgbClr val="000000"/>
                          </a:solidFill>
                          <a:effectLst/>
                          <a:latin typeface="+mn-lt"/>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100" b="1" i="0" u="none" strike="noStrike">
                          <a:solidFill>
                            <a:srgbClr val="000000"/>
                          </a:solidFill>
                          <a:effectLst/>
                          <a:latin typeface="+mn-lt"/>
                        </a:rPr>
                        <a:t>Adıyaman merkez (Kampüs)</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mn-lt"/>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mn-lt"/>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8708120"/>
                  </a:ext>
                </a:extLst>
              </a:tr>
              <a:tr h="183447">
                <a:tc vMerge="1">
                  <a:txBody>
                    <a:bodyPr/>
                    <a:lstStyle/>
                    <a:p>
                      <a:endParaRPr lang="tr-TR"/>
                    </a:p>
                  </a:txBody>
                  <a:tcPr/>
                </a:tc>
                <a:tc vMerge="1">
                  <a:txBody>
                    <a:bodyPr/>
                    <a:lstStyle/>
                    <a:p>
                      <a:endParaRPr lang="tr-TR"/>
                    </a:p>
                  </a:txBody>
                  <a:tcPr/>
                </a:tc>
                <a:tc gridSpan="3">
                  <a:txBody>
                    <a:bodyPr/>
                    <a:lstStyle/>
                    <a:p>
                      <a:pPr algn="ctr" fontAlgn="ctr"/>
                      <a:r>
                        <a:rPr lang="tr-TR" sz="1100" b="1" i="0" u="none" strike="noStrike">
                          <a:solidFill>
                            <a:srgbClr val="000000"/>
                          </a:solidFill>
                          <a:effectLst/>
                          <a:latin typeface="+mn-lt"/>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mn-lt"/>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solidFill>
                            <a:srgbClr val="000000"/>
                          </a:solidFill>
                          <a:effectLst/>
                          <a:latin typeface="+mn-lt"/>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73636164"/>
                  </a:ext>
                </a:extLst>
              </a:tr>
              <a:tr h="358698">
                <a:tc vMerge="1">
                  <a:txBody>
                    <a:bodyPr/>
                    <a:lstStyle/>
                    <a:p>
                      <a:endParaRPr lang="tr-TR"/>
                    </a:p>
                  </a:txBody>
                  <a:tcPr/>
                </a:tc>
                <a:tc vMerge="1">
                  <a:txBody>
                    <a:bodyPr/>
                    <a:lstStyle/>
                    <a:p>
                      <a:endParaRPr lang="tr-TR"/>
                    </a:p>
                  </a:txBody>
                  <a:tcPr/>
                </a:tc>
                <a:tc>
                  <a:txBody>
                    <a:bodyPr/>
                    <a:lstStyle/>
                    <a:p>
                      <a:pPr algn="ctr" fontAlgn="b"/>
                      <a:r>
                        <a:rPr lang="tr-TR" sz="1100" b="1" i="0" u="none" strike="noStrike">
                          <a:solidFill>
                            <a:srgbClr val="000000"/>
                          </a:solidFill>
                          <a:effectLst/>
                          <a:latin typeface="+mn-lt"/>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Akademik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İdari Personel</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1" i="0" u="none" strike="noStrike">
                          <a:solidFill>
                            <a:srgbClr val="000000"/>
                          </a:solidFill>
                          <a:effectLst/>
                          <a:latin typeface="+mn-lt"/>
                        </a:rPr>
                        <a:t>Öğrenci</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2914754316"/>
                  </a:ext>
                </a:extLst>
              </a:tr>
              <a:tr h="358698">
                <a:tc vMerge="1">
                  <a:txBody>
                    <a:bodyPr/>
                    <a:lstStyle/>
                    <a:p>
                      <a:endParaRPr lang="tr-TR"/>
                    </a:p>
                  </a:txBody>
                  <a:tcPr/>
                </a:tc>
                <a:tc vMerge="1">
                  <a:txBody>
                    <a:bodyPr/>
                    <a:lstStyle/>
                    <a:p>
                      <a:endParaRPr lang="tr-TR"/>
                    </a:p>
                  </a:txBody>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699944"/>
                  </a:ext>
                </a:extLst>
              </a:tr>
              <a:tr h="358698">
                <a:tc rowSpan="5">
                  <a:txBody>
                    <a:bodyPr/>
                    <a:lstStyle/>
                    <a:p>
                      <a:pPr algn="l" fontAlgn="ctr"/>
                      <a:r>
                        <a:rPr lang="tr-TR" sz="1100" b="1" i="0" u="none" strike="noStrike">
                          <a:solidFill>
                            <a:srgbClr val="000000"/>
                          </a:solidFill>
                          <a:effectLst/>
                          <a:latin typeface="+mn-lt"/>
                        </a:rPr>
                        <a:t>Disiplinliler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mn-lt"/>
                        </a:rPr>
                        <a:t>Kesinlikle 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5 (4,6%)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31 (15,1%)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21 (2,4%)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 (30,8%)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6 (13,3%)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7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200503"/>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16 (14,8%)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34 (16,6%)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73 (8,2%)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 (100,0%)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8 (61,5%)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13 (28,9%)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7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7339"/>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Kararsızım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17 (15,7%)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31 (15,1%)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211 (23,7%)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16 (35,6%)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6 (25,0%)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 (8,7%)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20 (22,0%)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557163"/>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49 (45,4%)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75 (36,6%)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432 (48,4%)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3 (6,7%)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18 (75,0%)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14 (60,9%)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42 (46,2%)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4763243"/>
                  </a:ext>
                </a:extLst>
              </a:tr>
              <a:tr h="358698">
                <a:tc vMerge="1">
                  <a:txBody>
                    <a:bodyPr/>
                    <a:lstStyle/>
                    <a:p>
                      <a:endParaRPr lang="tr-TR"/>
                    </a:p>
                  </a:txBody>
                  <a:tcPr/>
                </a:tc>
                <a:tc>
                  <a:txBody>
                    <a:bodyPr/>
                    <a:lstStyle/>
                    <a:p>
                      <a:pPr algn="l" fontAlgn="b"/>
                      <a:r>
                        <a:rPr lang="tr-TR" sz="1100" b="1" i="0" u="none" strike="noStrike">
                          <a:solidFill>
                            <a:srgbClr val="000000"/>
                          </a:solidFill>
                          <a:effectLst/>
                          <a:latin typeface="+mn-lt"/>
                        </a:rPr>
                        <a:t>Tamamen 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21 (19,4%)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dirty="0">
                          <a:solidFill>
                            <a:srgbClr val="000000"/>
                          </a:solidFill>
                          <a:effectLst/>
                          <a:latin typeface="+mn-lt"/>
                          <a:cs typeface="Times New Roman" panose="02020603050405020304" pitchFamily="18" charset="0"/>
                        </a:rPr>
                        <a:t>34 (16,6%)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155 (17,4%)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(30,4%)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15 (16,5%)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330729"/>
                  </a:ext>
                </a:extLst>
              </a:tr>
              <a:tr h="358698">
                <a:tc rowSpan="5">
                  <a:txBody>
                    <a:bodyPr/>
                    <a:lstStyle/>
                    <a:p>
                      <a:pPr algn="l" fontAlgn="ctr"/>
                      <a:r>
                        <a:rPr lang="tr-TR" sz="1100" b="1" i="0" u="none" strike="noStrike">
                          <a:solidFill>
                            <a:srgbClr val="000000"/>
                          </a:solidFill>
                          <a:effectLst/>
                          <a:latin typeface="+mn-lt"/>
                        </a:rPr>
                        <a:t>Güler yüzlü ve nazikler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mn-lt"/>
                        </a:rPr>
                        <a:t>Kesinlikle 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4 (3,7%)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25 (12,2%)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43 (4,8%)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 (30,8%)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mn-lt"/>
                          <a:cs typeface="Times New Roman" panose="02020603050405020304" pitchFamily="18" charset="0"/>
                        </a:rPr>
                        <a:t>7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521585"/>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18 (16,7%)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37 (18,0%)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104 (11,7%)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 (100,0%)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9 (69,2%)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15 (33,3%)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7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521784"/>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Kararsızım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dirty="0">
                          <a:solidFill>
                            <a:srgbClr val="000000"/>
                          </a:solidFill>
                          <a:effectLst/>
                          <a:latin typeface="+mn-lt"/>
                          <a:cs typeface="Times New Roman" panose="02020603050405020304" pitchFamily="18" charset="0"/>
                        </a:rPr>
                        <a:t>9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27 (13,2%)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200 (22,4%)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8 (17,8%)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 (16,7%)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19 (20,9%)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456242"/>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54 (50,0%)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78 (38,0%)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377 (42,3%)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9 (20,0%)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17 (70,8%)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15 (65,2%)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42 (46,2%)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134833"/>
                  </a:ext>
                </a:extLst>
              </a:tr>
              <a:tr h="358698">
                <a:tc vMerge="1">
                  <a:txBody>
                    <a:bodyPr/>
                    <a:lstStyle/>
                    <a:p>
                      <a:endParaRPr lang="tr-TR"/>
                    </a:p>
                  </a:txBody>
                  <a:tcPr/>
                </a:tc>
                <a:tc>
                  <a:txBody>
                    <a:bodyPr/>
                    <a:lstStyle/>
                    <a:p>
                      <a:pPr algn="l" fontAlgn="b"/>
                      <a:r>
                        <a:rPr lang="tr-TR" sz="1100" b="1" i="0" u="none" strike="noStrike">
                          <a:solidFill>
                            <a:srgbClr val="000000"/>
                          </a:solidFill>
                          <a:effectLst/>
                          <a:latin typeface="+mn-lt"/>
                        </a:rPr>
                        <a:t>Tamamen 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23 (21,3%)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38 (18,5%)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168 (18,8%)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6 (13,3%)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(30,4%)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mn-lt"/>
                          <a:cs typeface="Times New Roman" panose="02020603050405020304" pitchFamily="18" charset="0"/>
                        </a:rPr>
                        <a:t>16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777011"/>
                  </a:ext>
                </a:extLst>
              </a:tr>
              <a:tr h="358698">
                <a:tc rowSpan="5">
                  <a:txBody>
                    <a:bodyPr/>
                    <a:lstStyle/>
                    <a:p>
                      <a:pPr algn="l" fontAlgn="ctr"/>
                      <a:r>
                        <a:rPr lang="tr-TR" sz="1100" b="1" i="0" u="none" strike="noStrike">
                          <a:solidFill>
                            <a:srgbClr val="000000"/>
                          </a:solidFill>
                          <a:effectLst/>
                          <a:latin typeface="+mn-lt"/>
                        </a:rPr>
                        <a:t>Temiz ve hijyenikler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100" b="1" i="0" u="none" strike="noStrike">
                          <a:solidFill>
                            <a:srgbClr val="000000"/>
                          </a:solidFill>
                          <a:effectLst/>
                          <a:latin typeface="+mn-lt"/>
                        </a:rPr>
                        <a:t>Kesinlikle 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6 (5,6%)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28 (13,7%)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35 (3,9%)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 (30,8%)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5 (11,1%)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8 (8,8%)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089373"/>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Katılmıyorum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14 (13,0%)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33 (16,1%)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70 (7,9%)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 (100,0%)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(53,8%)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19 (42,2%)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18 (19,8%)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912391"/>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Kararsızım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21 (19,4%)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31 (15,1%)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208 (23,3%)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 (16,7%)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27 (29,7%)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779487"/>
                  </a:ext>
                </a:extLst>
              </a:tr>
              <a:tr h="336124">
                <a:tc vMerge="1">
                  <a:txBody>
                    <a:bodyPr/>
                    <a:lstStyle/>
                    <a:p>
                      <a:endParaRPr lang="tr-TR"/>
                    </a:p>
                  </a:txBody>
                  <a:tcPr/>
                </a:tc>
                <a:tc>
                  <a:txBody>
                    <a:bodyPr/>
                    <a:lstStyle/>
                    <a:p>
                      <a:pPr algn="l" fontAlgn="b"/>
                      <a:r>
                        <a:rPr lang="tr-TR" sz="1100" b="1" i="0" u="none" strike="noStrike">
                          <a:solidFill>
                            <a:srgbClr val="000000"/>
                          </a:solidFill>
                          <a:effectLst/>
                          <a:latin typeface="+mn-lt"/>
                        </a:rPr>
                        <a:t>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51 (47,2%)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75 (36,6%)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431 (48,4%)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5 (11,1%)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19 (79,2%)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16 (69,6%)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solidFill>
                            <a:srgbClr val="000000"/>
                          </a:solidFill>
                          <a:effectLst/>
                          <a:latin typeface="+mn-lt"/>
                          <a:cs typeface="Times New Roman" panose="02020603050405020304" pitchFamily="18" charset="0"/>
                        </a:rPr>
                        <a:t>23 (25,3%)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880289"/>
                  </a:ext>
                </a:extLst>
              </a:tr>
              <a:tr h="358698">
                <a:tc vMerge="1">
                  <a:txBody>
                    <a:bodyPr/>
                    <a:lstStyle/>
                    <a:p>
                      <a:endParaRPr lang="tr-TR"/>
                    </a:p>
                  </a:txBody>
                  <a:tcPr/>
                </a:tc>
                <a:tc>
                  <a:txBody>
                    <a:bodyPr/>
                    <a:lstStyle/>
                    <a:p>
                      <a:pPr algn="l" fontAlgn="b"/>
                      <a:r>
                        <a:rPr lang="tr-TR" sz="1100" b="1" i="0" u="none" strike="noStrike">
                          <a:solidFill>
                            <a:srgbClr val="000000"/>
                          </a:solidFill>
                          <a:effectLst/>
                          <a:latin typeface="+mn-lt"/>
                        </a:rPr>
                        <a:t>Tamamen Katılıyorum</a:t>
                      </a:r>
                    </a:p>
                  </a:txBody>
                  <a:tcPr marL="7840" marR="7840" marT="78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100" b="0" i="0" u="none" strike="noStrike">
                          <a:solidFill>
                            <a:srgbClr val="000000"/>
                          </a:solidFill>
                          <a:effectLst/>
                          <a:latin typeface="+mn-lt"/>
                          <a:cs typeface="Times New Roman" panose="02020603050405020304" pitchFamily="18" charset="0"/>
                        </a:rPr>
                        <a:t>16 (14,8%)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solidFill>
                            <a:srgbClr val="000000"/>
                          </a:solidFill>
                          <a:effectLst/>
                          <a:latin typeface="+mn-lt"/>
                          <a:cs typeface="Times New Roman" panose="02020603050405020304" pitchFamily="18" charset="0"/>
                        </a:rPr>
                        <a:t>38 (18,5%)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147 (16,5%)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9 (20,0%)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1 (4,2%)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100" b="0" i="0" u="none" strike="noStrike">
                          <a:solidFill>
                            <a:srgbClr val="000000"/>
                          </a:solidFill>
                          <a:effectLst/>
                          <a:latin typeface="+mn-lt"/>
                          <a:cs typeface="Times New Roman" panose="02020603050405020304" pitchFamily="18" charset="0"/>
                        </a:rPr>
                        <a:t>7 (30,4%)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solidFill>
                            <a:srgbClr val="000000"/>
                          </a:solidFill>
                          <a:effectLst/>
                          <a:latin typeface="+mn-lt"/>
                          <a:cs typeface="Times New Roman" panose="02020603050405020304" pitchFamily="18" charset="0"/>
                        </a:rPr>
                        <a:t>15 (16,5%)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64190"/>
                  </a:ext>
                </a:extLst>
              </a:tr>
            </a:tbl>
          </a:graphicData>
        </a:graphic>
      </p:graphicFrame>
    </p:spTree>
    <p:extLst>
      <p:ext uri="{BB962C8B-B14F-4D97-AF65-F5344CB8AC3E}">
        <p14:creationId xmlns:p14="http://schemas.microsoft.com/office/powerpoint/2010/main" val="2666908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a:off x="2757948" y="117995"/>
            <a:ext cx="5958349" cy="584775"/>
          </a:xfrm>
          <a:prstGeom prst="rect">
            <a:avLst/>
          </a:prstGeom>
          <a:noFill/>
        </p:spPr>
        <p:txBody>
          <a:bodyPr wrap="square" rtlCol="0">
            <a:spAutoFit/>
          </a:bodyPr>
          <a:lstStyle/>
          <a:p>
            <a:pPr algn="ctr"/>
            <a:r>
              <a:rPr lang="tr-TR" sz="3200" b="1" dirty="0" smtClean="0">
                <a:latin typeface="Tw Cen MT Condensed" panose="020B0606020104020203" pitchFamily="34" charset="0"/>
              </a:rPr>
              <a:t>BİRİMLERİN ANKETE KATILIM SAYISI</a:t>
            </a:r>
            <a:endParaRPr lang="tr-TR" sz="3200" b="1" dirty="0">
              <a:latin typeface="Tw Cen MT Condensed" panose="020B0606020104020203" pitchFamily="34"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3284278438"/>
              </p:ext>
            </p:extLst>
          </p:nvPr>
        </p:nvGraphicFramePr>
        <p:xfrm>
          <a:off x="707924" y="712366"/>
          <a:ext cx="8347587" cy="4337409"/>
        </p:xfrm>
        <a:graphic>
          <a:graphicData uri="http://schemas.openxmlformats.org/drawingml/2006/table">
            <a:tbl>
              <a:tblPr/>
              <a:tblGrid>
                <a:gridCol w="2527762">
                  <a:extLst>
                    <a:ext uri="{9D8B030D-6E8A-4147-A177-3AD203B41FA5}">
                      <a16:colId xmlns:a16="http://schemas.microsoft.com/office/drawing/2014/main" val="2236302125"/>
                    </a:ext>
                  </a:extLst>
                </a:gridCol>
                <a:gridCol w="1277322">
                  <a:extLst>
                    <a:ext uri="{9D8B030D-6E8A-4147-A177-3AD203B41FA5}">
                      <a16:colId xmlns:a16="http://schemas.microsoft.com/office/drawing/2014/main" val="184415707"/>
                    </a:ext>
                  </a:extLst>
                </a:gridCol>
                <a:gridCol w="2927870">
                  <a:extLst>
                    <a:ext uri="{9D8B030D-6E8A-4147-A177-3AD203B41FA5}">
                      <a16:colId xmlns:a16="http://schemas.microsoft.com/office/drawing/2014/main" val="2759637726"/>
                    </a:ext>
                  </a:extLst>
                </a:gridCol>
                <a:gridCol w="1614633">
                  <a:extLst>
                    <a:ext uri="{9D8B030D-6E8A-4147-A177-3AD203B41FA5}">
                      <a16:colId xmlns:a16="http://schemas.microsoft.com/office/drawing/2014/main" val="4110445527"/>
                    </a:ext>
                  </a:extLst>
                </a:gridCol>
              </a:tblGrid>
              <a:tr h="233644">
                <a:tc>
                  <a:txBody>
                    <a:bodyPr/>
                    <a:lstStyle/>
                    <a:p>
                      <a:pPr algn="ctr" fontAlgn="b"/>
                      <a:r>
                        <a:rPr lang="tr-TR" sz="1600" b="1" i="0" u="none" strike="noStrike" dirty="0">
                          <a:solidFill>
                            <a:srgbClr val="000000"/>
                          </a:solidFill>
                          <a:effectLst/>
                          <a:latin typeface="Tw Cen MT Condensed" panose="020B0606020104020203" pitchFamily="34" charset="0"/>
                        </a:rPr>
                        <a:t>BİRİMLER</a:t>
                      </a:r>
                    </a:p>
                  </a:txBody>
                  <a:tcPr marL="9525" marR="9525" marT="9525" marB="0" anchor="ctr">
                    <a:lnL>
                      <a:noFill/>
                    </a:lnL>
                    <a:lnR>
                      <a:noFill/>
                    </a:lnR>
                    <a:lnT>
                      <a:noFill/>
                    </a:lnT>
                    <a:lnB>
                      <a:noFill/>
                    </a:lnB>
                    <a:solidFill>
                      <a:srgbClr val="5B9BD5"/>
                    </a:solidFill>
                  </a:tcPr>
                </a:tc>
                <a:tc>
                  <a:txBody>
                    <a:bodyPr/>
                    <a:lstStyle/>
                    <a:p>
                      <a:pPr algn="ctr" fontAlgn="b"/>
                      <a:r>
                        <a:rPr lang="tr-TR" sz="1600" b="1" i="0" u="none" strike="noStrike">
                          <a:solidFill>
                            <a:srgbClr val="000000"/>
                          </a:solidFill>
                          <a:effectLst/>
                          <a:latin typeface="Tw Cen MT Condensed" panose="020B0606020104020203" pitchFamily="34" charset="0"/>
                        </a:rPr>
                        <a:t>SAYI</a:t>
                      </a:r>
                    </a:p>
                  </a:txBody>
                  <a:tcPr marL="9525" marR="9525" marT="9525" marB="0" anchor="ctr">
                    <a:lnL>
                      <a:noFill/>
                    </a:lnL>
                    <a:lnR>
                      <a:noFill/>
                    </a:lnR>
                    <a:lnT>
                      <a:noFill/>
                    </a:lnT>
                    <a:lnB>
                      <a:noFill/>
                    </a:lnB>
                    <a:solidFill>
                      <a:srgbClr val="5B9BD5"/>
                    </a:solidFill>
                  </a:tcPr>
                </a:tc>
                <a:tc>
                  <a:txBody>
                    <a:bodyPr/>
                    <a:lstStyle/>
                    <a:p>
                      <a:pPr algn="ctr" fontAlgn="b"/>
                      <a:r>
                        <a:rPr lang="tr-TR" sz="1600" b="1" i="0" u="none" strike="noStrike">
                          <a:solidFill>
                            <a:srgbClr val="000000"/>
                          </a:solidFill>
                          <a:effectLst/>
                          <a:latin typeface="Tw Cen MT Condensed" panose="020B0606020104020203" pitchFamily="34" charset="0"/>
                        </a:rPr>
                        <a:t>BİRİMLER</a:t>
                      </a:r>
                    </a:p>
                  </a:txBody>
                  <a:tcPr marL="9525" marR="9525" marT="9525" marB="0" anchor="ctr">
                    <a:lnL>
                      <a:noFill/>
                    </a:lnL>
                    <a:lnR>
                      <a:noFill/>
                    </a:lnR>
                    <a:lnT>
                      <a:noFill/>
                    </a:lnT>
                    <a:lnB>
                      <a:noFill/>
                    </a:lnB>
                    <a:solidFill>
                      <a:srgbClr val="5B9BD5"/>
                    </a:solidFill>
                  </a:tcPr>
                </a:tc>
                <a:tc>
                  <a:txBody>
                    <a:bodyPr/>
                    <a:lstStyle/>
                    <a:p>
                      <a:pPr algn="ctr" fontAlgn="b"/>
                      <a:r>
                        <a:rPr lang="tr-TR" sz="1600" b="1" i="0" u="none" strike="noStrike">
                          <a:solidFill>
                            <a:srgbClr val="000000"/>
                          </a:solidFill>
                          <a:effectLst/>
                          <a:latin typeface="Tw Cen MT Condensed" panose="020B0606020104020203" pitchFamily="34" charset="0"/>
                        </a:rPr>
                        <a:t>SAYI</a:t>
                      </a:r>
                    </a:p>
                  </a:txBody>
                  <a:tcPr marL="9525" marR="9525" marT="9525" marB="0" anchor="ctr">
                    <a:lnL>
                      <a:noFill/>
                    </a:lnL>
                    <a:lnR>
                      <a:noFill/>
                    </a:lnR>
                    <a:lnT>
                      <a:noFill/>
                    </a:lnT>
                    <a:lnB>
                      <a:noFill/>
                    </a:lnB>
                    <a:solidFill>
                      <a:srgbClr val="5B9BD5"/>
                    </a:solidFill>
                  </a:tcPr>
                </a:tc>
                <a:extLst>
                  <a:ext uri="{0D108BD9-81ED-4DB2-BD59-A6C34878D82A}">
                    <a16:rowId xmlns:a16="http://schemas.microsoft.com/office/drawing/2014/main" val="1255246895"/>
                  </a:ext>
                </a:extLst>
              </a:tr>
              <a:tr h="233644">
                <a:tc>
                  <a:txBody>
                    <a:bodyPr/>
                    <a:lstStyle/>
                    <a:p>
                      <a:pPr algn="l" fontAlgn="b"/>
                      <a:r>
                        <a:rPr lang="tr-TR" sz="1600" b="1" i="0" u="none" strike="noStrike" dirty="0">
                          <a:solidFill>
                            <a:srgbClr val="000000"/>
                          </a:solidFill>
                          <a:effectLst/>
                          <a:latin typeface="Tw Cen MT Condensed" panose="020B0606020104020203" pitchFamily="34" charset="0"/>
                        </a:rPr>
                        <a:t>Besni ali </a:t>
                      </a:r>
                      <a:r>
                        <a:rPr lang="tr-TR" sz="1600" b="1" i="0" u="none" strike="noStrike" dirty="0" err="1">
                          <a:solidFill>
                            <a:srgbClr val="000000"/>
                          </a:solidFill>
                          <a:effectLst/>
                          <a:latin typeface="Tw Cen MT Condensed" panose="020B0606020104020203" pitchFamily="34" charset="0"/>
                        </a:rPr>
                        <a:t>erdemoğlu</a:t>
                      </a:r>
                      <a:r>
                        <a:rPr lang="tr-TR" sz="1600" b="1" i="0" u="none" strike="noStrike" dirty="0">
                          <a:solidFill>
                            <a:srgbClr val="000000"/>
                          </a:solidFill>
                          <a:effectLst/>
                          <a:latin typeface="Tw Cen MT Condensed" panose="020B0606020104020203" pitchFamily="34" charset="0"/>
                        </a:rPr>
                        <a:t> MYO</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55</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Genel Sekreterlik</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15</a:t>
                      </a:r>
                    </a:p>
                  </a:txBody>
                  <a:tcPr marL="9525" marR="9525" marT="9525" marB="0" anchor="ctr">
                    <a:lnL>
                      <a:noFill/>
                    </a:lnL>
                    <a:lnR>
                      <a:noFill/>
                    </a:lnR>
                    <a:lnT>
                      <a:noFill/>
                    </a:lnT>
                    <a:lnB>
                      <a:noFill/>
                    </a:lnB>
                  </a:tcPr>
                </a:tc>
                <a:extLst>
                  <a:ext uri="{0D108BD9-81ED-4DB2-BD59-A6C34878D82A}">
                    <a16:rowId xmlns:a16="http://schemas.microsoft.com/office/drawing/2014/main" val="436493456"/>
                  </a:ext>
                </a:extLst>
              </a:tr>
              <a:tr h="233644">
                <a:tc>
                  <a:txBody>
                    <a:bodyPr/>
                    <a:lstStyle/>
                    <a:p>
                      <a:pPr algn="l" fontAlgn="b"/>
                      <a:r>
                        <a:rPr lang="tr-TR" sz="1600" b="1" i="0" u="none" strike="noStrike">
                          <a:solidFill>
                            <a:srgbClr val="000000"/>
                          </a:solidFill>
                          <a:effectLst/>
                          <a:latin typeface="Tw Cen MT Condensed" panose="020B0606020104020203" pitchFamily="34" charset="0"/>
                        </a:rPr>
                        <a:t>BAP</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3</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Kütüphane</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17</a:t>
                      </a:r>
                    </a:p>
                  </a:txBody>
                  <a:tcPr marL="9525" marR="9525" marT="9525" marB="0" anchor="ctr">
                    <a:lnL>
                      <a:noFill/>
                    </a:lnL>
                    <a:lnR>
                      <a:noFill/>
                    </a:lnR>
                    <a:lnT>
                      <a:noFill/>
                    </a:lnT>
                    <a:lnB>
                      <a:noFill/>
                    </a:lnB>
                  </a:tcPr>
                </a:tc>
                <a:extLst>
                  <a:ext uri="{0D108BD9-81ED-4DB2-BD59-A6C34878D82A}">
                    <a16:rowId xmlns:a16="http://schemas.microsoft.com/office/drawing/2014/main" val="2487162924"/>
                  </a:ext>
                </a:extLst>
              </a:tr>
              <a:tr h="233644">
                <a:tc>
                  <a:txBody>
                    <a:bodyPr/>
                    <a:lstStyle/>
                    <a:p>
                      <a:pPr algn="l" fontAlgn="b"/>
                      <a:r>
                        <a:rPr lang="tr-TR" sz="1600" b="1" i="0" u="none" strike="noStrike">
                          <a:solidFill>
                            <a:srgbClr val="000000"/>
                          </a:solidFill>
                          <a:effectLst/>
                          <a:latin typeface="Tw Cen MT Condensed" panose="020B0606020104020203" pitchFamily="34" charset="0"/>
                        </a:rPr>
                        <a:t>Turizim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32</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Uluslararası ilişkiler</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6</a:t>
                      </a:r>
                    </a:p>
                  </a:txBody>
                  <a:tcPr marL="9525" marR="9525" marT="9525" marB="0" anchor="ctr">
                    <a:lnL>
                      <a:noFill/>
                    </a:lnL>
                    <a:lnR>
                      <a:noFill/>
                    </a:lnR>
                    <a:lnT>
                      <a:noFill/>
                    </a:lnT>
                    <a:lnB>
                      <a:noFill/>
                    </a:lnB>
                  </a:tcPr>
                </a:tc>
                <a:extLst>
                  <a:ext uri="{0D108BD9-81ED-4DB2-BD59-A6C34878D82A}">
                    <a16:rowId xmlns:a16="http://schemas.microsoft.com/office/drawing/2014/main" val="981007179"/>
                  </a:ext>
                </a:extLst>
              </a:tr>
              <a:tr h="233644">
                <a:tc>
                  <a:txBody>
                    <a:bodyPr/>
                    <a:lstStyle/>
                    <a:p>
                      <a:pPr algn="l" fontAlgn="b"/>
                      <a:r>
                        <a:rPr lang="tr-TR" sz="1600" b="1" i="0" u="none" strike="noStrike">
                          <a:solidFill>
                            <a:srgbClr val="000000"/>
                          </a:solidFill>
                          <a:effectLst/>
                          <a:latin typeface="Tw Cen MT Condensed" panose="020B0606020104020203" pitchFamily="34" charset="0"/>
                        </a:rPr>
                        <a:t>Mühendislik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30</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Bilgi işlem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val="1875069036"/>
                  </a:ext>
                </a:extLst>
              </a:tr>
              <a:tr h="233644">
                <a:tc>
                  <a:txBody>
                    <a:bodyPr/>
                    <a:lstStyle/>
                    <a:p>
                      <a:pPr algn="l" fontAlgn="b"/>
                      <a:r>
                        <a:rPr lang="tr-TR" sz="1600" b="1" i="0" u="none" strike="noStrike">
                          <a:solidFill>
                            <a:srgbClr val="000000"/>
                          </a:solidFill>
                          <a:effectLst/>
                          <a:latin typeface="Tw Cen MT Condensed" panose="020B0606020104020203" pitchFamily="34" charset="0"/>
                        </a:rPr>
                        <a:t>Mimarlık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5</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Fen Edebiyat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99</a:t>
                      </a:r>
                    </a:p>
                  </a:txBody>
                  <a:tcPr marL="9525" marR="9525" marT="9525" marB="0" anchor="ctr">
                    <a:lnL>
                      <a:noFill/>
                    </a:lnL>
                    <a:lnR>
                      <a:noFill/>
                    </a:lnR>
                    <a:lnT>
                      <a:noFill/>
                    </a:lnT>
                    <a:lnB>
                      <a:noFill/>
                    </a:lnB>
                  </a:tcPr>
                </a:tc>
                <a:extLst>
                  <a:ext uri="{0D108BD9-81ED-4DB2-BD59-A6C34878D82A}">
                    <a16:rowId xmlns:a16="http://schemas.microsoft.com/office/drawing/2014/main" val="3803660629"/>
                  </a:ext>
                </a:extLst>
              </a:tr>
              <a:tr h="233644">
                <a:tc>
                  <a:txBody>
                    <a:bodyPr/>
                    <a:lstStyle/>
                    <a:p>
                      <a:pPr algn="l" fontAlgn="b"/>
                      <a:r>
                        <a:rPr lang="tr-TR" sz="1600" b="1" i="0" u="none" strike="noStrike" dirty="0">
                          <a:solidFill>
                            <a:srgbClr val="000000"/>
                          </a:solidFill>
                          <a:effectLst/>
                          <a:latin typeface="Tw Cen MT Condensed" panose="020B0606020104020203" pitchFamily="34" charset="0"/>
                        </a:rPr>
                        <a:t>Merkezi Araştırma Laboratuvarı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9</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İktisadi ve İdari Bilimler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36</a:t>
                      </a:r>
                    </a:p>
                  </a:txBody>
                  <a:tcPr marL="9525" marR="9525" marT="9525" marB="0" anchor="ctr">
                    <a:lnL>
                      <a:noFill/>
                    </a:lnL>
                    <a:lnR>
                      <a:noFill/>
                    </a:lnR>
                    <a:lnT>
                      <a:noFill/>
                    </a:lnT>
                    <a:lnB>
                      <a:noFill/>
                    </a:lnB>
                  </a:tcPr>
                </a:tc>
                <a:extLst>
                  <a:ext uri="{0D108BD9-81ED-4DB2-BD59-A6C34878D82A}">
                    <a16:rowId xmlns:a16="http://schemas.microsoft.com/office/drawing/2014/main" val="2760858484"/>
                  </a:ext>
                </a:extLst>
              </a:tr>
              <a:tr h="233644">
                <a:tc>
                  <a:txBody>
                    <a:bodyPr/>
                    <a:lstStyle/>
                    <a:p>
                      <a:pPr algn="l" fontAlgn="b"/>
                      <a:r>
                        <a:rPr lang="tr-TR" sz="1600" b="1" i="0" u="none" strike="noStrike">
                          <a:solidFill>
                            <a:srgbClr val="000000"/>
                          </a:solidFill>
                          <a:effectLst/>
                          <a:latin typeface="Tw Cen MT Condensed" panose="020B0606020104020203" pitchFamily="34" charset="0"/>
                        </a:rPr>
                        <a:t>KİK</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5</a:t>
                      </a:r>
                    </a:p>
                  </a:txBody>
                  <a:tcPr marL="9525" marR="9525" marT="9525" marB="0" anchor="ctr">
                    <a:lnL>
                      <a:noFill/>
                    </a:lnL>
                    <a:lnR>
                      <a:noFill/>
                    </a:lnR>
                    <a:lnT>
                      <a:noFill/>
                    </a:lnT>
                    <a:lnB>
                      <a:noFill/>
                    </a:lnB>
                  </a:tcPr>
                </a:tc>
                <a:tc>
                  <a:txBody>
                    <a:bodyPr/>
                    <a:lstStyle/>
                    <a:p>
                      <a:pPr algn="l" fontAlgn="b"/>
                      <a:r>
                        <a:rPr lang="tr-TR" sz="1600" b="1" i="0" u="none" strike="noStrike" dirty="0">
                          <a:solidFill>
                            <a:srgbClr val="000000"/>
                          </a:solidFill>
                          <a:effectLst/>
                          <a:latin typeface="Tw Cen MT Condensed" panose="020B0606020104020203" pitchFamily="34" charset="0"/>
                        </a:rPr>
                        <a:t>Kahta MYO</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138</a:t>
                      </a:r>
                    </a:p>
                  </a:txBody>
                  <a:tcPr marL="9525" marR="9525" marT="9525" marB="0" anchor="ctr">
                    <a:lnL>
                      <a:noFill/>
                    </a:lnL>
                    <a:lnR>
                      <a:noFill/>
                    </a:lnR>
                    <a:lnT>
                      <a:noFill/>
                    </a:lnT>
                    <a:lnB>
                      <a:noFill/>
                    </a:lnB>
                  </a:tcPr>
                </a:tc>
                <a:extLst>
                  <a:ext uri="{0D108BD9-81ED-4DB2-BD59-A6C34878D82A}">
                    <a16:rowId xmlns:a16="http://schemas.microsoft.com/office/drawing/2014/main" val="733870522"/>
                  </a:ext>
                </a:extLst>
              </a:tr>
              <a:tr h="233644">
                <a:tc>
                  <a:txBody>
                    <a:bodyPr/>
                    <a:lstStyle/>
                    <a:p>
                      <a:pPr algn="l" fontAlgn="b"/>
                      <a:r>
                        <a:rPr lang="tr-TR" sz="1600" b="1" i="0" u="none" strike="noStrike">
                          <a:solidFill>
                            <a:srgbClr val="000000"/>
                          </a:solidFill>
                          <a:effectLst/>
                          <a:latin typeface="Tw Cen MT Condensed" panose="020B0606020104020203" pitchFamily="34" charset="0"/>
                        </a:rPr>
                        <a:t>Öğrenci İşleri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14</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Devlet Konservatuvarı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dirty="0">
                          <a:solidFill>
                            <a:srgbClr val="000000"/>
                          </a:solidFill>
                          <a:effectLst/>
                          <a:latin typeface="Tw Cen MT Condensed" panose="020B0606020104020203" pitchFamily="34" charset="0"/>
                        </a:rPr>
                        <a:t>36</a:t>
                      </a:r>
                    </a:p>
                  </a:txBody>
                  <a:tcPr marL="9525" marR="9525" marT="9525" marB="0" anchor="ctr">
                    <a:lnL>
                      <a:noFill/>
                    </a:lnL>
                    <a:lnR>
                      <a:noFill/>
                    </a:lnR>
                    <a:lnT>
                      <a:noFill/>
                    </a:lnT>
                    <a:lnB>
                      <a:noFill/>
                    </a:lnB>
                  </a:tcPr>
                </a:tc>
                <a:extLst>
                  <a:ext uri="{0D108BD9-81ED-4DB2-BD59-A6C34878D82A}">
                    <a16:rowId xmlns:a16="http://schemas.microsoft.com/office/drawing/2014/main" val="47099872"/>
                  </a:ext>
                </a:extLst>
              </a:tr>
              <a:tr h="283569">
                <a:tc>
                  <a:txBody>
                    <a:bodyPr/>
                    <a:lstStyle/>
                    <a:p>
                      <a:pPr algn="l" fontAlgn="b"/>
                      <a:r>
                        <a:rPr lang="tr-TR" sz="1600" b="1" i="0" u="none" strike="noStrike">
                          <a:solidFill>
                            <a:srgbClr val="000000"/>
                          </a:solidFill>
                          <a:effectLst/>
                          <a:latin typeface="Tw Cen MT Condensed" panose="020B0606020104020203" pitchFamily="34" charset="0"/>
                        </a:rPr>
                        <a:t>Strateji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9</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Yapı İşleri ve Teknik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13</a:t>
                      </a:r>
                    </a:p>
                  </a:txBody>
                  <a:tcPr marL="9525" marR="9525" marT="9525" marB="0" anchor="ctr">
                    <a:lnL>
                      <a:noFill/>
                    </a:lnL>
                    <a:lnR>
                      <a:noFill/>
                    </a:lnR>
                    <a:lnT>
                      <a:noFill/>
                    </a:lnT>
                    <a:lnB>
                      <a:noFill/>
                    </a:lnB>
                  </a:tcPr>
                </a:tc>
                <a:extLst>
                  <a:ext uri="{0D108BD9-81ED-4DB2-BD59-A6C34878D82A}">
                    <a16:rowId xmlns:a16="http://schemas.microsoft.com/office/drawing/2014/main" val="531423682"/>
                  </a:ext>
                </a:extLst>
              </a:tr>
              <a:tr h="233644">
                <a:tc>
                  <a:txBody>
                    <a:bodyPr/>
                    <a:lstStyle/>
                    <a:p>
                      <a:pPr algn="l" fontAlgn="b"/>
                      <a:r>
                        <a:rPr lang="tr-TR" sz="1600" b="1" i="0" u="none" strike="noStrike">
                          <a:solidFill>
                            <a:srgbClr val="000000"/>
                          </a:solidFill>
                          <a:effectLst/>
                          <a:latin typeface="Tw Cen MT Condensed" panose="020B0606020104020203" pitchFamily="34" charset="0"/>
                        </a:rPr>
                        <a:t>Tahakkuk</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8</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Sağlık Bilimleri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230</a:t>
                      </a:r>
                    </a:p>
                  </a:txBody>
                  <a:tcPr marL="9525" marR="9525" marT="9525" marB="0" anchor="ctr">
                    <a:lnL>
                      <a:noFill/>
                    </a:lnL>
                    <a:lnR>
                      <a:noFill/>
                    </a:lnR>
                    <a:lnT>
                      <a:noFill/>
                    </a:lnT>
                    <a:lnB>
                      <a:noFill/>
                    </a:lnB>
                  </a:tcPr>
                </a:tc>
                <a:extLst>
                  <a:ext uri="{0D108BD9-81ED-4DB2-BD59-A6C34878D82A}">
                    <a16:rowId xmlns:a16="http://schemas.microsoft.com/office/drawing/2014/main" val="2681262902"/>
                  </a:ext>
                </a:extLst>
              </a:tr>
              <a:tr h="233644">
                <a:tc>
                  <a:txBody>
                    <a:bodyPr/>
                    <a:lstStyle/>
                    <a:p>
                      <a:pPr algn="l" fontAlgn="b"/>
                      <a:r>
                        <a:rPr lang="tr-TR" sz="1600" b="1" i="0" u="none" strike="noStrike">
                          <a:solidFill>
                            <a:srgbClr val="000000"/>
                          </a:solidFill>
                          <a:effectLst/>
                          <a:latin typeface="Tw Cen MT Condensed" panose="020B0606020104020203" pitchFamily="34" charset="0"/>
                        </a:rPr>
                        <a:t>Uygulama Oteli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9</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İdari ve Mali işler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dirty="0">
                          <a:solidFill>
                            <a:srgbClr val="000000"/>
                          </a:solidFill>
                          <a:effectLst/>
                          <a:latin typeface="Tw Cen MT Condensed" panose="020B0606020104020203" pitchFamily="34" charset="0"/>
                        </a:rPr>
                        <a:t>4</a:t>
                      </a:r>
                    </a:p>
                  </a:txBody>
                  <a:tcPr marL="9525" marR="9525" marT="9525" marB="0" anchor="ctr">
                    <a:lnL>
                      <a:noFill/>
                    </a:lnL>
                    <a:lnR>
                      <a:noFill/>
                    </a:lnR>
                    <a:lnT>
                      <a:noFill/>
                    </a:lnT>
                    <a:lnB>
                      <a:noFill/>
                    </a:lnB>
                  </a:tcPr>
                </a:tc>
                <a:extLst>
                  <a:ext uri="{0D108BD9-81ED-4DB2-BD59-A6C34878D82A}">
                    <a16:rowId xmlns:a16="http://schemas.microsoft.com/office/drawing/2014/main" val="389237667"/>
                  </a:ext>
                </a:extLst>
              </a:tr>
              <a:tr h="233644">
                <a:tc>
                  <a:txBody>
                    <a:bodyPr/>
                    <a:lstStyle/>
                    <a:p>
                      <a:pPr algn="l" fontAlgn="b"/>
                      <a:r>
                        <a:rPr lang="tr-TR" sz="1600" b="1" i="0" u="none" strike="noStrike">
                          <a:solidFill>
                            <a:srgbClr val="000000"/>
                          </a:solidFill>
                          <a:effectLst/>
                          <a:latin typeface="Tw Cen MT Condensed" panose="020B0606020104020203" pitchFamily="34" charset="0"/>
                        </a:rPr>
                        <a:t>Personel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13</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Teknik Bilimler MYO</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20</a:t>
                      </a:r>
                    </a:p>
                  </a:txBody>
                  <a:tcPr marL="9525" marR="9525" marT="9525" marB="0" anchor="ctr">
                    <a:lnL>
                      <a:noFill/>
                    </a:lnL>
                    <a:lnR>
                      <a:noFill/>
                    </a:lnR>
                    <a:lnT>
                      <a:noFill/>
                    </a:lnT>
                    <a:lnB>
                      <a:noFill/>
                    </a:lnB>
                  </a:tcPr>
                </a:tc>
                <a:extLst>
                  <a:ext uri="{0D108BD9-81ED-4DB2-BD59-A6C34878D82A}">
                    <a16:rowId xmlns:a16="http://schemas.microsoft.com/office/drawing/2014/main" val="432267181"/>
                  </a:ext>
                </a:extLst>
              </a:tr>
              <a:tr h="233644">
                <a:tc>
                  <a:txBody>
                    <a:bodyPr/>
                    <a:lstStyle/>
                    <a:p>
                      <a:pPr algn="l" fontAlgn="b"/>
                      <a:r>
                        <a:rPr lang="tr-TR" sz="1600" b="1" i="0" u="none" strike="noStrike">
                          <a:solidFill>
                            <a:srgbClr val="000000"/>
                          </a:solidFill>
                          <a:effectLst/>
                          <a:latin typeface="Tw Cen MT Condensed" panose="020B0606020104020203" pitchFamily="34" charset="0"/>
                        </a:rPr>
                        <a:t>Güzel sanatlar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42</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İslami İlimler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54</a:t>
                      </a:r>
                    </a:p>
                  </a:txBody>
                  <a:tcPr marL="9525" marR="9525" marT="9525" marB="0" anchor="ctr">
                    <a:lnL>
                      <a:noFill/>
                    </a:lnL>
                    <a:lnR>
                      <a:noFill/>
                    </a:lnR>
                    <a:lnT>
                      <a:noFill/>
                    </a:lnT>
                    <a:lnB>
                      <a:noFill/>
                    </a:lnB>
                  </a:tcPr>
                </a:tc>
                <a:extLst>
                  <a:ext uri="{0D108BD9-81ED-4DB2-BD59-A6C34878D82A}">
                    <a16:rowId xmlns:a16="http://schemas.microsoft.com/office/drawing/2014/main" val="3076354094"/>
                  </a:ext>
                </a:extLst>
              </a:tr>
              <a:tr h="233644">
                <a:tc>
                  <a:txBody>
                    <a:bodyPr/>
                    <a:lstStyle/>
                    <a:p>
                      <a:pPr algn="l" fontAlgn="b"/>
                      <a:r>
                        <a:rPr lang="tr-TR" sz="1600" b="1" i="0" u="none" strike="noStrike">
                          <a:solidFill>
                            <a:srgbClr val="000000"/>
                          </a:solidFill>
                          <a:effectLst/>
                          <a:latin typeface="Tw Cen MT Condensed" panose="020B0606020104020203" pitchFamily="34" charset="0"/>
                        </a:rPr>
                        <a:t>Lisansüstü Enstitü</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6</a:t>
                      </a:r>
                    </a:p>
                  </a:txBody>
                  <a:tcPr marL="9525" marR="9525" marT="9525" marB="0" anchor="ctr">
                    <a:lnL>
                      <a:noFill/>
                    </a:lnL>
                    <a:lnR>
                      <a:noFill/>
                    </a:lnR>
                    <a:lnT>
                      <a:noFill/>
                    </a:lnT>
                    <a:lnB>
                      <a:noFill/>
                    </a:lnB>
                  </a:tcPr>
                </a:tc>
                <a:tc>
                  <a:txBody>
                    <a:bodyPr/>
                    <a:lstStyle/>
                    <a:p>
                      <a:pPr algn="l" fontAlgn="b"/>
                      <a:r>
                        <a:rPr lang="tr-TR" sz="1600" b="1" i="0" u="none" strike="noStrike">
                          <a:solidFill>
                            <a:srgbClr val="000000"/>
                          </a:solidFill>
                          <a:effectLst/>
                          <a:latin typeface="Tw Cen MT Condensed" panose="020B0606020104020203" pitchFamily="34" charset="0"/>
                        </a:rPr>
                        <a:t>Tıp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139</a:t>
                      </a:r>
                    </a:p>
                  </a:txBody>
                  <a:tcPr marL="9525" marR="9525" marT="9525" marB="0" anchor="ctr">
                    <a:lnL>
                      <a:noFill/>
                    </a:lnL>
                    <a:lnR>
                      <a:noFill/>
                    </a:lnR>
                    <a:lnT>
                      <a:noFill/>
                    </a:lnT>
                    <a:lnB>
                      <a:noFill/>
                    </a:lnB>
                  </a:tcPr>
                </a:tc>
                <a:extLst>
                  <a:ext uri="{0D108BD9-81ED-4DB2-BD59-A6C34878D82A}">
                    <a16:rowId xmlns:a16="http://schemas.microsoft.com/office/drawing/2014/main" val="2228802286"/>
                  </a:ext>
                </a:extLst>
              </a:tr>
              <a:tr h="233644">
                <a:tc>
                  <a:txBody>
                    <a:bodyPr/>
                    <a:lstStyle/>
                    <a:p>
                      <a:pPr algn="l" fontAlgn="b"/>
                      <a:r>
                        <a:rPr lang="tr-TR" sz="1600" b="1" i="0" u="none" strike="noStrike">
                          <a:solidFill>
                            <a:srgbClr val="000000"/>
                          </a:solidFill>
                          <a:effectLst/>
                          <a:latin typeface="Tw Cen MT Condensed" panose="020B0606020104020203" pitchFamily="34" charset="0"/>
                        </a:rPr>
                        <a:t>Sağlık Kültür Daire Başkanlığı</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a:solidFill>
                            <a:srgbClr val="000000"/>
                          </a:solidFill>
                          <a:effectLst/>
                          <a:latin typeface="Tw Cen MT Condensed" panose="020B0606020104020203" pitchFamily="34" charset="0"/>
                        </a:rPr>
                        <a:t>20</a:t>
                      </a:r>
                    </a:p>
                  </a:txBody>
                  <a:tcPr marL="9525" marR="9525" marT="9525" marB="0" anchor="ctr">
                    <a:lnL>
                      <a:noFill/>
                    </a:lnL>
                    <a:lnR>
                      <a:noFill/>
                    </a:lnR>
                    <a:lnT>
                      <a:noFill/>
                    </a:lnT>
                    <a:lnB>
                      <a:noFill/>
                    </a:lnB>
                  </a:tcPr>
                </a:tc>
                <a:tc>
                  <a:txBody>
                    <a:bodyPr/>
                    <a:lstStyle/>
                    <a:p>
                      <a:pPr algn="l" fontAlgn="b"/>
                      <a:r>
                        <a:rPr lang="tr-TR" sz="1600" b="1" i="0" u="none" strike="noStrike" dirty="0">
                          <a:solidFill>
                            <a:srgbClr val="000000"/>
                          </a:solidFill>
                          <a:effectLst/>
                          <a:latin typeface="Tw Cen MT Condensed" panose="020B0606020104020203" pitchFamily="34" charset="0"/>
                        </a:rPr>
                        <a:t>Eğitim Fakültesi</a:t>
                      </a:r>
                    </a:p>
                  </a:txBody>
                  <a:tcPr marL="9525" marR="9525" marT="9525" marB="0" anchor="ctr">
                    <a:lnL>
                      <a:noFill/>
                    </a:lnL>
                    <a:lnR>
                      <a:noFill/>
                    </a:lnR>
                    <a:lnT>
                      <a:noFill/>
                    </a:lnT>
                    <a:lnB>
                      <a:noFill/>
                    </a:lnB>
                    <a:solidFill>
                      <a:srgbClr val="5B9BD5"/>
                    </a:solidFill>
                  </a:tcPr>
                </a:tc>
                <a:tc>
                  <a:txBody>
                    <a:bodyPr/>
                    <a:lstStyle/>
                    <a:p>
                      <a:pPr algn="ctr" fontAlgn="b"/>
                      <a:r>
                        <a:rPr lang="tr-TR" sz="1600" b="0" i="0" u="none" strike="noStrike" dirty="0">
                          <a:solidFill>
                            <a:srgbClr val="000000"/>
                          </a:solidFill>
                          <a:effectLst/>
                          <a:latin typeface="Tw Cen MT Condensed" panose="020B0606020104020203" pitchFamily="34" charset="0"/>
                        </a:rPr>
                        <a:t>326</a:t>
                      </a:r>
                    </a:p>
                  </a:txBody>
                  <a:tcPr marL="9525" marR="9525" marT="9525" marB="0" anchor="ctr">
                    <a:lnL>
                      <a:noFill/>
                    </a:lnL>
                    <a:lnR>
                      <a:noFill/>
                    </a:lnR>
                    <a:lnT>
                      <a:noFill/>
                    </a:lnT>
                    <a:lnB>
                      <a:noFill/>
                    </a:lnB>
                  </a:tcPr>
                </a:tc>
                <a:extLst>
                  <a:ext uri="{0D108BD9-81ED-4DB2-BD59-A6C34878D82A}">
                    <a16:rowId xmlns:a16="http://schemas.microsoft.com/office/drawing/2014/main" val="3965893191"/>
                  </a:ext>
                </a:extLst>
              </a:tr>
              <a:tr h="233644">
                <a:tc gridSpan="4">
                  <a:txBody>
                    <a:bodyPr/>
                    <a:lstStyle/>
                    <a:p>
                      <a:pPr algn="ctr" fontAlgn="b"/>
                      <a:r>
                        <a:rPr lang="tr-TR" sz="1600" b="1" i="0" u="none" strike="noStrike" dirty="0">
                          <a:solidFill>
                            <a:srgbClr val="FFFFFF"/>
                          </a:solidFill>
                          <a:effectLst/>
                          <a:latin typeface="Tw Cen MT Condensed" panose="020B0606020104020203" pitchFamily="34" charset="0"/>
                        </a:rPr>
                        <a:t> TOPLAM = 1404</a:t>
                      </a:r>
                    </a:p>
                  </a:txBody>
                  <a:tcPr marL="9525" marR="9525" marT="9525" marB="0" anchor="ctr">
                    <a:lnL>
                      <a:noFill/>
                    </a:lnL>
                    <a:lnR>
                      <a:noFill/>
                    </a:lnR>
                    <a:lnT>
                      <a:noFill/>
                    </a:lnT>
                    <a:lnB>
                      <a:noFill/>
                    </a:lnB>
                    <a:solidFill>
                      <a:srgbClr val="00206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61789894"/>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656935514"/>
              </p:ext>
            </p:extLst>
          </p:nvPr>
        </p:nvGraphicFramePr>
        <p:xfrm>
          <a:off x="707924" y="5059371"/>
          <a:ext cx="8347587" cy="1404511"/>
        </p:xfrm>
        <a:graphic>
          <a:graphicData uri="http://schemas.openxmlformats.org/drawingml/2006/table">
            <a:tbl>
              <a:tblPr>
                <a:tableStyleId>{5C22544A-7EE6-4342-B048-85BDC9FD1C3A}</a:tableStyleId>
              </a:tblPr>
              <a:tblGrid>
                <a:gridCol w="1337153">
                  <a:extLst>
                    <a:ext uri="{9D8B030D-6E8A-4147-A177-3AD203B41FA5}">
                      <a16:colId xmlns:a16="http://schemas.microsoft.com/office/drawing/2014/main" val="99247065"/>
                    </a:ext>
                  </a:extLst>
                </a:gridCol>
                <a:gridCol w="1017293">
                  <a:extLst>
                    <a:ext uri="{9D8B030D-6E8A-4147-A177-3AD203B41FA5}">
                      <a16:colId xmlns:a16="http://schemas.microsoft.com/office/drawing/2014/main" val="3602668855"/>
                    </a:ext>
                  </a:extLst>
                </a:gridCol>
                <a:gridCol w="905558">
                  <a:extLst>
                    <a:ext uri="{9D8B030D-6E8A-4147-A177-3AD203B41FA5}">
                      <a16:colId xmlns:a16="http://schemas.microsoft.com/office/drawing/2014/main" val="725502352"/>
                    </a:ext>
                  </a:extLst>
                </a:gridCol>
                <a:gridCol w="1317174">
                  <a:extLst>
                    <a:ext uri="{9D8B030D-6E8A-4147-A177-3AD203B41FA5}">
                      <a16:colId xmlns:a16="http://schemas.microsoft.com/office/drawing/2014/main" val="2020709584"/>
                    </a:ext>
                  </a:extLst>
                </a:gridCol>
                <a:gridCol w="905557">
                  <a:extLst>
                    <a:ext uri="{9D8B030D-6E8A-4147-A177-3AD203B41FA5}">
                      <a16:colId xmlns:a16="http://schemas.microsoft.com/office/drawing/2014/main" val="4028218754"/>
                    </a:ext>
                  </a:extLst>
                </a:gridCol>
                <a:gridCol w="773839">
                  <a:extLst>
                    <a:ext uri="{9D8B030D-6E8A-4147-A177-3AD203B41FA5}">
                      <a16:colId xmlns:a16="http://schemas.microsoft.com/office/drawing/2014/main" val="675211852"/>
                    </a:ext>
                  </a:extLst>
                </a:gridCol>
                <a:gridCol w="1234850">
                  <a:extLst>
                    <a:ext uri="{9D8B030D-6E8A-4147-A177-3AD203B41FA5}">
                      <a16:colId xmlns:a16="http://schemas.microsoft.com/office/drawing/2014/main" val="1794168800"/>
                    </a:ext>
                  </a:extLst>
                </a:gridCol>
                <a:gridCol w="856163">
                  <a:extLst>
                    <a:ext uri="{9D8B030D-6E8A-4147-A177-3AD203B41FA5}">
                      <a16:colId xmlns:a16="http://schemas.microsoft.com/office/drawing/2014/main" val="358576569"/>
                    </a:ext>
                  </a:extLst>
                </a:gridCol>
              </a:tblGrid>
              <a:tr h="324817">
                <a:tc rowSpan="4">
                  <a:txBody>
                    <a:bodyPr/>
                    <a:lstStyle/>
                    <a:p>
                      <a:pPr algn="ctr" fontAlgn="b"/>
                      <a:r>
                        <a:rPr lang="tr-TR" sz="2000" b="1" u="none" strike="noStrike" dirty="0" smtClean="0">
                          <a:effectLst/>
                          <a:latin typeface="Tw Cen MT Condensed" panose="020B0606020104020203" pitchFamily="34" charset="0"/>
                        </a:rPr>
                        <a:t>Toplam</a:t>
                      </a:r>
                      <a:r>
                        <a:rPr lang="tr-TR" sz="2000" b="1" u="none" strike="noStrike" baseline="0" dirty="0" smtClean="0">
                          <a:effectLst/>
                          <a:latin typeface="Tw Cen MT Condensed" panose="020B0606020104020203" pitchFamily="34" charset="0"/>
                        </a:rPr>
                        <a:t> Puan</a:t>
                      </a:r>
                      <a:endParaRPr lang="tr-TR" sz="20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gridSpan="7">
                  <a:txBody>
                    <a:bodyPr/>
                    <a:lstStyle/>
                    <a:p>
                      <a:pPr algn="ctr" fontAlgn="ctr"/>
                      <a:r>
                        <a:rPr lang="tr-TR" sz="2000" b="1" u="none" strike="noStrike" dirty="0">
                          <a:effectLst/>
                          <a:latin typeface="Tw Cen MT Condensed" panose="020B0606020104020203" pitchFamily="34" charset="0"/>
                        </a:rPr>
                        <a:t>Cinsiyet</a:t>
                      </a:r>
                      <a:endParaRPr lang="tr-TR" sz="20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pPr algn="ctr" fontAlgn="ctr"/>
                      <a:endParaRPr lang="tr-TR" sz="11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l" fontAlgn="ctr"/>
                      <a:endParaRPr lang="tr-TR"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40693215"/>
                  </a:ext>
                </a:extLst>
              </a:tr>
              <a:tr h="359898">
                <a:tc vMerge="1">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ctr" fontAlgn="ctr"/>
                      <a:r>
                        <a:rPr lang="tr-TR" sz="1600" b="1" u="none" strike="noStrike" dirty="0">
                          <a:effectLst/>
                          <a:latin typeface="Tw Cen MT Condensed" panose="020B0606020104020203" pitchFamily="34" charset="0"/>
                        </a:rPr>
                        <a:t>Erkek</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hMerge="1">
                  <a:txBody>
                    <a:bodyPr/>
                    <a:lstStyle/>
                    <a:p>
                      <a:endParaRPr lang="tr-TR"/>
                    </a:p>
                  </a:txBody>
                  <a:tcPr/>
                </a:tc>
                <a:tc gridSpan="3">
                  <a:txBody>
                    <a:bodyPr/>
                    <a:lstStyle/>
                    <a:p>
                      <a:pPr algn="ctr" fontAlgn="ctr"/>
                      <a:r>
                        <a:rPr lang="tr-TR" sz="1600" b="1" u="none" strike="noStrike" dirty="0">
                          <a:effectLst/>
                          <a:latin typeface="Tw Cen MT Condensed" panose="020B0606020104020203" pitchFamily="34" charset="0"/>
                        </a:rPr>
                        <a:t>Kadın</a:t>
                      </a: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hMerge="1">
                  <a:txBody>
                    <a:bodyPr/>
                    <a:lstStyle/>
                    <a:p>
                      <a:endParaRPr lang="tr-TR"/>
                    </a:p>
                  </a:txBody>
                  <a:tcPr/>
                </a:tc>
                <a:tc hMerge="1">
                  <a:txBody>
                    <a:bodyPr/>
                    <a:lstStyle/>
                    <a:p>
                      <a:endParaRPr lang="tr-TR"/>
                    </a:p>
                  </a:txBody>
                  <a:tcPr/>
                </a:tc>
                <a:tc>
                  <a:txBody>
                    <a:bodyPr/>
                    <a:lstStyle/>
                    <a:p>
                      <a:pPr algn="ctr" fontAlgn="ctr"/>
                      <a:endParaRPr lang="tr-TR" sz="1600" b="1"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extLst>
                  <a:ext uri="{0D108BD9-81ED-4DB2-BD59-A6C34878D82A}">
                    <a16:rowId xmlns:a16="http://schemas.microsoft.com/office/drawing/2014/main" val="520798786"/>
                  </a:ext>
                </a:extLst>
              </a:tr>
              <a:tr h="359898">
                <a:tc vMerge="1">
                  <a:txBody>
                    <a:bodyPr/>
                    <a:lstStyle/>
                    <a:p>
                      <a:pPr algn="l" fontAlgn="b"/>
                      <a:endParaRPr lang="tr-T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tr-TR" sz="1600" u="none" strike="noStrike">
                          <a:solidFill>
                            <a:schemeClr val="tx1"/>
                          </a:solidFill>
                          <a:effectLst/>
                          <a:latin typeface="Tw Cen MT Condensed" panose="020B0606020104020203" pitchFamily="34" charset="0"/>
                        </a:rPr>
                        <a:t>Sayı</a:t>
                      </a:r>
                      <a:endParaRPr lang="tr-TR" sz="1600" b="1" i="0" u="none" strike="noStrike">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solidFill>
                            <a:schemeClr val="tx1"/>
                          </a:solidFill>
                          <a:effectLst/>
                          <a:latin typeface="Tw Cen MT Condensed" panose="020B0606020104020203" pitchFamily="34" charset="0"/>
                        </a:rPr>
                        <a:t>Ortalama</a:t>
                      </a:r>
                      <a:endParaRPr lang="tr-TR" sz="1600" b="1" i="0" u="none" strike="noStrike">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solidFill>
                            <a:schemeClr val="tx1"/>
                          </a:solidFill>
                          <a:effectLst/>
                          <a:latin typeface="Tw Cen MT Condensed" panose="020B0606020104020203" pitchFamily="34" charset="0"/>
                        </a:rPr>
                        <a:t>Standart sapma</a:t>
                      </a:r>
                      <a:endParaRPr lang="tr-TR" sz="1600" b="1" i="0" u="none" strike="noStrike">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a:solidFill>
                            <a:schemeClr val="tx1"/>
                          </a:solidFill>
                          <a:effectLst/>
                          <a:latin typeface="Tw Cen MT Condensed" panose="020B0606020104020203" pitchFamily="34" charset="0"/>
                        </a:rPr>
                        <a:t>Sayı</a:t>
                      </a:r>
                      <a:endParaRPr lang="tr-TR" sz="1600" b="1" i="0" u="none" strike="noStrike">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solidFill>
                            <a:schemeClr val="tx1"/>
                          </a:solidFill>
                          <a:effectLst/>
                          <a:latin typeface="Tw Cen MT Condensed" panose="020B0606020104020203" pitchFamily="34" charset="0"/>
                        </a:rPr>
                        <a:t>Ortalama</a:t>
                      </a:r>
                      <a:endParaRPr lang="tr-TR" sz="1600" b="1" i="0" u="none" strike="noStrike" dirty="0">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solidFill>
                            <a:schemeClr val="tx1"/>
                          </a:solidFill>
                          <a:effectLst/>
                          <a:latin typeface="Tw Cen MT Condensed" panose="020B0606020104020203" pitchFamily="34" charset="0"/>
                        </a:rPr>
                        <a:t>Standart sapma</a:t>
                      </a:r>
                      <a:endParaRPr lang="tr-TR" sz="1600" b="1" i="0" u="none" strike="noStrike" dirty="0">
                        <a:solidFill>
                          <a:schemeClr val="tx1"/>
                        </a:solidFill>
                        <a:effectLst/>
                        <a:latin typeface="Tw Cen MT Condensed" panose="020B0606020104020203" pitchFamily="34" charset="0"/>
                      </a:endParaRPr>
                    </a:p>
                  </a:txBody>
                  <a:tcPr marL="9525" marR="9525" marT="9525" marB="0" anchor="ctr"/>
                </a:tc>
                <a:tc>
                  <a:txBody>
                    <a:bodyPr/>
                    <a:lstStyle/>
                    <a:p>
                      <a:pPr algn="ctr" fontAlgn="ctr"/>
                      <a:r>
                        <a:rPr lang="tr-TR" sz="1600" u="none" strike="noStrike" dirty="0">
                          <a:solidFill>
                            <a:schemeClr val="tx1"/>
                          </a:solidFill>
                          <a:effectLst/>
                          <a:latin typeface="Tw Cen MT Condensed" panose="020B0606020104020203" pitchFamily="34" charset="0"/>
                        </a:rPr>
                        <a:t>p-</a:t>
                      </a:r>
                      <a:r>
                        <a:rPr lang="tr-TR" sz="1600" u="none" strike="noStrike" dirty="0" err="1">
                          <a:solidFill>
                            <a:schemeClr val="tx1"/>
                          </a:solidFill>
                          <a:effectLst/>
                          <a:latin typeface="Tw Cen MT Condensed" panose="020B0606020104020203" pitchFamily="34" charset="0"/>
                        </a:rPr>
                        <a:t>value</a:t>
                      </a:r>
                      <a:endParaRPr lang="tr-TR" sz="1600" b="1" i="0" u="none" strike="noStrike" dirty="0">
                        <a:solidFill>
                          <a:schemeClr val="tx1"/>
                        </a:solidFill>
                        <a:effectLst/>
                        <a:latin typeface="Tw Cen MT Condensed" panose="020B0606020104020203" pitchFamily="34" charset="0"/>
                      </a:endParaRPr>
                    </a:p>
                  </a:txBody>
                  <a:tcPr marL="9525" marR="9525" marT="9525" marB="0" anchor="ctr"/>
                </a:tc>
                <a:extLst>
                  <a:ext uri="{0D108BD9-81ED-4DB2-BD59-A6C34878D82A}">
                    <a16:rowId xmlns:a16="http://schemas.microsoft.com/office/drawing/2014/main" val="637627782"/>
                  </a:ext>
                </a:extLst>
              </a:tr>
              <a:tr h="359898">
                <a:tc vMerge="1">
                  <a:txBody>
                    <a:bodyPr/>
                    <a:lstStyle/>
                    <a:p>
                      <a:pPr algn="ctr" fontAlgn="b"/>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tr-TR" sz="1600" u="none" strike="noStrike" dirty="0">
                          <a:effectLst/>
                          <a:latin typeface="Tw Cen MT Condensed" panose="020B0606020104020203" pitchFamily="34" charset="0"/>
                        </a:rPr>
                        <a:t>601</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u="none" strike="noStrike">
                          <a:effectLst/>
                          <a:latin typeface="Tw Cen MT Condensed" panose="020B0606020104020203" pitchFamily="34" charset="0"/>
                        </a:rPr>
                        <a:t>49.46</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u="none" strike="noStrike" dirty="0">
                          <a:effectLst/>
                          <a:latin typeface="Tw Cen MT Condensed" panose="020B0606020104020203" pitchFamily="34" charset="0"/>
                        </a:rPr>
                        <a:t>13.62</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u="none" strike="noStrike" dirty="0">
                          <a:effectLst/>
                          <a:latin typeface="Tw Cen MT Condensed" panose="020B0606020104020203" pitchFamily="34" charset="0"/>
                        </a:rPr>
                        <a:t>803</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u="none" strike="noStrike">
                          <a:effectLst/>
                          <a:latin typeface="Tw Cen MT Condensed" panose="020B0606020104020203" pitchFamily="34" charset="0"/>
                        </a:rPr>
                        <a:t>49.73</a:t>
                      </a:r>
                      <a:endParaRPr lang="tr-TR" sz="1600" b="0" i="0" u="none" strike="noStrike">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u="none" strike="noStrike" dirty="0">
                          <a:effectLst/>
                          <a:latin typeface="Tw Cen MT Condensed" panose="020B0606020104020203" pitchFamily="34" charset="0"/>
                        </a:rPr>
                        <a:t>12.19</a:t>
                      </a:r>
                      <a:endParaRPr lang="tr-TR" sz="1600" b="0" i="0" u="none" strike="noStrike" dirty="0">
                        <a:solidFill>
                          <a:srgbClr val="000000"/>
                        </a:solidFill>
                        <a:effectLst/>
                        <a:latin typeface="Tw Cen MT Condensed" panose="020B0606020104020203" pitchFamily="34" charset="0"/>
                      </a:endParaRPr>
                    </a:p>
                  </a:txBody>
                  <a:tcPr marL="9525" marR="9525" marT="9525" marB="0" anchor="ctr"/>
                </a:tc>
                <a:tc>
                  <a:txBody>
                    <a:bodyPr/>
                    <a:lstStyle/>
                    <a:p>
                      <a:pPr algn="ctr" fontAlgn="b"/>
                      <a:r>
                        <a:rPr lang="tr-TR" sz="1600" b="1" u="none" strike="noStrike" dirty="0">
                          <a:effectLst/>
                          <a:latin typeface="Tw Cen MT Condensed" panose="020B0606020104020203" pitchFamily="34" charset="0"/>
                        </a:rPr>
                        <a:t>0.76</a:t>
                      </a:r>
                      <a:endParaRPr lang="tr-TR" sz="1600" b="1" i="0" u="none" strike="noStrike" dirty="0">
                        <a:solidFill>
                          <a:srgbClr val="000000"/>
                        </a:solidFill>
                        <a:effectLst/>
                        <a:latin typeface="Tw Cen MT Condensed" panose="020B0606020104020203" pitchFamily="34" charset="0"/>
                      </a:endParaRPr>
                    </a:p>
                  </a:txBody>
                  <a:tcPr marL="9525" marR="9525" marT="9525" marB="0" anchor="ctr"/>
                </a:tc>
                <a:extLst>
                  <a:ext uri="{0D108BD9-81ED-4DB2-BD59-A6C34878D82A}">
                    <a16:rowId xmlns:a16="http://schemas.microsoft.com/office/drawing/2014/main" val="307360851"/>
                  </a:ext>
                </a:extLst>
              </a:tr>
            </a:tbl>
          </a:graphicData>
        </a:graphic>
      </p:graphicFrame>
      <p:sp>
        <p:nvSpPr>
          <p:cNvPr id="2" name="Dikdörtgen 1"/>
          <p:cNvSpPr/>
          <p:nvPr/>
        </p:nvSpPr>
        <p:spPr>
          <a:xfrm>
            <a:off x="9099757" y="702770"/>
            <a:ext cx="2551471" cy="5355312"/>
          </a:xfrm>
          <a:prstGeom prst="rect">
            <a:avLst/>
          </a:prstGeom>
        </p:spPr>
        <p:txBody>
          <a:bodyPr wrap="square">
            <a:spAutoFit/>
          </a:bodyPr>
          <a:lstStyle/>
          <a:p>
            <a:r>
              <a:rPr lang="tr-TR" dirty="0">
                <a:latin typeface="Times New Roman" panose="02020603050405020304" pitchFamily="18" charset="0"/>
                <a:cs typeface="Times New Roman" panose="02020603050405020304" pitchFamily="18" charset="0"/>
              </a:rPr>
              <a:t>Ankete katılım sağlayan birimlerin ve ilgili birimde katılım sağlayan örneklemler tabloda gösterilmiştir. Cinsiyet açısından 601’i Erkeklerden ve 803’ü Kadın olmak üzere toplam ankete katılan </a:t>
            </a:r>
            <a:r>
              <a:rPr lang="tr-TR" b="1" dirty="0">
                <a:latin typeface="Times New Roman" panose="02020603050405020304" pitchFamily="18" charset="0"/>
                <a:cs typeface="Times New Roman" panose="02020603050405020304" pitchFamily="18" charset="0"/>
              </a:rPr>
              <a:t>1404</a:t>
            </a:r>
            <a:r>
              <a:rPr lang="tr-TR" dirty="0">
                <a:latin typeface="Times New Roman" panose="02020603050405020304" pitchFamily="18" charset="0"/>
                <a:cs typeface="Times New Roman" panose="02020603050405020304" pitchFamily="18" charset="0"/>
              </a:rPr>
              <a:t> bireyden alınan bilgiler incelenmiştir.  Cinsiyet açısından sorulara verilen cevap bazındaki skorlar göz önüne alındığında cinsiyete göre yemekhane </a:t>
            </a:r>
            <a:r>
              <a:rPr lang="tr-TR" dirty="0" smtClean="0">
                <a:latin typeface="Times New Roman" panose="02020603050405020304" pitchFamily="18" charset="0"/>
                <a:cs typeface="Times New Roman" panose="02020603050405020304" pitchFamily="18" charset="0"/>
              </a:rPr>
              <a:t>madde skorları açısından </a:t>
            </a:r>
            <a:r>
              <a:rPr lang="tr-TR" dirty="0">
                <a:latin typeface="Times New Roman" panose="02020603050405020304" pitchFamily="18" charset="0"/>
                <a:cs typeface="Times New Roman" panose="02020603050405020304" pitchFamily="18" charset="0"/>
              </a:rPr>
              <a:t>farklılık yoktur (</a:t>
            </a:r>
            <a:r>
              <a:rPr lang="tr-TR" b="1" dirty="0">
                <a:latin typeface="Times New Roman" panose="02020603050405020304" pitchFamily="18" charset="0"/>
                <a:cs typeface="Times New Roman" panose="02020603050405020304" pitchFamily="18" charset="0"/>
              </a:rPr>
              <a:t>p=0.76</a:t>
            </a:r>
            <a:r>
              <a:rPr lang="tr-T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0886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p14="http://schemas.microsoft.com/office/powerpoint/2010/main" val="808259652"/>
              </p:ext>
            </p:extLst>
          </p:nvPr>
        </p:nvGraphicFramePr>
        <p:xfrm>
          <a:off x="292511" y="766918"/>
          <a:ext cx="11461954" cy="4896463"/>
        </p:xfrm>
        <a:graphic>
          <a:graphicData uri="http://schemas.openxmlformats.org/drawingml/2006/table">
            <a:tbl>
              <a:tblPr/>
              <a:tblGrid>
                <a:gridCol w="1494922">
                  <a:extLst>
                    <a:ext uri="{9D8B030D-6E8A-4147-A177-3AD203B41FA5}">
                      <a16:colId xmlns:a16="http://schemas.microsoft.com/office/drawing/2014/main" val="4023502026"/>
                    </a:ext>
                  </a:extLst>
                </a:gridCol>
                <a:gridCol w="1101521">
                  <a:extLst>
                    <a:ext uri="{9D8B030D-6E8A-4147-A177-3AD203B41FA5}">
                      <a16:colId xmlns:a16="http://schemas.microsoft.com/office/drawing/2014/main" val="4260487492"/>
                    </a:ext>
                  </a:extLst>
                </a:gridCol>
                <a:gridCol w="1205492">
                  <a:extLst>
                    <a:ext uri="{9D8B030D-6E8A-4147-A177-3AD203B41FA5}">
                      <a16:colId xmlns:a16="http://schemas.microsoft.com/office/drawing/2014/main" val="2967561595"/>
                    </a:ext>
                  </a:extLst>
                </a:gridCol>
                <a:gridCol w="1163341">
                  <a:extLst>
                    <a:ext uri="{9D8B030D-6E8A-4147-A177-3AD203B41FA5}">
                      <a16:colId xmlns:a16="http://schemas.microsoft.com/office/drawing/2014/main" val="380983211"/>
                    </a:ext>
                  </a:extLst>
                </a:gridCol>
                <a:gridCol w="893580">
                  <a:extLst>
                    <a:ext uri="{9D8B030D-6E8A-4147-A177-3AD203B41FA5}">
                      <a16:colId xmlns:a16="http://schemas.microsoft.com/office/drawing/2014/main" val="3658077135"/>
                    </a:ext>
                  </a:extLst>
                </a:gridCol>
                <a:gridCol w="1095902">
                  <a:extLst>
                    <a:ext uri="{9D8B030D-6E8A-4147-A177-3AD203B41FA5}">
                      <a16:colId xmlns:a16="http://schemas.microsoft.com/office/drawing/2014/main" val="3716147349"/>
                    </a:ext>
                  </a:extLst>
                </a:gridCol>
                <a:gridCol w="961021">
                  <a:extLst>
                    <a:ext uri="{9D8B030D-6E8A-4147-A177-3AD203B41FA5}">
                      <a16:colId xmlns:a16="http://schemas.microsoft.com/office/drawing/2014/main" val="2562864301"/>
                    </a:ext>
                  </a:extLst>
                </a:gridCol>
                <a:gridCol w="788227">
                  <a:extLst>
                    <a:ext uri="{9D8B030D-6E8A-4147-A177-3AD203B41FA5}">
                      <a16:colId xmlns:a16="http://schemas.microsoft.com/office/drawing/2014/main" val="2073088878"/>
                    </a:ext>
                  </a:extLst>
                </a:gridCol>
                <a:gridCol w="906206">
                  <a:extLst>
                    <a:ext uri="{9D8B030D-6E8A-4147-A177-3AD203B41FA5}">
                      <a16:colId xmlns:a16="http://schemas.microsoft.com/office/drawing/2014/main" val="938288532"/>
                    </a:ext>
                  </a:extLst>
                </a:gridCol>
                <a:gridCol w="944161">
                  <a:extLst>
                    <a:ext uri="{9D8B030D-6E8A-4147-A177-3AD203B41FA5}">
                      <a16:colId xmlns:a16="http://schemas.microsoft.com/office/drawing/2014/main" val="3061456827"/>
                    </a:ext>
                  </a:extLst>
                </a:gridCol>
                <a:gridCol w="907581">
                  <a:extLst>
                    <a:ext uri="{9D8B030D-6E8A-4147-A177-3AD203B41FA5}">
                      <a16:colId xmlns:a16="http://schemas.microsoft.com/office/drawing/2014/main" val="4142757688"/>
                    </a:ext>
                  </a:extLst>
                </a:gridCol>
              </a:tblGrid>
              <a:tr h="426740">
                <a:tc>
                  <a:txBody>
                    <a:bodyPr/>
                    <a:lstStyle/>
                    <a:p>
                      <a:pPr algn="l" fontAlgn="b"/>
                      <a:endParaRPr lang="tr-TR" sz="1200" b="1" i="0" u="none" strike="noStrike">
                        <a:solidFill>
                          <a:srgbClr val="000000"/>
                        </a:solidFill>
                        <a:effectLst/>
                        <a:latin typeface="+mn-lt"/>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1" i="0" u="none" strike="noStrike">
                        <a:solidFill>
                          <a:srgbClr val="000000"/>
                        </a:solidFill>
                        <a:effectLst/>
                        <a:latin typeface="+mn-lt"/>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mn-lt"/>
                        <a:cs typeface="Times New Roman" panose="02020603050405020304" pitchFamily="18" charset="0"/>
                      </a:endParaRPr>
                    </a:p>
                  </a:txBody>
                  <a:tcPr marL="7840" marR="7840" marT="784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6">
                  <a:txBody>
                    <a:bodyPr/>
                    <a:lstStyle/>
                    <a:p>
                      <a:pPr algn="ctr" fontAlgn="ctr"/>
                      <a:r>
                        <a:rPr lang="tr-TR" sz="1200" b="1" i="0" u="none" strike="noStrike" dirty="0">
                          <a:solidFill>
                            <a:srgbClr val="000000"/>
                          </a:solidFill>
                          <a:effectLst/>
                          <a:latin typeface="+mn-lt"/>
                          <a:cs typeface="Times New Roman" panose="02020603050405020304" pitchFamily="18" charset="0"/>
                        </a:rPr>
                        <a:t>HANGİ YEMEKHANEDE YEMEK YİYORSUNUZ?</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mn-lt"/>
                        <a:cs typeface="Times New Roman" panose="02020603050405020304" pitchFamily="18" charset="0"/>
                      </a:endParaRPr>
                    </a:p>
                  </a:txBody>
                  <a:tcPr marL="7840" marR="7840" marT="78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mn-lt"/>
                        <a:cs typeface="Times New Roman" panose="02020603050405020304" pitchFamily="18" charset="0"/>
                      </a:endParaRPr>
                    </a:p>
                  </a:txBody>
                  <a:tcPr marL="7840" marR="7840" marT="784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346182"/>
                  </a:ext>
                </a:extLst>
              </a:tr>
              <a:tr h="426740">
                <a:tc rowSpan="4">
                  <a:txBody>
                    <a:bodyPr/>
                    <a:lstStyle/>
                    <a:p>
                      <a:pPr algn="ctr" fontAlgn="ctr"/>
                      <a:r>
                        <a:rPr lang="tr-TR" sz="1200" b="1" i="0" u="none" strike="noStrike">
                          <a:solidFill>
                            <a:srgbClr val="000000"/>
                          </a:solidFill>
                          <a:effectLst/>
                          <a:latin typeface="+mn-lt"/>
                          <a:cs typeface="Times New Roman" panose="02020603050405020304" pitchFamily="18" charset="0"/>
                        </a:rPr>
                        <a:t>Değişkenler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rowSpan="4">
                  <a:txBody>
                    <a:bodyPr/>
                    <a:lstStyle/>
                    <a:p>
                      <a:pPr algn="ctr" fontAlgn="ctr"/>
                      <a:r>
                        <a:rPr lang="tr-TR" sz="1200" b="1" i="0" u="none" strike="noStrike">
                          <a:solidFill>
                            <a:srgbClr val="000000"/>
                          </a:solidFill>
                          <a:effectLst/>
                          <a:latin typeface="+mn-lt"/>
                          <a:cs typeface="Times New Roman" panose="02020603050405020304" pitchFamily="18" charset="0"/>
                        </a:rPr>
                        <a:t>Kategoriler</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gridSpan="3">
                  <a:txBody>
                    <a:bodyPr/>
                    <a:lstStyle/>
                    <a:p>
                      <a:pPr algn="ctr" fontAlgn="b"/>
                      <a:r>
                        <a:rPr lang="tr-TR" sz="1200" b="1" i="0" u="none" strike="noStrike">
                          <a:solidFill>
                            <a:srgbClr val="000000"/>
                          </a:solidFill>
                          <a:effectLst/>
                          <a:latin typeface="+mn-lt"/>
                          <a:cs typeface="Times New Roman" panose="02020603050405020304" pitchFamily="18" charset="0"/>
                        </a:rPr>
                        <a:t>Adıyaman merkez (Kampüs)</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mn-lt"/>
                          <a:cs typeface="Times New Roman" panose="02020603050405020304" pitchFamily="18" charset="0"/>
                        </a:rPr>
                        <a:t>Besni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mn-lt"/>
                          <a:cs typeface="Times New Roman" panose="02020603050405020304" pitchFamily="18" charset="0"/>
                        </a:rPr>
                        <a:t>Kahta</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71866326"/>
                  </a:ext>
                </a:extLst>
              </a:tr>
              <a:tr h="426740">
                <a:tc vMerge="1">
                  <a:txBody>
                    <a:bodyPr/>
                    <a:lstStyle/>
                    <a:p>
                      <a:endParaRPr lang="tr-TR"/>
                    </a:p>
                  </a:txBody>
                  <a:tcPr/>
                </a:tc>
                <a:tc vMerge="1">
                  <a:txBody>
                    <a:bodyPr/>
                    <a:lstStyle/>
                    <a:p>
                      <a:endParaRPr lang="tr-TR"/>
                    </a:p>
                  </a:txBody>
                  <a:tcPr/>
                </a:tc>
                <a:tc gridSpan="3">
                  <a:txBody>
                    <a:bodyPr/>
                    <a:lstStyle/>
                    <a:p>
                      <a:pPr algn="ctr" fontAlgn="ctr"/>
                      <a:r>
                        <a:rPr lang="tr-TR" sz="1200" b="1" i="0" u="none" strike="noStrike">
                          <a:solidFill>
                            <a:srgbClr val="000000"/>
                          </a:solidFill>
                          <a:effectLst/>
                          <a:latin typeface="+mn-lt"/>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mn-lt"/>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tc gridSpan="3">
                  <a:txBody>
                    <a:bodyPr/>
                    <a:lstStyle/>
                    <a:p>
                      <a:pPr algn="ctr" fontAlgn="ctr"/>
                      <a:r>
                        <a:rPr lang="tr-TR" sz="1200" b="1" i="0" u="none" strike="noStrike">
                          <a:solidFill>
                            <a:srgbClr val="000000"/>
                          </a:solidFill>
                          <a:effectLst/>
                          <a:latin typeface="+mn-lt"/>
                          <a:cs typeface="Times New Roman" panose="02020603050405020304" pitchFamily="18" charset="0"/>
                        </a:rPr>
                        <a:t>Pozisyon</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45103853"/>
                  </a:ext>
                </a:extLst>
              </a:tr>
              <a:tr h="451394">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Akademik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a:solidFill>
                            <a:srgbClr val="000000"/>
                          </a:solidFill>
                          <a:effectLst/>
                          <a:latin typeface="+mn-lt"/>
                          <a:cs typeface="Times New Roman" panose="02020603050405020304" pitchFamily="18" charset="0"/>
                        </a:rPr>
                        <a:t>İdari Personel</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Öğrenci</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707096331"/>
                  </a:ext>
                </a:extLst>
              </a:tr>
              <a:tr h="426740">
                <a:tc vMerge="1">
                  <a:txBody>
                    <a:bodyPr/>
                    <a:lstStyle/>
                    <a:p>
                      <a:endParaRPr lang="tr-TR"/>
                    </a:p>
                  </a:txBody>
                  <a:tcPr/>
                </a:tc>
                <a:tc vMerge="1">
                  <a:txBody>
                    <a:bodyPr/>
                    <a:lstStyle/>
                    <a:p>
                      <a:endParaRPr lang="tr-TR"/>
                    </a:p>
                  </a:txBody>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dirty="0">
                          <a:solidFill>
                            <a:srgbClr val="000000"/>
                          </a:solidFill>
                          <a:effectLst/>
                          <a:latin typeface="+mn-lt"/>
                          <a:cs typeface="Times New Roman" panose="02020603050405020304" pitchFamily="18" charset="0"/>
                        </a:rPr>
                        <a:t>Sayı(Yüzde)</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13827"/>
                  </a:ext>
                </a:extLst>
              </a:tr>
              <a:tr h="621477">
                <a:tc rowSpan="5">
                  <a:txBody>
                    <a:bodyPr/>
                    <a:lstStyle/>
                    <a:p>
                      <a:pPr algn="l" fontAlgn="ctr"/>
                      <a:r>
                        <a:rPr lang="tr-TR" sz="1200" b="1" i="0" u="none" strike="noStrike" dirty="0" smtClean="0">
                          <a:solidFill>
                            <a:srgbClr val="000000"/>
                          </a:solidFill>
                          <a:effectLst/>
                          <a:latin typeface="+mn-lt"/>
                          <a:cs typeface="Times New Roman" panose="02020603050405020304" pitchFamily="18" charset="0"/>
                        </a:rPr>
                        <a:t>Yemekhane Dağıtım Şekilleri Düzgün</a:t>
                      </a:r>
                      <a:endParaRPr lang="tr-TR" sz="1200" b="1" i="0" u="none" strike="noStrike" dirty="0">
                        <a:solidFill>
                          <a:srgbClr val="000000"/>
                        </a:solidFill>
                        <a:effectLst/>
                        <a:latin typeface="+mn-lt"/>
                        <a:cs typeface="Times New Roman" panose="02020603050405020304" pitchFamily="18" charset="0"/>
                      </a:endParaRP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r>
                        <a:rPr lang="tr-TR" sz="1200" b="1" i="0" u="none" strike="noStrike">
                          <a:solidFill>
                            <a:srgbClr val="000000"/>
                          </a:solidFill>
                          <a:effectLst/>
                          <a:latin typeface="+mn-lt"/>
                          <a:cs typeface="Times New Roman" panose="02020603050405020304" pitchFamily="18" charset="0"/>
                        </a:rPr>
                        <a:t>Kesinlikle Katılmıyorum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mn-lt"/>
                          <a:cs typeface="Times New Roman" panose="02020603050405020304" pitchFamily="18" charset="0"/>
                        </a:rPr>
                        <a:t>7 (6,5%)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mn-lt"/>
                          <a:cs typeface="Times New Roman" panose="02020603050405020304" pitchFamily="18" charset="0"/>
                        </a:rPr>
                        <a:t>27 (13,2%)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45 (5,0%)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mn-lt"/>
                          <a:cs typeface="Times New Roman" panose="02020603050405020304" pitchFamily="18" charset="0"/>
                        </a:rPr>
                        <a:t>5 (38,5%)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6 (13,3%)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mn-lt"/>
                          <a:cs typeface="Times New Roman" panose="02020603050405020304" pitchFamily="18" charset="0"/>
                        </a:rPr>
                        <a:t>11 (12,1%)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620400"/>
                  </a:ext>
                </a:extLst>
              </a:tr>
              <a:tr h="448077">
                <a:tc vMerge="1">
                  <a:txBody>
                    <a:bodyPr/>
                    <a:lstStyle/>
                    <a:p>
                      <a:endParaRPr lang="tr-TR"/>
                    </a:p>
                  </a:txBody>
                  <a:tcPr/>
                </a:tc>
                <a:tc>
                  <a:txBody>
                    <a:bodyPr/>
                    <a:lstStyle/>
                    <a:p>
                      <a:pPr algn="l" fontAlgn="b"/>
                      <a:r>
                        <a:rPr lang="tr-TR" sz="1200" b="1" i="0" u="none" strike="noStrike">
                          <a:solidFill>
                            <a:srgbClr val="000000"/>
                          </a:solidFill>
                          <a:effectLst/>
                          <a:latin typeface="+mn-lt"/>
                          <a:cs typeface="Times New Roman" panose="02020603050405020304" pitchFamily="18" charset="0"/>
                        </a:rPr>
                        <a:t>Katılmıyorum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mn-lt"/>
                          <a:cs typeface="Times New Roman" panose="02020603050405020304" pitchFamily="18" charset="0"/>
                        </a:rPr>
                        <a:t>16 (14,8%)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mn-lt"/>
                          <a:cs typeface="Times New Roman" panose="02020603050405020304" pitchFamily="18" charset="0"/>
                        </a:rPr>
                        <a:t>37 (18,0%)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72 (8,1%)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2 (100,0%)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6 (46,2%)</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18 (40,0%)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 (4,3%)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mn-lt"/>
                          <a:cs typeface="Times New Roman" panose="02020603050405020304" pitchFamily="18" charset="0"/>
                        </a:rPr>
                        <a:t>6 (6,6%)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808861"/>
                  </a:ext>
                </a:extLst>
              </a:tr>
              <a:tr h="448077">
                <a:tc vMerge="1">
                  <a:txBody>
                    <a:bodyPr/>
                    <a:lstStyle/>
                    <a:p>
                      <a:endParaRPr lang="tr-TR"/>
                    </a:p>
                  </a:txBody>
                  <a:tcPr/>
                </a:tc>
                <a:tc>
                  <a:txBody>
                    <a:bodyPr/>
                    <a:lstStyle/>
                    <a:p>
                      <a:pPr algn="l" fontAlgn="b"/>
                      <a:r>
                        <a:rPr lang="tr-TR" sz="1200" b="1" i="0" u="none" strike="noStrike">
                          <a:solidFill>
                            <a:srgbClr val="000000"/>
                          </a:solidFill>
                          <a:effectLst/>
                          <a:latin typeface="+mn-lt"/>
                          <a:cs typeface="Times New Roman" panose="02020603050405020304" pitchFamily="18" charset="0"/>
                        </a:rPr>
                        <a:t>Kararsızım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mn-lt"/>
                          <a:cs typeface="Times New Roman" panose="02020603050405020304" pitchFamily="18" charset="0"/>
                        </a:rPr>
                        <a:t>8 (7,4%)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mn-lt"/>
                          <a:cs typeface="Times New Roman" panose="02020603050405020304" pitchFamily="18" charset="0"/>
                        </a:rPr>
                        <a:t>33 (16,1%)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154 (17,3%)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5 (11,1%)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2 (8,3%)</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mn-lt"/>
                          <a:cs typeface="Times New Roman" panose="02020603050405020304" pitchFamily="18" charset="0"/>
                        </a:rPr>
                        <a:t>16 (17,6%)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205777"/>
                  </a:ext>
                </a:extLst>
              </a:tr>
              <a:tr h="448077">
                <a:tc vMerge="1">
                  <a:txBody>
                    <a:bodyPr/>
                    <a:lstStyle/>
                    <a:p>
                      <a:endParaRPr lang="tr-TR"/>
                    </a:p>
                  </a:txBody>
                  <a:tcPr/>
                </a:tc>
                <a:tc>
                  <a:txBody>
                    <a:bodyPr/>
                    <a:lstStyle/>
                    <a:p>
                      <a:pPr algn="l" fontAlgn="b"/>
                      <a:r>
                        <a:rPr lang="tr-TR" sz="1200" b="1" i="0" u="none" strike="noStrike">
                          <a:solidFill>
                            <a:srgbClr val="000000"/>
                          </a:solidFill>
                          <a:effectLst/>
                          <a:latin typeface="+mn-lt"/>
                          <a:cs typeface="Times New Roman" panose="02020603050405020304" pitchFamily="18" charset="0"/>
                        </a:rPr>
                        <a:t>Katılıyorum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mn-lt"/>
                          <a:cs typeface="Times New Roman" panose="02020603050405020304" pitchFamily="18" charset="0"/>
                        </a:rPr>
                        <a:t>55 (50,9%)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mn-lt"/>
                          <a:cs typeface="Times New Roman" panose="02020603050405020304" pitchFamily="18" charset="0"/>
                        </a:rPr>
                        <a:t>74 (36,1%)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435 (48,8%)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7 (15,6%)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17 (70,8%)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13 (56,5%)</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mn-lt"/>
                          <a:cs typeface="Times New Roman" panose="02020603050405020304" pitchFamily="18" charset="0"/>
                        </a:rPr>
                        <a:t>38 (41,8%)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701761"/>
                  </a:ext>
                </a:extLst>
              </a:tr>
              <a:tr h="772401">
                <a:tc vMerge="1">
                  <a:txBody>
                    <a:bodyPr/>
                    <a:lstStyle/>
                    <a:p>
                      <a:endParaRPr lang="tr-TR"/>
                    </a:p>
                  </a:txBody>
                  <a:tcPr/>
                </a:tc>
                <a:tc>
                  <a:txBody>
                    <a:bodyPr/>
                    <a:lstStyle/>
                    <a:p>
                      <a:pPr algn="l" fontAlgn="b"/>
                      <a:r>
                        <a:rPr lang="tr-TR" sz="1200" b="1" i="0" u="none" strike="noStrike" dirty="0">
                          <a:solidFill>
                            <a:srgbClr val="000000"/>
                          </a:solidFill>
                          <a:effectLst/>
                          <a:latin typeface="+mn-lt"/>
                          <a:cs typeface="Times New Roman" panose="02020603050405020304" pitchFamily="18" charset="0"/>
                        </a:rPr>
                        <a:t>Tamamen Katılıyorum</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tr-TR" sz="1200" b="0" i="0" u="none" strike="noStrike">
                          <a:solidFill>
                            <a:srgbClr val="000000"/>
                          </a:solidFill>
                          <a:effectLst/>
                          <a:latin typeface="+mn-lt"/>
                          <a:cs typeface="Times New Roman" panose="02020603050405020304" pitchFamily="18" charset="0"/>
                        </a:rPr>
                        <a:t>22 (20,4%)</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mn-lt"/>
                          <a:cs typeface="Times New Roman" panose="02020603050405020304" pitchFamily="18" charset="0"/>
                        </a:rPr>
                        <a:t>34 (16,6%)</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186 (20,9%)</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0 (0,0%)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1 (7,7%)</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9 (20,0%)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5 (20,8%)</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mn-lt"/>
                          <a:cs typeface="Times New Roman" panose="02020603050405020304" pitchFamily="18" charset="0"/>
                        </a:rPr>
                        <a:t>9 (39,1%)</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mn-lt"/>
                          <a:cs typeface="Times New Roman" panose="02020603050405020304" pitchFamily="18" charset="0"/>
                        </a:rPr>
                        <a:t>20 (22,0%)</a:t>
                      </a:r>
                    </a:p>
                  </a:txBody>
                  <a:tcPr marL="7840" marR="7840" marT="78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0637"/>
                  </a:ext>
                </a:extLst>
              </a:tr>
            </a:tbl>
          </a:graphicData>
        </a:graphic>
      </p:graphicFrame>
    </p:spTree>
    <p:extLst>
      <p:ext uri="{BB962C8B-B14F-4D97-AF65-F5344CB8AC3E}">
        <p14:creationId xmlns:p14="http://schemas.microsoft.com/office/powerpoint/2010/main" val="1820576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826734953"/>
              </p:ext>
            </p:extLst>
          </p:nvPr>
        </p:nvGraphicFramePr>
        <p:xfrm>
          <a:off x="294969" y="412955"/>
          <a:ext cx="5132440" cy="59878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2788963796"/>
              </p:ext>
            </p:extLst>
          </p:nvPr>
        </p:nvGraphicFramePr>
        <p:xfrm>
          <a:off x="5737122" y="3465871"/>
          <a:ext cx="6164825" cy="3274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a:graphicFrameLocks/>
          </p:cNvGraphicFramePr>
          <p:nvPr>
            <p:extLst>
              <p:ext uri="{D42A27DB-BD31-4B8C-83A1-F6EECF244321}">
                <p14:modId xmlns:p14="http://schemas.microsoft.com/office/powerpoint/2010/main" val="1018695342"/>
              </p:ext>
            </p:extLst>
          </p:nvPr>
        </p:nvGraphicFramePr>
        <p:xfrm>
          <a:off x="5589639" y="206477"/>
          <a:ext cx="6312308" cy="32593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3435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k 4"/>
          <p:cNvGraphicFramePr>
            <a:graphicFrameLocks/>
          </p:cNvGraphicFramePr>
          <p:nvPr>
            <p:extLst>
              <p:ext uri="{D42A27DB-BD31-4B8C-83A1-F6EECF244321}">
                <p14:modId xmlns:p14="http://schemas.microsoft.com/office/powerpoint/2010/main" val="3421930682"/>
              </p:ext>
            </p:extLst>
          </p:nvPr>
        </p:nvGraphicFramePr>
        <p:xfrm>
          <a:off x="206473" y="678425"/>
          <a:ext cx="4409771" cy="30824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k 5"/>
          <p:cNvGraphicFramePr>
            <a:graphicFrameLocks/>
          </p:cNvGraphicFramePr>
          <p:nvPr>
            <p:extLst>
              <p:ext uri="{D42A27DB-BD31-4B8C-83A1-F6EECF244321}">
                <p14:modId xmlns:p14="http://schemas.microsoft.com/office/powerpoint/2010/main" val="2986329062"/>
              </p:ext>
            </p:extLst>
          </p:nvPr>
        </p:nvGraphicFramePr>
        <p:xfrm>
          <a:off x="4286864" y="678425"/>
          <a:ext cx="4449097" cy="30824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 6"/>
          <p:cNvGraphicFramePr>
            <a:graphicFrameLocks/>
          </p:cNvGraphicFramePr>
          <p:nvPr>
            <p:extLst>
              <p:ext uri="{D42A27DB-BD31-4B8C-83A1-F6EECF244321}">
                <p14:modId xmlns:p14="http://schemas.microsoft.com/office/powerpoint/2010/main" val="846872368"/>
              </p:ext>
            </p:extLst>
          </p:nvPr>
        </p:nvGraphicFramePr>
        <p:xfrm>
          <a:off x="7924799" y="678425"/>
          <a:ext cx="4267201" cy="3244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o 2"/>
          <p:cNvGraphicFramePr>
            <a:graphicFrameLocks noGrp="1"/>
          </p:cNvGraphicFramePr>
          <p:nvPr>
            <p:extLst>
              <p:ext uri="{D42A27DB-BD31-4B8C-83A1-F6EECF244321}">
                <p14:modId xmlns:p14="http://schemas.microsoft.com/office/powerpoint/2010/main" val="2745421069"/>
              </p:ext>
            </p:extLst>
          </p:nvPr>
        </p:nvGraphicFramePr>
        <p:xfrm>
          <a:off x="921774" y="4498055"/>
          <a:ext cx="5626510" cy="1593232"/>
        </p:xfrm>
        <a:graphic>
          <a:graphicData uri="http://schemas.openxmlformats.org/drawingml/2006/table">
            <a:tbl>
              <a:tblPr>
                <a:tableStyleId>{5C22544A-7EE6-4342-B048-85BDC9FD1C3A}</a:tableStyleId>
              </a:tblPr>
              <a:tblGrid>
                <a:gridCol w="1598192">
                  <a:extLst>
                    <a:ext uri="{9D8B030D-6E8A-4147-A177-3AD203B41FA5}">
                      <a16:colId xmlns:a16="http://schemas.microsoft.com/office/drawing/2014/main" val="1711885044"/>
                    </a:ext>
                  </a:extLst>
                </a:gridCol>
                <a:gridCol w="1641977">
                  <a:extLst>
                    <a:ext uri="{9D8B030D-6E8A-4147-A177-3AD203B41FA5}">
                      <a16:colId xmlns:a16="http://schemas.microsoft.com/office/drawing/2014/main" val="3040914278"/>
                    </a:ext>
                  </a:extLst>
                </a:gridCol>
                <a:gridCol w="2386341">
                  <a:extLst>
                    <a:ext uri="{9D8B030D-6E8A-4147-A177-3AD203B41FA5}">
                      <a16:colId xmlns:a16="http://schemas.microsoft.com/office/drawing/2014/main" val="3331649589"/>
                    </a:ext>
                  </a:extLst>
                </a:gridCol>
              </a:tblGrid>
              <a:tr h="588498">
                <a:tc>
                  <a:txBody>
                    <a:bodyPr/>
                    <a:lstStyle/>
                    <a:p>
                      <a:pPr algn="ctr" fontAlgn="b"/>
                      <a:r>
                        <a:rPr lang="tr-TR" sz="2000" u="none" strike="noStrike" dirty="0">
                          <a:effectLst/>
                          <a:latin typeface="Tw Cen MT Condensed" panose="020B0606020104020203" pitchFamily="34" charset="0"/>
                        </a:rPr>
                        <a:t>Akademik Personel</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2"/>
                    </a:solidFill>
                  </a:tcPr>
                </a:tc>
                <a:tc>
                  <a:txBody>
                    <a:bodyPr/>
                    <a:lstStyle/>
                    <a:p>
                      <a:pPr algn="ctr" fontAlgn="b"/>
                      <a:r>
                        <a:rPr lang="tr-TR" sz="2000" u="none" strike="noStrike" dirty="0">
                          <a:effectLst/>
                          <a:latin typeface="Tw Cen MT Condensed" panose="020B0606020104020203" pitchFamily="34" charset="0"/>
                        </a:rPr>
                        <a:t>İdari Personel</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2"/>
                    </a:solidFill>
                  </a:tcPr>
                </a:tc>
                <a:tc>
                  <a:txBody>
                    <a:bodyPr/>
                    <a:lstStyle/>
                    <a:p>
                      <a:pPr algn="ctr" fontAlgn="b"/>
                      <a:r>
                        <a:rPr lang="tr-TR" sz="2000" u="none" strike="noStrike" dirty="0">
                          <a:effectLst/>
                          <a:latin typeface="Tw Cen MT Condensed" panose="020B0606020104020203" pitchFamily="34" charset="0"/>
                        </a:rPr>
                        <a:t>Öğrenci</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2"/>
                    </a:solidFill>
                  </a:tcPr>
                </a:tc>
                <a:extLst>
                  <a:ext uri="{0D108BD9-81ED-4DB2-BD59-A6C34878D82A}">
                    <a16:rowId xmlns:a16="http://schemas.microsoft.com/office/drawing/2014/main" val="4156369579"/>
                  </a:ext>
                </a:extLst>
              </a:tr>
              <a:tr h="502367">
                <a:tc>
                  <a:txBody>
                    <a:bodyPr/>
                    <a:lstStyle/>
                    <a:p>
                      <a:pPr algn="ctr" fontAlgn="b"/>
                      <a:r>
                        <a:rPr lang="tr-TR" sz="2000" u="none" strike="noStrike" dirty="0">
                          <a:effectLst/>
                          <a:latin typeface="Tw Cen MT Condensed" panose="020B0606020104020203" pitchFamily="34" charset="0"/>
                        </a:rPr>
                        <a:t>Sayı</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2000" u="none" strike="noStrike" dirty="0">
                          <a:effectLst/>
                          <a:latin typeface="Tw Cen MT Condensed" panose="020B0606020104020203" pitchFamily="34" charset="0"/>
                        </a:rPr>
                        <a:t>Sayı</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tc>
                  <a:txBody>
                    <a:bodyPr/>
                    <a:lstStyle/>
                    <a:p>
                      <a:pPr algn="ctr" fontAlgn="b"/>
                      <a:r>
                        <a:rPr lang="tr-TR" sz="2000" u="none" strike="noStrike" dirty="0">
                          <a:effectLst/>
                          <a:latin typeface="Tw Cen MT Condensed" panose="020B0606020104020203" pitchFamily="34" charset="0"/>
                        </a:rPr>
                        <a:t>Sayı</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accent1"/>
                    </a:solidFill>
                  </a:tcPr>
                </a:tc>
                <a:extLst>
                  <a:ext uri="{0D108BD9-81ED-4DB2-BD59-A6C34878D82A}">
                    <a16:rowId xmlns:a16="http://schemas.microsoft.com/office/drawing/2014/main" val="4007725631"/>
                  </a:ext>
                </a:extLst>
              </a:tr>
              <a:tr h="502367">
                <a:tc>
                  <a:txBody>
                    <a:bodyPr/>
                    <a:lstStyle/>
                    <a:p>
                      <a:pPr algn="ctr" fontAlgn="b"/>
                      <a:r>
                        <a:rPr lang="tr-TR" sz="2000" u="none" strike="noStrike">
                          <a:effectLst/>
                          <a:latin typeface="Tw Cen MT Condensed" panose="020B0606020104020203" pitchFamily="34" charset="0"/>
                        </a:rPr>
                        <a:t>134</a:t>
                      </a:r>
                      <a:endParaRPr lang="tr-TR" sz="2000" b="0" i="0" u="none" strike="noStrike">
                        <a:solidFill>
                          <a:srgbClr val="000000"/>
                        </a:solidFill>
                        <a:effectLst/>
                        <a:latin typeface="Tw Cen MT Condensed" panose="020B0606020104020203" pitchFamily="34" charset="0"/>
                      </a:endParaRPr>
                    </a:p>
                  </a:txBody>
                  <a:tcPr marL="9525" marR="9525" marT="9525" marB="0" anchor="ctr">
                    <a:solidFill>
                      <a:schemeClr val="bg2"/>
                    </a:solidFill>
                  </a:tcPr>
                </a:tc>
                <a:tc>
                  <a:txBody>
                    <a:bodyPr/>
                    <a:lstStyle/>
                    <a:p>
                      <a:pPr algn="ctr" fontAlgn="b"/>
                      <a:r>
                        <a:rPr lang="tr-TR" sz="2000" u="none" strike="noStrike">
                          <a:effectLst/>
                          <a:latin typeface="Tw Cen MT Condensed" panose="020B0606020104020203" pitchFamily="34" charset="0"/>
                        </a:rPr>
                        <a:t>241</a:t>
                      </a:r>
                      <a:endParaRPr lang="tr-TR" sz="2000" b="0" i="0" u="none" strike="noStrike">
                        <a:solidFill>
                          <a:srgbClr val="000000"/>
                        </a:solidFill>
                        <a:effectLst/>
                        <a:latin typeface="Tw Cen MT Condensed" panose="020B0606020104020203" pitchFamily="34" charset="0"/>
                      </a:endParaRPr>
                    </a:p>
                  </a:txBody>
                  <a:tcPr marL="9525" marR="9525" marT="9525" marB="0" anchor="ctr">
                    <a:solidFill>
                      <a:schemeClr val="bg2"/>
                    </a:solidFill>
                  </a:tcPr>
                </a:tc>
                <a:tc>
                  <a:txBody>
                    <a:bodyPr/>
                    <a:lstStyle/>
                    <a:p>
                      <a:pPr algn="ctr" fontAlgn="b"/>
                      <a:r>
                        <a:rPr lang="tr-TR" sz="2000" u="none" strike="noStrike" dirty="0">
                          <a:effectLst/>
                          <a:latin typeface="Tw Cen MT Condensed" panose="020B0606020104020203" pitchFamily="34" charset="0"/>
                        </a:rPr>
                        <a:t>1029</a:t>
                      </a:r>
                      <a:endParaRPr lang="tr-TR" sz="2000" b="0" i="0" u="none" strike="noStrike" dirty="0">
                        <a:solidFill>
                          <a:srgbClr val="000000"/>
                        </a:solidFill>
                        <a:effectLst/>
                        <a:latin typeface="Tw Cen MT Condensed" panose="020B0606020104020203" pitchFamily="34" charset="0"/>
                      </a:endParaRPr>
                    </a:p>
                  </a:txBody>
                  <a:tcPr marL="9525" marR="9525" marT="9525" marB="0" anchor="ctr">
                    <a:solidFill>
                      <a:schemeClr val="bg2"/>
                    </a:solidFill>
                  </a:tcPr>
                </a:tc>
                <a:extLst>
                  <a:ext uri="{0D108BD9-81ED-4DB2-BD59-A6C34878D82A}">
                    <a16:rowId xmlns:a16="http://schemas.microsoft.com/office/drawing/2014/main" val="2931932677"/>
                  </a:ext>
                </a:extLst>
              </a:tr>
            </a:tbl>
          </a:graphicData>
        </a:graphic>
      </p:graphicFrame>
      <p:graphicFrame>
        <p:nvGraphicFramePr>
          <p:cNvPr id="8" name="Grafik 7"/>
          <p:cNvGraphicFramePr>
            <a:graphicFrameLocks/>
          </p:cNvGraphicFramePr>
          <p:nvPr>
            <p:extLst>
              <p:ext uri="{D42A27DB-BD31-4B8C-83A1-F6EECF244321}">
                <p14:modId xmlns:p14="http://schemas.microsoft.com/office/powerpoint/2010/main" val="2397809128"/>
              </p:ext>
            </p:extLst>
          </p:nvPr>
        </p:nvGraphicFramePr>
        <p:xfrm>
          <a:off x="6548284" y="3923071"/>
          <a:ext cx="5471652"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2026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1731724976"/>
              </p:ext>
            </p:extLst>
          </p:nvPr>
        </p:nvGraphicFramePr>
        <p:xfrm>
          <a:off x="117986" y="267542"/>
          <a:ext cx="12074013" cy="55285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43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2127734213"/>
              </p:ext>
            </p:extLst>
          </p:nvPr>
        </p:nvGraphicFramePr>
        <p:xfrm>
          <a:off x="0" y="707923"/>
          <a:ext cx="12192000" cy="4909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2267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394958036"/>
              </p:ext>
            </p:extLst>
          </p:nvPr>
        </p:nvGraphicFramePr>
        <p:xfrm>
          <a:off x="206477" y="294968"/>
          <a:ext cx="12192001" cy="5560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90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2638248"/>
              </p:ext>
            </p:extLst>
          </p:nvPr>
        </p:nvGraphicFramePr>
        <p:xfrm>
          <a:off x="857757" y="1416157"/>
          <a:ext cx="7194862" cy="2520471"/>
        </p:xfrm>
        <a:graphic>
          <a:graphicData uri="http://schemas.openxmlformats.org/drawingml/2006/table">
            <a:tbl>
              <a:tblPr/>
              <a:tblGrid>
                <a:gridCol w="1295508">
                  <a:extLst>
                    <a:ext uri="{9D8B030D-6E8A-4147-A177-3AD203B41FA5}">
                      <a16:colId xmlns:a16="http://schemas.microsoft.com/office/drawing/2014/main" val="2874701189"/>
                    </a:ext>
                  </a:extLst>
                </a:gridCol>
                <a:gridCol w="828659">
                  <a:extLst>
                    <a:ext uri="{9D8B030D-6E8A-4147-A177-3AD203B41FA5}">
                      <a16:colId xmlns:a16="http://schemas.microsoft.com/office/drawing/2014/main" val="1990468741"/>
                    </a:ext>
                  </a:extLst>
                </a:gridCol>
                <a:gridCol w="696173">
                  <a:extLst>
                    <a:ext uri="{9D8B030D-6E8A-4147-A177-3AD203B41FA5}">
                      <a16:colId xmlns:a16="http://schemas.microsoft.com/office/drawing/2014/main" val="3295221232"/>
                    </a:ext>
                  </a:extLst>
                </a:gridCol>
                <a:gridCol w="89112">
                  <a:extLst>
                    <a:ext uri="{9D8B030D-6E8A-4147-A177-3AD203B41FA5}">
                      <a16:colId xmlns:a16="http://schemas.microsoft.com/office/drawing/2014/main" val="558320118"/>
                    </a:ext>
                  </a:extLst>
                </a:gridCol>
                <a:gridCol w="697960">
                  <a:extLst>
                    <a:ext uri="{9D8B030D-6E8A-4147-A177-3AD203B41FA5}">
                      <a16:colId xmlns:a16="http://schemas.microsoft.com/office/drawing/2014/main" val="4049868413"/>
                    </a:ext>
                  </a:extLst>
                </a:gridCol>
                <a:gridCol w="804182">
                  <a:extLst>
                    <a:ext uri="{9D8B030D-6E8A-4147-A177-3AD203B41FA5}">
                      <a16:colId xmlns:a16="http://schemas.microsoft.com/office/drawing/2014/main" val="802259307"/>
                    </a:ext>
                  </a:extLst>
                </a:gridCol>
                <a:gridCol w="787072">
                  <a:extLst>
                    <a:ext uri="{9D8B030D-6E8A-4147-A177-3AD203B41FA5}">
                      <a16:colId xmlns:a16="http://schemas.microsoft.com/office/drawing/2014/main" val="703499234"/>
                    </a:ext>
                  </a:extLst>
                </a:gridCol>
                <a:gridCol w="582685">
                  <a:extLst>
                    <a:ext uri="{9D8B030D-6E8A-4147-A177-3AD203B41FA5}">
                      <a16:colId xmlns:a16="http://schemas.microsoft.com/office/drawing/2014/main" val="2178903465"/>
                    </a:ext>
                  </a:extLst>
                </a:gridCol>
                <a:gridCol w="318455">
                  <a:extLst>
                    <a:ext uri="{9D8B030D-6E8A-4147-A177-3AD203B41FA5}">
                      <a16:colId xmlns:a16="http://schemas.microsoft.com/office/drawing/2014/main" val="3352208469"/>
                    </a:ext>
                  </a:extLst>
                </a:gridCol>
                <a:gridCol w="410738">
                  <a:extLst>
                    <a:ext uri="{9D8B030D-6E8A-4147-A177-3AD203B41FA5}">
                      <a16:colId xmlns:a16="http://schemas.microsoft.com/office/drawing/2014/main" val="2043630298"/>
                    </a:ext>
                  </a:extLst>
                </a:gridCol>
                <a:gridCol w="684318">
                  <a:extLst>
                    <a:ext uri="{9D8B030D-6E8A-4147-A177-3AD203B41FA5}">
                      <a16:colId xmlns:a16="http://schemas.microsoft.com/office/drawing/2014/main" val="3447931752"/>
                    </a:ext>
                  </a:extLst>
                </a:gridCol>
              </a:tblGrid>
              <a:tr h="306861">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a:noFill/>
                    </a:lnR>
                    <a:lnT>
                      <a:noFill/>
                    </a:lnT>
                    <a:lnB>
                      <a:noFill/>
                    </a:lnB>
                  </a:tcPr>
                </a:tc>
                <a:tc>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a:noFill/>
                    </a:lnR>
                    <a:lnT>
                      <a:noFill/>
                    </a:lnT>
                    <a:lnB>
                      <a:noFill/>
                    </a:lnB>
                  </a:tcPr>
                </a:tc>
                <a:tc>
                  <a:txBody>
                    <a:bodyPr/>
                    <a:lstStyle/>
                    <a:p>
                      <a:pPr algn="ctr" fontAlgn="b"/>
                      <a:endParaRPr lang="tr-TR" sz="1800" b="1" i="0" u="none" strike="noStrike">
                        <a:solidFill>
                          <a:srgbClr val="000000"/>
                        </a:solidFill>
                        <a:effectLst/>
                        <a:latin typeface="Tw Cen MT Condensed" panose="020B0606020104020203"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tr-TR" sz="1800" b="1" i="0" u="none" strike="noStrike">
                          <a:solidFill>
                            <a:srgbClr val="000000"/>
                          </a:solidFill>
                          <a:effectLst/>
                          <a:latin typeface="Tw Cen MT Condensed" panose="020B0606020104020203" pitchFamily="34" charset="0"/>
                        </a:rPr>
                        <a:t>Pozisyon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ctr" fontAlgn="b"/>
                      <a:endParaRPr lang="tr-TR" sz="1800" b="1"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endParaRPr lang="tr-TR" sz="1800" b="1" i="0" u="none" strike="noStrike">
                        <a:solidFill>
                          <a:srgbClr val="000000"/>
                        </a:solidFill>
                        <a:effectLst/>
                        <a:latin typeface="Tw Cen MT Condensed" panose="020B0606020104020203"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92553749"/>
                  </a:ext>
                </a:extLst>
              </a:tr>
              <a:tr h="506891">
                <a:tc>
                  <a:txBody>
                    <a:bodyPr/>
                    <a:lstStyle/>
                    <a:p>
                      <a:pPr algn="l" fontAlgn="b"/>
                      <a:endParaRPr lang="tr-TR" sz="1800" b="0" i="0" u="none" strike="noStrike" dirty="0">
                        <a:solidFill>
                          <a:srgbClr val="000000"/>
                        </a:solidFill>
                        <a:effectLst/>
                        <a:latin typeface="Tw Cen MT Condensed" panose="020B0606020104020203"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tr-TR" sz="1800" b="1" i="0" u="none" strike="noStrike">
                          <a:solidFill>
                            <a:srgbClr val="000000"/>
                          </a:solidFill>
                          <a:effectLst/>
                          <a:latin typeface="Tw Cen MT Condensed" panose="020B0606020104020203" pitchFamily="34" charset="0"/>
                        </a:rPr>
                        <a:t>Akademik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gridSpan="2">
                  <a:txBody>
                    <a:bodyPr/>
                    <a:lstStyle/>
                    <a:p>
                      <a:pPr algn="ctr" fontAlgn="ctr"/>
                      <a:r>
                        <a:rPr lang="tr-TR" sz="1800" b="1" i="0" u="none" strike="noStrike">
                          <a:solidFill>
                            <a:srgbClr val="000000"/>
                          </a:solidFill>
                          <a:effectLst/>
                          <a:latin typeface="Tw Cen MT Condensed" panose="020B0606020104020203" pitchFamily="34" charset="0"/>
                        </a:rPr>
                        <a:t>İdari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gridSpan="3">
                  <a:txBody>
                    <a:bodyPr/>
                    <a:lstStyle/>
                    <a:p>
                      <a:pPr algn="ctr" fontAlgn="ctr"/>
                      <a:r>
                        <a:rPr lang="tr-TR" sz="1800" b="1" i="0" u="none" strike="noStrike">
                          <a:solidFill>
                            <a:srgbClr val="000000"/>
                          </a:solidFill>
                          <a:effectLst/>
                          <a:latin typeface="Tw Cen MT Condensed" panose="020B0606020104020203" pitchFamily="34" charset="0"/>
                        </a:rPr>
                        <a:t>Öğrenci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629514"/>
                  </a:ext>
                </a:extLst>
              </a:tr>
              <a:tr h="506891">
                <a:tc rowSpan="4">
                  <a:txBody>
                    <a:bodyPr/>
                    <a:lstStyle/>
                    <a:p>
                      <a:pPr algn="l" fontAlgn="ctr"/>
                      <a:r>
                        <a:rPr lang="tr-TR" sz="1800" b="1" i="0" u="none" strike="noStrike" dirty="0" smtClean="0">
                          <a:solidFill>
                            <a:srgbClr val="000000"/>
                          </a:solidFill>
                          <a:effectLst/>
                          <a:latin typeface="Tw Cen MT Condensed" panose="020B0606020104020203" pitchFamily="34" charset="0"/>
                        </a:rPr>
                        <a:t>Yemek Listesindeki Yemek İle Yemekhanede Çıkan Yemek Aynı Mı</a:t>
                      </a:r>
                      <a:endParaRPr lang="tr-TR" sz="1800" b="1" i="0" u="none" strike="noStrike" dirty="0">
                        <a:solidFill>
                          <a:srgbClr val="000000"/>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a:solidFill>
                            <a:srgbClr val="000000"/>
                          </a:solidFill>
                          <a:effectLst/>
                          <a:latin typeface="Tw Cen MT Condensed" panose="020B0606020104020203" pitchFamily="34" charset="0"/>
                        </a:rPr>
                        <a:t>Kategori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b"/>
                      <a:r>
                        <a:rPr lang="tr-TR" sz="1800" b="1" i="0" u="none" strike="noStrike">
                          <a:solidFill>
                            <a:srgbClr val="000000"/>
                          </a:solidFill>
                          <a:effectLst/>
                          <a:latin typeface="Tw Cen MT Condensed" panose="020B0606020104020203" pitchFamily="34" charset="0"/>
                        </a:rPr>
                        <a:t>Sayı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fontAlgn="b"/>
                      <a:endParaRPr lang="tr-TR" sz="1800" b="1"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dirty="0">
                          <a:solidFill>
                            <a:srgbClr val="000000"/>
                          </a:solidFill>
                          <a:effectLst/>
                          <a:latin typeface="Tw Cen MT Condensed" panose="020B0606020104020203" pitchFamily="34" charset="0"/>
                        </a:rPr>
                        <a:t>Yüzde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a:solidFill>
                            <a:srgbClr val="000000"/>
                          </a:solidFill>
                          <a:effectLst/>
                          <a:latin typeface="Tw Cen MT Condensed" panose="020B0606020104020203" pitchFamily="34" charset="0"/>
                        </a:rPr>
                        <a:t>Sayı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a:solidFill>
                            <a:srgbClr val="000000"/>
                          </a:solidFill>
                          <a:effectLst/>
                          <a:latin typeface="Tw Cen MT Condensed" panose="020B0606020104020203" pitchFamily="34" charset="0"/>
                        </a:rPr>
                        <a:t>Yüzde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a:solidFill>
                            <a:srgbClr val="000000"/>
                          </a:solidFill>
                          <a:effectLst/>
                          <a:latin typeface="Tw Cen MT Condensed" panose="020B0606020104020203" pitchFamily="34" charset="0"/>
                        </a:rPr>
                        <a:t>Sayı</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b"/>
                      <a:r>
                        <a:rPr lang="tr-TR" sz="1800" b="1" i="0" u="none" strike="noStrike" dirty="0">
                          <a:solidFill>
                            <a:srgbClr val="000000"/>
                          </a:solidFill>
                          <a:effectLst/>
                          <a:latin typeface="Tw Cen MT Condensed" panose="020B0606020104020203" pitchFamily="34" charset="0"/>
                        </a:rPr>
                        <a:t>Yüzde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pPr algn="ctr" fontAlgn="b"/>
                      <a:endParaRPr lang="tr-TR" sz="1800" b="1"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a:solidFill>
                            <a:srgbClr val="000000"/>
                          </a:solidFill>
                          <a:effectLst/>
                          <a:latin typeface="Tw Cen MT Condensed" panose="020B0606020104020203" pitchFamily="34" charset="0"/>
                        </a:rPr>
                        <a:t>p-value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964121416"/>
                  </a:ext>
                </a:extLst>
              </a:tr>
              <a:tr h="306861">
                <a:tc vMerge="1">
                  <a:txBody>
                    <a:bodyPr/>
                    <a:lstStyle/>
                    <a:p>
                      <a:endParaRPr lang="tr-TR"/>
                    </a:p>
                  </a:txBody>
                  <a:tcPr/>
                </a:tc>
                <a:tc>
                  <a:txBody>
                    <a:bodyPr/>
                    <a:lstStyle/>
                    <a:p>
                      <a:pPr algn="ctr" fontAlgn="b"/>
                      <a:r>
                        <a:rPr lang="tr-TR" sz="1800" b="1" i="0" u="none" strike="noStrike" dirty="0">
                          <a:solidFill>
                            <a:srgbClr val="000000"/>
                          </a:solidFill>
                          <a:effectLst/>
                          <a:latin typeface="Tw Cen MT Condensed" panose="020B0606020104020203" pitchFamily="34" charset="0"/>
                        </a:rPr>
                        <a:t>Evet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b"/>
                      <a:r>
                        <a:rPr lang="tr-TR" sz="1800" b="0" i="0" u="none" strike="noStrike" dirty="0">
                          <a:solidFill>
                            <a:srgbClr val="000000"/>
                          </a:solidFill>
                          <a:effectLst/>
                          <a:latin typeface="Tw Cen MT Condensed" panose="020B0606020104020203"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Tw Cen MT Condensed" panose="020B0606020104020203" pitchFamily="34" charset="0"/>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800" b="0" i="0" u="none" strike="noStrike" dirty="0">
                          <a:solidFill>
                            <a:srgbClr val="000000"/>
                          </a:solidFill>
                          <a:effectLst/>
                          <a:latin typeface="Tw Cen MT Condensed" panose="020B0606020104020203" pitchFamily="34" charset="0"/>
                        </a:rPr>
                        <a:t>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800" b="1" i="0" u="none" strike="noStrike" dirty="0">
                          <a:solidFill>
                            <a:srgbClr val="000000"/>
                          </a:solidFill>
                          <a:effectLst/>
                          <a:latin typeface="Tw Cen MT Condensed" panose="020B0606020104020203" pitchFamily="34" charset="0"/>
                        </a:rPr>
                        <a:t>0.007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144906"/>
                  </a:ext>
                </a:extLst>
              </a:tr>
              <a:tr h="306861">
                <a:tc vMerge="1">
                  <a:txBody>
                    <a:bodyPr/>
                    <a:lstStyle/>
                    <a:p>
                      <a:endParaRPr lang="tr-TR"/>
                    </a:p>
                  </a:txBody>
                  <a:tcPr/>
                </a:tc>
                <a:tc>
                  <a:txBody>
                    <a:bodyPr/>
                    <a:lstStyle/>
                    <a:p>
                      <a:pPr algn="ctr" fontAlgn="b"/>
                      <a:r>
                        <a:rPr lang="tr-TR" sz="1800" b="1" i="0" u="none" strike="noStrike">
                          <a:solidFill>
                            <a:srgbClr val="000000"/>
                          </a:solidFill>
                          <a:effectLst/>
                          <a:latin typeface="Tw Cen MT Condensed" panose="020B0606020104020203" pitchFamily="34" charset="0"/>
                        </a:rPr>
                        <a:t>Bazen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b"/>
                      <a:r>
                        <a:rPr lang="tr-TR" sz="1800" b="0" i="0" u="none" strike="noStrike">
                          <a:solidFill>
                            <a:srgbClr val="000000"/>
                          </a:solidFill>
                          <a:effectLst/>
                          <a:latin typeface="Tw Cen MT Condensed" panose="020B0606020104020203"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800" b="0" i="0" u="none" strike="noStrike">
                          <a:solidFill>
                            <a:srgbClr val="000000"/>
                          </a:solidFill>
                          <a:effectLst/>
                          <a:latin typeface="Tw Cen MT Condensed" panose="020B0606020104020203" pitchFamily="34" charset="0"/>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304524037"/>
                  </a:ext>
                </a:extLst>
              </a:tr>
              <a:tr h="528304">
                <a:tc vMerge="1">
                  <a:txBody>
                    <a:bodyPr/>
                    <a:lstStyle/>
                    <a:p>
                      <a:endParaRPr lang="tr-TR"/>
                    </a:p>
                  </a:txBody>
                  <a:tcPr/>
                </a:tc>
                <a:tc>
                  <a:txBody>
                    <a:bodyPr/>
                    <a:lstStyle/>
                    <a:p>
                      <a:pPr algn="ctr" fontAlgn="b"/>
                      <a:r>
                        <a:rPr lang="tr-TR" sz="1800" b="1" i="0" u="none" strike="noStrike" dirty="0">
                          <a:solidFill>
                            <a:srgbClr val="000000"/>
                          </a:solidFill>
                          <a:effectLst/>
                          <a:latin typeface="Tw Cen MT Condensed" panose="020B0606020104020203" pitchFamily="34" charset="0"/>
                        </a:rPr>
                        <a:t>Hayır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b"/>
                      <a:r>
                        <a:rPr lang="tr-TR" sz="1800" b="0" i="0" u="none" strike="noStrike">
                          <a:solidFill>
                            <a:srgbClr val="000000"/>
                          </a:solidFill>
                          <a:effectLst/>
                          <a:latin typeface="Tw Cen MT Condensed" panose="020B06060201040202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a:solidFill>
                            <a:srgbClr val="000000"/>
                          </a:solidFill>
                          <a:effectLst/>
                          <a:latin typeface="Tw Cen MT Condensed" panose="020B0606020104020203"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Tw Cen MT Condensed" panose="020B0606020104020203"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Tw Cen MT Condensed" panose="020B0606020104020203"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800" b="0" i="0" u="none" strike="noStrike" dirty="0">
                          <a:solidFill>
                            <a:srgbClr val="000000"/>
                          </a:solidFill>
                          <a:effectLst/>
                          <a:latin typeface="Tw Cen MT Condensed" panose="020B0606020104020203"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tr-TR" sz="1800" b="0" i="0" u="none" strike="noStrike" dirty="0">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1158120059"/>
                  </a:ext>
                </a:extLst>
              </a:tr>
            </a:tbl>
          </a:graphicData>
        </a:graphic>
      </p:graphicFrame>
      <p:sp>
        <p:nvSpPr>
          <p:cNvPr id="9" name="Dikdörtgen 8"/>
          <p:cNvSpPr/>
          <p:nvPr/>
        </p:nvSpPr>
        <p:spPr>
          <a:xfrm>
            <a:off x="1344454" y="585158"/>
            <a:ext cx="10056049" cy="830997"/>
          </a:xfrm>
          <a:prstGeom prst="rect">
            <a:avLst/>
          </a:prstGeom>
        </p:spPr>
        <p:txBody>
          <a:bodyPr wrap="square">
            <a:spAutoFit/>
          </a:bodyPr>
          <a:lstStyle/>
          <a:p>
            <a:r>
              <a:rPr lang="tr-TR" sz="2400" b="1" dirty="0" smtClean="0">
                <a:latin typeface="Tw Cen MT Condensed" panose="020B0606020104020203" pitchFamily="34" charset="0"/>
              </a:rPr>
              <a:t>Katılım Pozisyonlarına Göre Yemek Listesindeki Yemek İle Yemekhanede Çıkan Yemek Aynı  Olup Olmama Durumlarının Belirlenmesi</a:t>
            </a:r>
            <a:endParaRPr lang="tr-TR" sz="2400" b="1" dirty="0">
              <a:latin typeface="Tw Cen MT Condensed" panose="020B0606020104020203" pitchFamily="34" charset="0"/>
            </a:endParaRPr>
          </a:p>
        </p:txBody>
      </p:sp>
      <p:graphicFrame>
        <p:nvGraphicFramePr>
          <p:cNvPr id="10" name="Grafik 9"/>
          <p:cNvGraphicFramePr>
            <a:graphicFrameLocks/>
          </p:cNvGraphicFramePr>
          <p:nvPr>
            <p:extLst>
              <p:ext uri="{D42A27DB-BD31-4B8C-83A1-F6EECF244321}">
                <p14:modId xmlns:p14="http://schemas.microsoft.com/office/powerpoint/2010/main" val="3674104709"/>
              </p:ext>
            </p:extLst>
          </p:nvPr>
        </p:nvGraphicFramePr>
        <p:xfrm>
          <a:off x="857757" y="4144297"/>
          <a:ext cx="7194862" cy="2447927"/>
        </p:xfrm>
        <a:graphic>
          <a:graphicData uri="http://schemas.openxmlformats.org/drawingml/2006/chart">
            <c:chart xmlns:c="http://schemas.openxmlformats.org/drawingml/2006/chart" xmlns:r="http://schemas.openxmlformats.org/officeDocument/2006/relationships" r:id="rId2"/>
          </a:graphicData>
        </a:graphic>
      </p:graphicFrame>
      <p:sp>
        <p:nvSpPr>
          <p:cNvPr id="3" name="Dikdörtgen 2"/>
          <p:cNvSpPr/>
          <p:nvPr/>
        </p:nvSpPr>
        <p:spPr>
          <a:xfrm>
            <a:off x="8303343" y="1225689"/>
            <a:ext cx="3583857" cy="5632311"/>
          </a:xfrm>
          <a:prstGeom prst="rect">
            <a:avLst/>
          </a:prstGeom>
        </p:spPr>
        <p:txBody>
          <a:bodyPr wrap="square">
            <a:spAutoFit/>
          </a:bodyPr>
          <a:lstStyle/>
          <a:p>
            <a:r>
              <a:rPr lang="tr-TR" sz="2000" dirty="0"/>
              <a:t>Tabloda pozisyon durumlarına göre Yemek Listesindeki Yemek İle Yemekhanede Çıkan Yemeğin farklı olup olmadığı incelenmiştir. Akademik, İdari personellerin ve öğrencilerin aynı yemeğin verilmesi durumunu onaylayanlar sırasıyla 103,163 ve 632 olarak hesaplanmıştır. Yemek Listesindeki Yemek İle Yemekhanede Çıkan Yemeğin aynı olması, Akademik, İdari personellerin ve öğrenciler arasında yüksek dereceli anlamlı olarak hesaplanmıştır(</a:t>
            </a:r>
            <a:r>
              <a:rPr lang="tr-TR" sz="2000" b="1" dirty="0"/>
              <a:t>p=0.007</a:t>
            </a:r>
            <a:r>
              <a:rPr lang="tr-TR" sz="2000" dirty="0" smtClean="0"/>
              <a:t>). Öğünlerde farklılığın olduğu istatistiksel olarak açıklanmıştır.</a:t>
            </a:r>
            <a:endParaRPr lang="tr-TR" sz="2000" dirty="0"/>
          </a:p>
        </p:txBody>
      </p:sp>
    </p:spTree>
    <p:extLst>
      <p:ext uri="{BB962C8B-B14F-4D97-AF65-F5344CB8AC3E}">
        <p14:creationId xmlns:p14="http://schemas.microsoft.com/office/powerpoint/2010/main" val="4021782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48578761"/>
              </p:ext>
            </p:extLst>
          </p:nvPr>
        </p:nvGraphicFramePr>
        <p:xfrm>
          <a:off x="766917" y="1227288"/>
          <a:ext cx="7433185" cy="2861974"/>
        </p:xfrm>
        <a:graphic>
          <a:graphicData uri="http://schemas.openxmlformats.org/drawingml/2006/table">
            <a:tbl>
              <a:tblPr/>
              <a:tblGrid>
                <a:gridCol w="958644">
                  <a:extLst>
                    <a:ext uri="{9D8B030D-6E8A-4147-A177-3AD203B41FA5}">
                      <a16:colId xmlns:a16="http://schemas.microsoft.com/office/drawing/2014/main" val="2736117444"/>
                    </a:ext>
                  </a:extLst>
                </a:gridCol>
                <a:gridCol w="991954">
                  <a:extLst>
                    <a:ext uri="{9D8B030D-6E8A-4147-A177-3AD203B41FA5}">
                      <a16:colId xmlns:a16="http://schemas.microsoft.com/office/drawing/2014/main" val="2991283316"/>
                    </a:ext>
                  </a:extLst>
                </a:gridCol>
                <a:gridCol w="785933">
                  <a:extLst>
                    <a:ext uri="{9D8B030D-6E8A-4147-A177-3AD203B41FA5}">
                      <a16:colId xmlns:a16="http://schemas.microsoft.com/office/drawing/2014/main" val="1586172780"/>
                    </a:ext>
                  </a:extLst>
                </a:gridCol>
                <a:gridCol w="781197">
                  <a:extLst>
                    <a:ext uri="{9D8B030D-6E8A-4147-A177-3AD203B41FA5}">
                      <a16:colId xmlns:a16="http://schemas.microsoft.com/office/drawing/2014/main" val="190213528"/>
                    </a:ext>
                  </a:extLst>
                </a:gridCol>
                <a:gridCol w="781197">
                  <a:extLst>
                    <a:ext uri="{9D8B030D-6E8A-4147-A177-3AD203B41FA5}">
                      <a16:colId xmlns:a16="http://schemas.microsoft.com/office/drawing/2014/main" val="1352669659"/>
                    </a:ext>
                  </a:extLst>
                </a:gridCol>
                <a:gridCol w="781197">
                  <a:extLst>
                    <a:ext uri="{9D8B030D-6E8A-4147-A177-3AD203B41FA5}">
                      <a16:colId xmlns:a16="http://schemas.microsoft.com/office/drawing/2014/main" val="687122427"/>
                    </a:ext>
                  </a:extLst>
                </a:gridCol>
                <a:gridCol w="781197">
                  <a:extLst>
                    <a:ext uri="{9D8B030D-6E8A-4147-A177-3AD203B41FA5}">
                      <a16:colId xmlns:a16="http://schemas.microsoft.com/office/drawing/2014/main" val="3739717886"/>
                    </a:ext>
                  </a:extLst>
                </a:gridCol>
                <a:gridCol w="785933">
                  <a:extLst>
                    <a:ext uri="{9D8B030D-6E8A-4147-A177-3AD203B41FA5}">
                      <a16:colId xmlns:a16="http://schemas.microsoft.com/office/drawing/2014/main" val="21740169"/>
                    </a:ext>
                  </a:extLst>
                </a:gridCol>
                <a:gridCol w="785933">
                  <a:extLst>
                    <a:ext uri="{9D8B030D-6E8A-4147-A177-3AD203B41FA5}">
                      <a16:colId xmlns:a16="http://schemas.microsoft.com/office/drawing/2014/main" val="1737916520"/>
                    </a:ext>
                  </a:extLst>
                </a:gridCol>
              </a:tblGrid>
              <a:tr h="308513">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b"/>
                      <a:r>
                        <a:rPr lang="tr-TR" sz="1800" b="1" i="0" u="none" strike="noStrike">
                          <a:solidFill>
                            <a:srgbClr val="000000"/>
                          </a:solidFill>
                          <a:effectLst/>
                          <a:latin typeface="Tw Cen MT Condensed" panose="020B0606020104020203" pitchFamily="34" charset="0"/>
                        </a:rPr>
                        <a:t>Pozisyon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50606476"/>
                  </a:ext>
                </a:extLst>
              </a:tr>
              <a:tr h="308513">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tr-TR" sz="11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tr-TR" sz="1800" b="1" i="0" u="none" strike="noStrike">
                          <a:solidFill>
                            <a:srgbClr val="000000"/>
                          </a:solidFill>
                          <a:effectLst/>
                          <a:latin typeface="Tw Cen MT Condensed" panose="020B0606020104020203" pitchFamily="34" charset="0"/>
                        </a:rPr>
                        <a:t>Akademik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gridSpan="2">
                  <a:txBody>
                    <a:bodyPr/>
                    <a:lstStyle/>
                    <a:p>
                      <a:pPr algn="ctr" fontAlgn="ctr"/>
                      <a:r>
                        <a:rPr lang="tr-TR" sz="1800" b="1" i="0" u="none" strike="noStrike">
                          <a:solidFill>
                            <a:srgbClr val="000000"/>
                          </a:solidFill>
                          <a:effectLst/>
                          <a:latin typeface="Tw Cen MT Condensed" panose="020B0606020104020203" pitchFamily="34" charset="0"/>
                        </a:rPr>
                        <a:t>İdari Personel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gridSpan="2">
                  <a:txBody>
                    <a:bodyPr/>
                    <a:lstStyle/>
                    <a:p>
                      <a:pPr algn="ctr" fontAlgn="ctr"/>
                      <a:r>
                        <a:rPr lang="tr-TR" sz="1800" b="1" i="0" u="none" strike="noStrike">
                          <a:solidFill>
                            <a:srgbClr val="000000"/>
                          </a:solidFill>
                          <a:effectLst/>
                          <a:latin typeface="Tw Cen MT Condensed" panose="020B0606020104020203" pitchFamily="34" charset="0"/>
                        </a:rPr>
                        <a:t>Öğrenci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tr-TR"/>
                    </a:p>
                  </a:txBody>
                  <a:tcPr/>
                </a:tc>
                <a:tc>
                  <a:txBody>
                    <a:bodyPr/>
                    <a:lstStyle/>
                    <a:p>
                      <a:pPr algn="l" fontAlgn="b"/>
                      <a:r>
                        <a:rPr lang="tr-TR" sz="1800" b="1" i="0" u="none" strike="noStrike">
                          <a:solidFill>
                            <a:srgbClr val="000000"/>
                          </a:solidFill>
                          <a:effectLst/>
                          <a:latin typeface="Tw Cen MT Condensed" panose="020B0606020104020203"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9828250"/>
                  </a:ext>
                </a:extLst>
              </a:tr>
              <a:tr h="589503">
                <a:tc>
                  <a:txBody>
                    <a:bodyPr/>
                    <a:lstStyle/>
                    <a:p>
                      <a:pPr algn="l" fontAlgn="b"/>
                      <a:endParaRPr lang="tr-TR" sz="1800" b="0" i="0" u="none" strike="noStrike">
                        <a:solidFill>
                          <a:srgbClr val="000000"/>
                        </a:solidFill>
                        <a:effectLst/>
                        <a:latin typeface="Tw Cen MT Condensed" panose="020B0606020104020203"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1800" b="1" i="0" u="none" strike="noStrike" dirty="0">
                          <a:solidFill>
                            <a:srgbClr val="000000"/>
                          </a:solidFill>
                          <a:effectLst/>
                          <a:latin typeface="Tw Cen MT Condensed" panose="020B0606020104020203" pitchFamily="34" charset="0"/>
                        </a:rPr>
                        <a:t>Kategoriler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a:solidFill>
                            <a:srgbClr val="000000"/>
                          </a:solidFill>
                          <a:effectLst/>
                          <a:latin typeface="Tw Cen MT Condensed" panose="020B0606020104020203"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a:solidFill>
                            <a:srgbClr val="000000"/>
                          </a:solidFill>
                          <a:effectLst/>
                          <a:latin typeface="Tw Cen MT Condensed" panose="020B0606020104020203"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a:solidFill>
                            <a:srgbClr val="000000"/>
                          </a:solidFill>
                          <a:effectLst/>
                          <a:latin typeface="Tw Cen MT Condensed" panose="020B0606020104020203"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dirty="0">
                          <a:solidFill>
                            <a:srgbClr val="000000"/>
                          </a:solidFill>
                          <a:effectLst/>
                          <a:latin typeface="Tw Cen MT Condensed" panose="020B0606020104020203"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a:solidFill>
                            <a:srgbClr val="000000"/>
                          </a:solidFill>
                          <a:effectLst/>
                          <a:latin typeface="Tw Cen MT Condensed" panose="020B0606020104020203" pitchFamily="34" charset="0"/>
                        </a:rPr>
                        <a:t>Sayı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1" i="0" u="none" strike="noStrike" dirty="0">
                          <a:solidFill>
                            <a:srgbClr val="000000"/>
                          </a:solidFill>
                          <a:effectLst/>
                          <a:latin typeface="Tw Cen MT Condensed" panose="020B0606020104020203" pitchFamily="34" charset="0"/>
                        </a:rPr>
                        <a:t>Yüzde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dirty="0">
                          <a:solidFill>
                            <a:srgbClr val="000000"/>
                          </a:solidFill>
                          <a:effectLst/>
                          <a:latin typeface="Tw Cen MT Condensed" panose="020B0606020104020203" pitchFamily="34" charset="0"/>
                        </a:rPr>
                        <a:t>p- </a:t>
                      </a:r>
                      <a:r>
                        <a:rPr lang="tr-TR" sz="1800" b="1" i="0" u="none" strike="noStrike" dirty="0" err="1">
                          <a:solidFill>
                            <a:srgbClr val="000000"/>
                          </a:solidFill>
                          <a:effectLst/>
                          <a:latin typeface="Tw Cen MT Condensed" panose="020B0606020104020203" pitchFamily="34" charset="0"/>
                        </a:rPr>
                        <a:t>value</a:t>
                      </a:r>
                      <a:endParaRPr lang="tr-TR" sz="1800" b="1" i="0" u="none" strike="noStrike" dirty="0">
                        <a:solidFill>
                          <a:srgbClr val="000000"/>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80748555"/>
                  </a:ext>
                </a:extLst>
              </a:tr>
              <a:tr h="308513">
                <a:tc rowSpan="3">
                  <a:txBody>
                    <a:bodyPr/>
                    <a:lstStyle/>
                    <a:p>
                      <a:pPr algn="l" fontAlgn="ctr"/>
                      <a:r>
                        <a:rPr lang="tr-TR" sz="1800" b="1" i="0" u="none" strike="noStrike" dirty="0" err="1" smtClean="0">
                          <a:solidFill>
                            <a:srgbClr val="000000"/>
                          </a:solidFill>
                          <a:effectLst/>
                          <a:latin typeface="Tw Cen MT Condensed" panose="020B0606020104020203" pitchFamily="34" charset="0"/>
                        </a:rPr>
                        <a:t>Ögle</a:t>
                      </a:r>
                      <a:r>
                        <a:rPr lang="tr-TR" sz="1800" b="1" i="0" u="none" strike="noStrike" dirty="0" smtClean="0">
                          <a:solidFill>
                            <a:srgbClr val="000000"/>
                          </a:solidFill>
                          <a:effectLst/>
                          <a:latin typeface="Tw Cen MT Condensed" panose="020B0606020104020203" pitchFamily="34" charset="0"/>
                        </a:rPr>
                        <a:t> Yediğiniz Yemekler Akşam </a:t>
                      </a:r>
                      <a:r>
                        <a:rPr lang="tr-TR" sz="1800" b="1" i="0" u="none" strike="noStrike" dirty="0" err="1" smtClean="0">
                          <a:solidFill>
                            <a:srgbClr val="000000"/>
                          </a:solidFill>
                          <a:effectLst/>
                          <a:latin typeface="Tw Cen MT Condensed" panose="020B0606020104020203" pitchFamily="34" charset="0"/>
                        </a:rPr>
                        <a:t>Yameğine</a:t>
                      </a:r>
                      <a:r>
                        <a:rPr lang="tr-TR" sz="1800" b="1" i="0" u="none" strike="noStrike" dirty="0" smtClean="0">
                          <a:solidFill>
                            <a:srgbClr val="000000"/>
                          </a:solidFill>
                          <a:effectLst/>
                          <a:latin typeface="Tw Cen MT Condensed" panose="020B0606020104020203" pitchFamily="34" charset="0"/>
                        </a:rPr>
                        <a:t> </a:t>
                      </a:r>
                      <a:r>
                        <a:rPr lang="tr-TR" sz="1800" b="1" i="0" u="none" strike="noStrike" dirty="0" err="1" smtClean="0">
                          <a:solidFill>
                            <a:srgbClr val="000000"/>
                          </a:solidFill>
                          <a:effectLst/>
                          <a:latin typeface="Tw Cen MT Condensed" panose="020B0606020104020203" pitchFamily="34" charset="0"/>
                        </a:rPr>
                        <a:t>Sarkıyormu</a:t>
                      </a:r>
                      <a:endParaRPr lang="tr-TR" sz="1800" b="1" i="0" u="none" strike="noStrike" dirty="0">
                        <a:solidFill>
                          <a:srgbClr val="000000"/>
                        </a:solidFill>
                        <a:effectLst/>
                        <a:latin typeface="Tw Cen MT Condensed" panose="020B06060201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tr-TR" sz="1800" b="1" i="0" u="none" strike="noStrike" dirty="0">
                          <a:solidFill>
                            <a:srgbClr val="000000"/>
                          </a:solidFill>
                          <a:effectLst/>
                          <a:latin typeface="Tw Cen MT Condensed" panose="020B0606020104020203" pitchFamily="34" charset="0"/>
                        </a:rPr>
                        <a:t>Evet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0" i="0" u="none" strike="noStrike" dirty="0">
                          <a:solidFill>
                            <a:srgbClr val="000000"/>
                          </a:solidFill>
                          <a:effectLst/>
                          <a:latin typeface="Tw Cen MT Condensed" panose="020B06060201040202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800" b="1" i="0" u="none" strike="noStrike" dirty="0">
                          <a:solidFill>
                            <a:srgbClr val="000000"/>
                          </a:solidFill>
                          <a:effectLst/>
                          <a:latin typeface="Tw Cen MT Condensed" panose="020B0606020104020203" pitchFamily="34" charset="0"/>
                        </a:rPr>
                        <a:t>0.00&lt;1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250229"/>
                  </a:ext>
                </a:extLst>
              </a:tr>
              <a:tr h="308513">
                <a:tc vMerge="1">
                  <a:txBody>
                    <a:bodyPr/>
                    <a:lstStyle/>
                    <a:p>
                      <a:endParaRPr lang="tr-TR"/>
                    </a:p>
                  </a:txBody>
                  <a:tcPr/>
                </a:tc>
                <a:tc>
                  <a:txBody>
                    <a:bodyPr/>
                    <a:lstStyle/>
                    <a:p>
                      <a:pPr algn="ctr" fontAlgn="b"/>
                      <a:r>
                        <a:rPr lang="tr-TR" sz="1800" b="1" i="0" u="none" strike="noStrike" dirty="0">
                          <a:solidFill>
                            <a:srgbClr val="000000"/>
                          </a:solidFill>
                          <a:effectLst/>
                          <a:latin typeface="Tw Cen MT Condensed" panose="020B0606020104020203" pitchFamily="34" charset="0"/>
                        </a:rPr>
                        <a:t>Bazen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0" i="0" u="none" strike="noStrike">
                          <a:solidFill>
                            <a:srgbClr val="000000"/>
                          </a:solidFill>
                          <a:effectLst/>
                          <a:latin typeface="Tw Cen MT Condensed" panose="020B0606020104020203"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208352123"/>
                  </a:ext>
                </a:extLst>
              </a:tr>
              <a:tr h="841643">
                <a:tc vMerge="1">
                  <a:txBody>
                    <a:bodyPr/>
                    <a:lstStyle/>
                    <a:p>
                      <a:endParaRPr lang="tr-TR"/>
                    </a:p>
                  </a:txBody>
                  <a:tcPr/>
                </a:tc>
                <a:tc>
                  <a:txBody>
                    <a:bodyPr/>
                    <a:lstStyle/>
                    <a:p>
                      <a:pPr algn="ctr" fontAlgn="b"/>
                      <a:r>
                        <a:rPr lang="tr-TR" sz="1800" b="1" i="0" u="none" strike="noStrike" dirty="0">
                          <a:solidFill>
                            <a:srgbClr val="000000"/>
                          </a:solidFill>
                          <a:effectLst/>
                          <a:latin typeface="Tw Cen MT Condensed" panose="020B0606020104020203" pitchFamily="34" charset="0"/>
                        </a:rPr>
                        <a:t>Hayır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tr-TR" sz="1800" b="0" i="0" u="none" strike="noStrike" dirty="0">
                          <a:solidFill>
                            <a:srgbClr val="000000"/>
                          </a:solidFill>
                          <a:effectLst/>
                          <a:latin typeface="Tw Cen MT Condensed" panose="020B0606020104020203" pitchFamily="34" charset="0"/>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a:solidFill>
                            <a:srgbClr val="000000"/>
                          </a:solidFill>
                          <a:effectLst/>
                          <a:latin typeface="Tw Cen MT Condensed" panose="020B0606020104020203" pitchFamily="34" charset="0"/>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Tw Cen MT Condensed" panose="020B0606020104020203" pitchFamily="34" charset="0"/>
                        </a:rPr>
                        <a:t>46.9%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3950078104"/>
                  </a:ext>
                </a:extLst>
              </a:tr>
            </a:tbl>
          </a:graphicData>
        </a:graphic>
      </p:graphicFrame>
      <p:graphicFrame>
        <p:nvGraphicFramePr>
          <p:cNvPr id="5" name="Grafik 4"/>
          <p:cNvGraphicFramePr>
            <a:graphicFrameLocks/>
          </p:cNvGraphicFramePr>
          <p:nvPr>
            <p:extLst>
              <p:ext uri="{D42A27DB-BD31-4B8C-83A1-F6EECF244321}">
                <p14:modId xmlns:p14="http://schemas.microsoft.com/office/powerpoint/2010/main" val="3424258913"/>
              </p:ext>
            </p:extLst>
          </p:nvPr>
        </p:nvGraphicFramePr>
        <p:xfrm>
          <a:off x="766917" y="4203290"/>
          <a:ext cx="7433185" cy="265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Dikdörtgen 3"/>
          <p:cNvSpPr/>
          <p:nvPr/>
        </p:nvSpPr>
        <p:spPr>
          <a:xfrm>
            <a:off x="1691148" y="396293"/>
            <a:ext cx="9650361" cy="830997"/>
          </a:xfrm>
          <a:prstGeom prst="rect">
            <a:avLst/>
          </a:prstGeom>
        </p:spPr>
        <p:txBody>
          <a:bodyPr wrap="square">
            <a:spAutoFit/>
          </a:bodyPr>
          <a:lstStyle/>
          <a:p>
            <a:r>
              <a:rPr lang="tr-TR" sz="2400" b="1" dirty="0">
                <a:solidFill>
                  <a:prstClr val="black"/>
                </a:solidFill>
                <a:latin typeface="Tw Cen MT Condensed" panose="020B0606020104020203" pitchFamily="34" charset="0"/>
              </a:rPr>
              <a:t>Katılım Pozisyonlarına Göre </a:t>
            </a:r>
            <a:r>
              <a:rPr lang="tr-TR" sz="2400" b="1" dirty="0" err="1">
                <a:solidFill>
                  <a:srgbClr val="000000"/>
                </a:solidFill>
                <a:latin typeface="Tw Cen MT Condensed" panose="020B0606020104020203" pitchFamily="34" charset="0"/>
              </a:rPr>
              <a:t>Ögle</a:t>
            </a:r>
            <a:r>
              <a:rPr lang="tr-TR" sz="2400" b="1" dirty="0">
                <a:solidFill>
                  <a:srgbClr val="000000"/>
                </a:solidFill>
                <a:latin typeface="Tw Cen MT Condensed" panose="020B0606020104020203" pitchFamily="34" charset="0"/>
              </a:rPr>
              <a:t> Yediğiniz Yemekler Akşam </a:t>
            </a:r>
            <a:r>
              <a:rPr lang="tr-TR" sz="2400" b="1" dirty="0" smtClean="0">
                <a:solidFill>
                  <a:srgbClr val="000000"/>
                </a:solidFill>
                <a:latin typeface="Tw Cen MT Condensed" panose="020B0606020104020203" pitchFamily="34" charset="0"/>
              </a:rPr>
              <a:t>Yemeğine Sarkıyor mu?</a:t>
            </a:r>
            <a:endParaRPr lang="tr-TR" sz="2400" b="1" dirty="0">
              <a:solidFill>
                <a:srgbClr val="000000"/>
              </a:solidFill>
              <a:latin typeface="Tw Cen MT Condensed" panose="020B0606020104020203" pitchFamily="34" charset="0"/>
            </a:endParaRPr>
          </a:p>
          <a:p>
            <a:pPr lvl="0" algn="ctr"/>
            <a:r>
              <a:rPr lang="tr-TR" sz="2400" b="1" dirty="0" smtClean="0">
                <a:solidFill>
                  <a:prstClr val="black"/>
                </a:solidFill>
                <a:latin typeface="Tw Cen MT Condensed" panose="020B0606020104020203" pitchFamily="34" charset="0"/>
              </a:rPr>
              <a:t>Durumun </a:t>
            </a:r>
            <a:r>
              <a:rPr lang="tr-TR" sz="2400" b="1" dirty="0">
                <a:solidFill>
                  <a:prstClr val="black"/>
                </a:solidFill>
                <a:latin typeface="Tw Cen MT Condensed" panose="020B0606020104020203" pitchFamily="34" charset="0"/>
              </a:rPr>
              <a:t>Belirlenmesi</a:t>
            </a:r>
          </a:p>
        </p:txBody>
      </p:sp>
      <p:sp>
        <p:nvSpPr>
          <p:cNvPr id="2" name="Dikdörtgen 1"/>
          <p:cNvSpPr/>
          <p:nvPr/>
        </p:nvSpPr>
        <p:spPr>
          <a:xfrm>
            <a:off x="8342671" y="1227288"/>
            <a:ext cx="3849329" cy="4278094"/>
          </a:xfrm>
          <a:prstGeom prst="rect">
            <a:avLst/>
          </a:prstGeom>
        </p:spPr>
        <p:txBody>
          <a:bodyPr wrap="square">
            <a:spAutoFit/>
          </a:bodyPr>
          <a:lstStyle/>
          <a:p>
            <a:r>
              <a:rPr lang="tr-TR" sz="2000" dirty="0">
                <a:latin typeface="Times New Roman" panose="02020603050405020304" pitchFamily="18" charset="0"/>
                <a:cs typeface="Times New Roman" panose="02020603050405020304" pitchFamily="18" charset="0"/>
              </a:rPr>
              <a:t>Tabloda pozisyon durumlarına göre </a:t>
            </a:r>
            <a:r>
              <a:rPr lang="tr-TR" sz="2000" dirty="0" err="1">
                <a:solidFill>
                  <a:srgbClr val="000000"/>
                </a:solidFill>
                <a:latin typeface="Times New Roman" panose="02020603050405020304" pitchFamily="18" charset="0"/>
                <a:cs typeface="Times New Roman" panose="02020603050405020304" pitchFamily="18" charset="0"/>
              </a:rPr>
              <a:t>Ögle</a:t>
            </a:r>
            <a:r>
              <a:rPr lang="tr-TR" sz="2000" dirty="0">
                <a:solidFill>
                  <a:srgbClr val="000000"/>
                </a:solidFill>
                <a:latin typeface="Times New Roman" panose="02020603050405020304" pitchFamily="18" charset="0"/>
                <a:cs typeface="Times New Roman" panose="02020603050405020304" pitchFamily="18" charset="0"/>
              </a:rPr>
              <a:t> Yediğiniz Yemekler Akşam </a:t>
            </a:r>
            <a:r>
              <a:rPr lang="tr-TR" sz="2000" dirty="0" err="1">
                <a:solidFill>
                  <a:srgbClr val="000000"/>
                </a:solidFill>
                <a:latin typeface="Times New Roman" panose="02020603050405020304" pitchFamily="18" charset="0"/>
                <a:cs typeface="Times New Roman" panose="02020603050405020304" pitchFamily="18" charset="0"/>
              </a:rPr>
              <a:t>Yameğine</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err="1" smtClean="0">
                <a:solidFill>
                  <a:srgbClr val="000000"/>
                </a:solidFill>
                <a:latin typeface="Times New Roman" panose="02020603050405020304" pitchFamily="18" charset="0"/>
                <a:cs typeface="Times New Roman" panose="02020603050405020304" pitchFamily="18" charset="0"/>
              </a:rPr>
              <a:t>Sarkıyormu</a:t>
            </a:r>
            <a:r>
              <a:rPr lang="tr-TR" sz="2000" dirty="0" smtClean="0">
                <a:solidFill>
                  <a:srgbClr val="000000"/>
                </a:solidFill>
                <a:latin typeface="Times New Roman" panose="02020603050405020304" pitchFamily="18" charset="0"/>
                <a:cs typeface="Times New Roman" panose="02020603050405020304" pitchFamily="18" charset="0"/>
              </a:rPr>
              <a:t> durumu </a:t>
            </a:r>
            <a:r>
              <a:rPr lang="tr-TR" sz="2000" dirty="0" smtClean="0">
                <a:latin typeface="Times New Roman" panose="02020603050405020304" pitchFamily="18" charset="0"/>
                <a:cs typeface="Times New Roman" panose="02020603050405020304" pitchFamily="18" charset="0"/>
              </a:rPr>
              <a:t>incelenmiştir</a:t>
            </a:r>
            <a:r>
              <a:rPr lang="tr-TR" sz="2000" dirty="0">
                <a:latin typeface="Times New Roman" panose="02020603050405020304" pitchFamily="18" charset="0"/>
                <a:cs typeface="Times New Roman" panose="02020603050405020304" pitchFamily="18" charset="0"/>
              </a:rPr>
              <a:t>. Akademik, İdari personellerin ve öğrencilerin </a:t>
            </a:r>
            <a:r>
              <a:rPr lang="tr-TR" sz="2000" dirty="0" err="1">
                <a:solidFill>
                  <a:srgbClr val="000000"/>
                </a:solidFill>
                <a:latin typeface="Times New Roman" panose="02020603050405020304" pitchFamily="18" charset="0"/>
                <a:cs typeface="Times New Roman" panose="02020603050405020304" pitchFamily="18" charset="0"/>
              </a:rPr>
              <a:t>Ögle</a:t>
            </a:r>
            <a:r>
              <a:rPr lang="tr-TR" sz="2000" dirty="0">
                <a:solidFill>
                  <a:srgbClr val="000000"/>
                </a:solidFill>
                <a:latin typeface="Times New Roman" panose="02020603050405020304" pitchFamily="18" charset="0"/>
                <a:cs typeface="Times New Roman" panose="02020603050405020304" pitchFamily="18" charset="0"/>
              </a:rPr>
              <a:t> Yediğiniz Yemekler Akşam </a:t>
            </a:r>
            <a:r>
              <a:rPr lang="tr-TR" sz="2000" dirty="0" err="1">
                <a:solidFill>
                  <a:srgbClr val="000000"/>
                </a:solidFill>
                <a:latin typeface="Times New Roman" panose="02020603050405020304" pitchFamily="18" charset="0"/>
                <a:cs typeface="Times New Roman" panose="02020603050405020304" pitchFamily="18" charset="0"/>
              </a:rPr>
              <a:t>Yameğine</a:t>
            </a:r>
            <a:r>
              <a:rPr lang="tr-TR" sz="2000" dirty="0">
                <a:solidFill>
                  <a:srgbClr val="000000"/>
                </a:solidFill>
                <a:latin typeface="Times New Roman" panose="02020603050405020304" pitchFamily="18" charset="0"/>
                <a:cs typeface="Times New Roman" panose="02020603050405020304" pitchFamily="18" charset="0"/>
              </a:rPr>
              <a:t> </a:t>
            </a:r>
            <a:r>
              <a:rPr lang="tr-TR" sz="2000" dirty="0" smtClean="0">
                <a:solidFill>
                  <a:srgbClr val="000000"/>
                </a:solidFill>
                <a:latin typeface="Times New Roman" panose="02020603050405020304" pitchFamily="18" charset="0"/>
                <a:cs typeface="Times New Roman" panose="02020603050405020304" pitchFamily="18" charset="0"/>
              </a:rPr>
              <a:t>Sarkması </a:t>
            </a:r>
            <a:r>
              <a:rPr lang="tr-TR" sz="2000" dirty="0" smtClean="0">
                <a:latin typeface="Times New Roman" panose="02020603050405020304" pitchFamily="18" charset="0"/>
                <a:cs typeface="Times New Roman" panose="02020603050405020304" pitchFamily="18" charset="0"/>
              </a:rPr>
              <a:t>durumunu Akademik</a:t>
            </a:r>
            <a:r>
              <a:rPr lang="tr-TR" sz="2000" dirty="0">
                <a:latin typeface="Times New Roman" panose="02020603050405020304" pitchFamily="18" charset="0"/>
                <a:cs typeface="Times New Roman" panose="02020603050405020304" pitchFamily="18" charset="0"/>
              </a:rPr>
              <a:t>, İdari personellerin ve öğrenciler arasında yüksek dereceli anlamlı olarak </a:t>
            </a:r>
            <a:r>
              <a:rPr lang="tr-TR" dirty="0" smtClean="0"/>
              <a:t>hesaplanmıştır(</a:t>
            </a:r>
            <a:r>
              <a:rPr lang="tr-TR" b="1" dirty="0" smtClean="0"/>
              <a:t>p&lt;0.001</a:t>
            </a:r>
            <a:r>
              <a:rPr lang="tr-TR" dirty="0" smtClean="0"/>
              <a:t>). Öğlen yenilen yemeğin akşam verilen yemekten farklı olduğu  istatistiksel olarak hesaplanmıştır.</a:t>
            </a:r>
            <a:endParaRPr lang="tr-TR" dirty="0"/>
          </a:p>
        </p:txBody>
      </p:sp>
    </p:spTree>
    <p:extLst>
      <p:ext uri="{BB962C8B-B14F-4D97-AF65-F5344CB8AC3E}">
        <p14:creationId xmlns:p14="http://schemas.microsoft.com/office/powerpoint/2010/main" val="255316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2225105445"/>
              </p:ext>
            </p:extLst>
          </p:nvPr>
        </p:nvGraphicFramePr>
        <p:xfrm>
          <a:off x="152399" y="480848"/>
          <a:ext cx="6027684" cy="3160986"/>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Belirtme Çizgisi 4"/>
          <p:cNvSpPr/>
          <p:nvPr/>
        </p:nvSpPr>
        <p:spPr>
          <a:xfrm>
            <a:off x="7606862" y="299545"/>
            <a:ext cx="3894083" cy="2971801"/>
          </a:xfrm>
          <a:prstGeom prst="wedgeEllipseCallout">
            <a:avLst>
              <a:gd name="adj1" fmla="val -93302"/>
              <a:gd name="adj2" fmla="val 6003"/>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
              <a:buFont typeface="Wingdings" panose="05000000000000000000" pitchFamily="2" charset="2"/>
              <a:buChar char="§"/>
            </a:pPr>
            <a:r>
              <a:rPr lang="tr-TR" b="1" dirty="0" smtClean="0">
                <a:solidFill>
                  <a:schemeClr val="tx1"/>
                </a:solidFill>
              </a:rPr>
              <a:t>Yemekhanenin Temizliği</a:t>
            </a:r>
          </a:p>
          <a:p>
            <a:pPr marL="285750" indent="-285750" fontAlgn="b">
              <a:buFont typeface="Wingdings" panose="05000000000000000000" pitchFamily="2" charset="2"/>
              <a:buChar char="§"/>
            </a:pPr>
            <a:r>
              <a:rPr lang="tr-TR" b="1" dirty="0" smtClean="0">
                <a:solidFill>
                  <a:schemeClr val="tx1"/>
                </a:solidFill>
              </a:rPr>
              <a:t>Masaların Temizliği</a:t>
            </a:r>
          </a:p>
          <a:p>
            <a:pPr marL="285750" indent="-285750" fontAlgn="b">
              <a:buFont typeface="Wingdings" panose="05000000000000000000" pitchFamily="2" charset="2"/>
              <a:buChar char="§"/>
            </a:pPr>
            <a:r>
              <a:rPr lang="tr-TR" b="1" dirty="0" smtClean="0">
                <a:solidFill>
                  <a:schemeClr val="tx1"/>
                </a:solidFill>
              </a:rPr>
              <a:t>Tabak, Tepsi, Kaşık, Çatal, Bardak Temizliği</a:t>
            </a:r>
          </a:p>
          <a:p>
            <a:pPr marL="285750" indent="-285750" fontAlgn="b">
              <a:buFont typeface="Wingdings" panose="05000000000000000000" pitchFamily="2" charset="2"/>
              <a:buChar char="§"/>
            </a:pPr>
            <a:r>
              <a:rPr lang="tr-TR" b="1" dirty="0" smtClean="0">
                <a:solidFill>
                  <a:schemeClr val="tx1"/>
                </a:solidFill>
              </a:rPr>
              <a:t>Aydınlatma ve Havalandırma</a:t>
            </a:r>
          </a:p>
          <a:p>
            <a:pPr marL="285750" indent="-285750" fontAlgn="b">
              <a:buFont typeface="Wingdings" panose="05000000000000000000" pitchFamily="2" charset="2"/>
              <a:buChar char="§"/>
            </a:pPr>
            <a:r>
              <a:rPr lang="tr-TR" b="1" dirty="0" smtClean="0">
                <a:solidFill>
                  <a:schemeClr val="tx1"/>
                </a:solidFill>
              </a:rPr>
              <a:t>Lavaboların Temizliği</a:t>
            </a:r>
            <a:endParaRPr lang="tr-TR" b="1" dirty="0">
              <a:solidFill>
                <a:schemeClr val="tx1"/>
              </a:solidFill>
            </a:endParaRPr>
          </a:p>
        </p:txBody>
      </p:sp>
      <p:graphicFrame>
        <p:nvGraphicFramePr>
          <p:cNvPr id="7" name="Grafik 6"/>
          <p:cNvGraphicFramePr>
            <a:graphicFrameLocks/>
          </p:cNvGraphicFramePr>
          <p:nvPr>
            <p:extLst>
              <p:ext uri="{D42A27DB-BD31-4B8C-83A1-F6EECF244321}">
                <p14:modId xmlns:p14="http://schemas.microsoft.com/office/powerpoint/2010/main" val="128782931"/>
              </p:ext>
            </p:extLst>
          </p:nvPr>
        </p:nvGraphicFramePr>
        <p:xfrm>
          <a:off x="262758" y="3641834"/>
          <a:ext cx="6074979" cy="2963918"/>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Belirtme Çizgisi 7"/>
          <p:cNvSpPr/>
          <p:nvPr/>
        </p:nvSpPr>
        <p:spPr>
          <a:xfrm>
            <a:off x="7698829" y="3412823"/>
            <a:ext cx="3988676" cy="3019508"/>
          </a:xfrm>
          <a:prstGeom prst="wedgeEllipseCallout">
            <a:avLst>
              <a:gd name="adj1" fmla="val -86841"/>
              <a:gd name="adj2" fmla="val 15284"/>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görünüşü</a:t>
            </a:r>
          </a:p>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sıcaklığı</a:t>
            </a:r>
          </a:p>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kıvamı</a:t>
            </a:r>
          </a:p>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yağı</a:t>
            </a:r>
          </a:p>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çeşitliliği</a:t>
            </a:r>
          </a:p>
          <a:p>
            <a:pPr marL="285750" indent="-285750">
              <a:buFont typeface="Wingdings" panose="05000000000000000000" pitchFamily="2" charset="2"/>
              <a:buChar char="§"/>
            </a:pPr>
            <a:r>
              <a:rPr lang="tr-TR" b="1" dirty="0">
                <a:solidFill>
                  <a:srgbClr val="000000"/>
                </a:solidFill>
                <a:latin typeface="Times New Roman" panose="02020603050405020304" pitchFamily="18" charset="0"/>
              </a:rPr>
              <a:t>Yemeklerin porsiyonu</a:t>
            </a:r>
          </a:p>
        </p:txBody>
      </p:sp>
    </p:spTree>
    <p:extLst>
      <p:ext uri="{BB962C8B-B14F-4D97-AF65-F5344CB8AC3E}">
        <p14:creationId xmlns:p14="http://schemas.microsoft.com/office/powerpoint/2010/main" val="2544695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k 5"/>
          <p:cNvGraphicFramePr>
            <a:graphicFrameLocks/>
          </p:cNvGraphicFramePr>
          <p:nvPr>
            <p:extLst>
              <p:ext uri="{D42A27DB-BD31-4B8C-83A1-F6EECF244321}">
                <p14:modId xmlns:p14="http://schemas.microsoft.com/office/powerpoint/2010/main" val="1249945033"/>
              </p:ext>
            </p:extLst>
          </p:nvPr>
        </p:nvGraphicFramePr>
        <p:xfrm>
          <a:off x="132736" y="1519337"/>
          <a:ext cx="7415049" cy="3728547"/>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Belirtme Çizgisi 8"/>
          <p:cNvSpPr/>
          <p:nvPr/>
        </p:nvSpPr>
        <p:spPr>
          <a:xfrm>
            <a:off x="8297917" y="878038"/>
            <a:ext cx="3894083" cy="2790498"/>
          </a:xfrm>
          <a:prstGeom prst="wedgeEllipseCallout">
            <a:avLst>
              <a:gd name="adj1" fmla="val -84800"/>
              <a:gd name="adj2" fmla="val 37076"/>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tr-TR" dirty="0" smtClean="0">
                <a:solidFill>
                  <a:schemeClr val="tx1"/>
                </a:solidFill>
              </a:rPr>
              <a:t>Disiplinliler</a:t>
            </a:r>
          </a:p>
          <a:p>
            <a:pPr marL="285750" indent="-285750">
              <a:buFont typeface="Wingdings" panose="05000000000000000000" pitchFamily="2" charset="2"/>
              <a:buChar char="§"/>
            </a:pPr>
            <a:r>
              <a:rPr lang="tr-TR" dirty="0" smtClean="0">
                <a:solidFill>
                  <a:schemeClr val="tx1"/>
                </a:solidFill>
              </a:rPr>
              <a:t>Güler Yüzlüler ve Nazikler</a:t>
            </a:r>
          </a:p>
          <a:p>
            <a:pPr marL="285750" indent="-285750">
              <a:buFont typeface="Wingdings" panose="05000000000000000000" pitchFamily="2" charset="2"/>
              <a:buChar char="§"/>
            </a:pPr>
            <a:r>
              <a:rPr lang="tr-TR" dirty="0" smtClean="0">
                <a:solidFill>
                  <a:schemeClr val="tx1"/>
                </a:solidFill>
              </a:rPr>
              <a:t>Temiz Ve Hijyenikler</a:t>
            </a:r>
          </a:p>
          <a:p>
            <a:pPr marL="285750" indent="-285750">
              <a:buFont typeface="Wingdings" panose="05000000000000000000" pitchFamily="2" charset="2"/>
              <a:buChar char="§"/>
            </a:pPr>
            <a:r>
              <a:rPr lang="tr-TR" dirty="0" smtClean="0">
                <a:solidFill>
                  <a:schemeClr val="tx1"/>
                </a:solidFill>
              </a:rPr>
              <a:t>Yemek Dağıtım Şekilleri</a:t>
            </a:r>
          </a:p>
          <a:p>
            <a:r>
              <a:rPr lang="tr-TR" dirty="0" smtClean="0">
                <a:solidFill>
                  <a:schemeClr val="tx1"/>
                </a:solidFill>
              </a:rPr>
              <a:t>      Düzgün</a:t>
            </a:r>
          </a:p>
          <a:p>
            <a:pPr fontAlgn="b"/>
            <a:endParaRPr lang="tr-TR" b="1" dirty="0">
              <a:solidFill>
                <a:schemeClr val="tx1"/>
              </a:solidFill>
            </a:endParaRPr>
          </a:p>
        </p:txBody>
      </p:sp>
    </p:spTree>
    <p:extLst>
      <p:ext uri="{BB962C8B-B14F-4D97-AF65-F5344CB8AC3E}">
        <p14:creationId xmlns:p14="http://schemas.microsoft.com/office/powerpoint/2010/main" val="199600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1617</TotalTime>
  <Words>4445</Words>
  <Application>Microsoft Office PowerPoint</Application>
  <PresentationFormat>Geniş ekran</PresentationFormat>
  <Paragraphs>1509</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Calibri Light</vt:lpstr>
      <vt:lpstr>Times New Roman</vt:lpstr>
      <vt:lpstr>Tw Cen MT Condensed</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pc</cp:lastModifiedBy>
  <cp:revision>136</cp:revision>
  <dcterms:created xsi:type="dcterms:W3CDTF">2024-05-27T06:09:35Z</dcterms:created>
  <dcterms:modified xsi:type="dcterms:W3CDTF">2024-07-16T06:55:21Z</dcterms:modified>
</cp:coreProperties>
</file>