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48"/>
  </p:notesMasterIdLst>
  <p:handoutMasterIdLst>
    <p:handoutMasterId r:id="rId49"/>
  </p:handoutMasterIdLst>
  <p:sldIdLst>
    <p:sldId id="257" r:id="rId3"/>
    <p:sldId id="258" r:id="rId4"/>
    <p:sldId id="259" r:id="rId5"/>
    <p:sldId id="1016" r:id="rId6"/>
    <p:sldId id="1035" r:id="rId7"/>
    <p:sldId id="1036" r:id="rId8"/>
    <p:sldId id="1045" r:id="rId9"/>
    <p:sldId id="260" r:id="rId10"/>
    <p:sldId id="263" r:id="rId11"/>
    <p:sldId id="1044" r:id="rId12"/>
    <p:sldId id="1046" r:id="rId13"/>
    <p:sldId id="262" r:id="rId14"/>
    <p:sldId id="1022" r:id="rId15"/>
    <p:sldId id="1026" r:id="rId16"/>
    <p:sldId id="1031" r:id="rId17"/>
    <p:sldId id="1029" r:id="rId18"/>
    <p:sldId id="1025" r:id="rId19"/>
    <p:sldId id="1047" r:id="rId20"/>
    <p:sldId id="1027" r:id="rId21"/>
    <p:sldId id="1048" r:id="rId22"/>
    <p:sldId id="1028" r:id="rId23"/>
    <p:sldId id="1030" r:id="rId24"/>
    <p:sldId id="1049" r:id="rId25"/>
    <p:sldId id="1050" r:id="rId26"/>
    <p:sldId id="282" r:id="rId27"/>
    <p:sldId id="1017" r:id="rId28"/>
    <p:sldId id="1037" r:id="rId29"/>
    <p:sldId id="1038" r:id="rId30"/>
    <p:sldId id="1039" r:id="rId31"/>
    <p:sldId id="1018" r:id="rId32"/>
    <p:sldId id="1040" r:id="rId33"/>
    <p:sldId id="1041" r:id="rId34"/>
    <p:sldId id="279" r:id="rId35"/>
    <p:sldId id="1043" r:id="rId36"/>
    <p:sldId id="1042" r:id="rId37"/>
    <p:sldId id="289" r:id="rId38"/>
    <p:sldId id="1020" r:id="rId39"/>
    <p:sldId id="1021" r:id="rId40"/>
    <p:sldId id="1015" r:id="rId41"/>
    <p:sldId id="295" r:id="rId42"/>
    <p:sldId id="298" r:id="rId43"/>
    <p:sldId id="1013" r:id="rId44"/>
    <p:sldId id="1023" r:id="rId45"/>
    <p:sldId id="1024" r:id="rId46"/>
    <p:sldId id="302" r:id="rId4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İNK" initials="T" lastIdx="2" clrIdx="0">
    <p:extLst>
      <p:ext uri="{19B8F6BF-5375-455C-9EA6-DF929625EA0E}">
        <p15:presenceInfo xmlns:p15="http://schemas.microsoft.com/office/powerpoint/2012/main" userId="THİNK"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Orta Stil 2 - Vurgu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Orta Stil 2 - Vurgu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C2FFA5D-87B4-456A-9821-1D502468CF0F}" styleName="Tema Uygulanmış Stil 1 - Vurgu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Stil Yok, Tablo Kılavuz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47" autoAdjust="0"/>
    <p:restoredTop sz="94620" autoAdjust="0"/>
  </p:normalViewPr>
  <p:slideViewPr>
    <p:cSldViewPr snapToGrid="0">
      <p:cViewPr varScale="1">
        <p:scale>
          <a:sx n="109" d="100"/>
          <a:sy n="109" d="100"/>
        </p:scale>
        <p:origin x="666" y="10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7" d="100"/>
          <a:sy n="87" d="100"/>
        </p:scale>
        <p:origin x="3840"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commentAuthors" Target="commentAuthor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al__ma_Sayfas_.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_al__ma_Sayfas_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_al__ma_Sayfas_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2132055675255458E-2"/>
          <c:y val="6.531791333415625E-2"/>
          <c:w val="0.88587267508250189"/>
          <c:h val="0.6620534749695246"/>
        </c:manualLayout>
      </c:layout>
      <c:barChart>
        <c:barDir val="col"/>
        <c:grouping val="clustered"/>
        <c:varyColors val="0"/>
        <c:ser>
          <c:idx val="0"/>
          <c:order val="0"/>
          <c:tx>
            <c:strRef>
              <c:f>Sayfa1!$B$1</c:f>
              <c:strCache>
                <c:ptCount val="1"/>
                <c:pt idx="0">
                  <c:v>2014-2019-2020</c:v>
                </c:pt>
              </c:strCache>
            </c:strRef>
          </c:tx>
          <c:spPr>
            <a:gradFill rotWithShape="1">
              <a:gsLst>
                <a:gs pos="0">
                  <a:schemeClr val="accent1">
                    <a:tint val="100000"/>
                    <a:shade val="85000"/>
                    <a:satMod val="100000"/>
                    <a:lumMod val="100000"/>
                  </a:schemeClr>
                </a:gs>
                <a:gs pos="100000">
                  <a:schemeClr val="accent1">
                    <a:tint val="90000"/>
                    <a:shade val="100000"/>
                    <a:satMod val="150000"/>
                    <a:lumMod val="100000"/>
                  </a:schemeClr>
                </a:gs>
              </a:gsLst>
              <a:path path="circle">
                <a:fillToRect l="100000" t="100000" r="100000" b="100000"/>
              </a:path>
            </a:gradFill>
            <a:ln>
              <a:noFill/>
            </a:ln>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rgbClr r="0" g="0" b="0">
                  <a:shade val="35000"/>
                  <a:satMod val="160000"/>
                </a:scrgbClr>
              </a:contourClr>
            </a:sp3d>
          </c:spPr>
          <c:invertIfNegative val="0"/>
          <c:dLbls>
            <c:dLbl>
              <c:idx val="0"/>
              <c:layout>
                <c:manualLayout>
                  <c:x val="-4.2028147870126582E-17"/>
                  <c:y val="-4.002690872849262E-2"/>
                </c:manualLayout>
              </c:layout>
              <c:tx>
                <c:rich>
                  <a:bodyPr/>
                  <a:lstStyle/>
                  <a:p>
                    <a:r>
                      <a:rPr lang="en-US" dirty="0"/>
                      <a:t>4</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1EB-4B25-8B4A-9D8A0605D506}"/>
                </c:ext>
              </c:extLst>
            </c:dLbl>
            <c:dLbl>
              <c:idx val="1"/>
              <c:layout>
                <c:manualLayout>
                  <c:x val="-8.4056295740253163E-17"/>
                  <c:y val="-3.1132040122160948E-2"/>
                </c:manualLayout>
              </c:layout>
              <c:tx>
                <c:rich>
                  <a:bodyPr/>
                  <a:lstStyle/>
                  <a:p>
                    <a:r>
                      <a:rPr lang="en-US" dirty="0"/>
                      <a:t>4</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1EB-4B25-8B4A-9D8A0605D506}"/>
                </c:ext>
              </c:extLst>
            </c:dLbl>
            <c:dLbl>
              <c:idx val="2"/>
              <c:layout>
                <c:manualLayout>
                  <c:x val="-8.7691014839728146E-3"/>
                  <c:y val="-2.1915302464107975E-2"/>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1"/>
                        </a:solidFill>
                        <a:latin typeface="+mn-lt"/>
                        <a:ea typeface="+mn-ea"/>
                        <a:cs typeface="+mn-cs"/>
                      </a:defRPr>
                    </a:pPr>
                    <a:r>
                      <a:rPr lang="en-US" dirty="0"/>
                      <a:t>4</a:t>
                    </a:r>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solidFill>
                      <a:latin typeface="+mn-lt"/>
                      <a:ea typeface="+mn-ea"/>
                      <a:cs typeface="+mn-cs"/>
                    </a:defRPr>
                  </a:pPr>
                  <a:endParaRPr lang="tr-TR"/>
                </a:p>
              </c:txPr>
              <c:showLegendKey val="0"/>
              <c:showVal val="1"/>
              <c:showCatName val="0"/>
              <c:showSerName val="0"/>
              <c:showPercent val="0"/>
              <c:showBubbleSize val="0"/>
              <c:extLst>
                <c:ext xmlns:c15="http://schemas.microsoft.com/office/drawing/2012/chart" uri="{CE6537A1-D6FC-4f65-9D91-7224C49458BB}">
                  <c15:layout>
                    <c:manualLayout>
                      <c:w val="4.6892403401645223E-2"/>
                      <c:h val="8.6013013577997899E-2"/>
                    </c:manualLayout>
                  </c15:layout>
                </c:ext>
                <c:ext xmlns:c16="http://schemas.microsoft.com/office/drawing/2014/chart" uri="{C3380CC4-5D6E-409C-BE32-E72D297353CC}">
                  <c16:uniqueId val="{00000002-11EB-4B25-8B4A-9D8A0605D506}"/>
                </c:ext>
              </c:extLst>
            </c:dLbl>
            <c:dLbl>
              <c:idx val="3"/>
              <c:tx>
                <c:rich>
                  <a:bodyPr/>
                  <a:lstStyle/>
                  <a:p>
                    <a:r>
                      <a:rPr lang="en-US" dirty="0"/>
                      <a:t>4</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106-4615-92E6-0E27A74312F4}"/>
                </c:ext>
              </c:extLst>
            </c:dLbl>
            <c:dLbl>
              <c:idx val="4"/>
              <c:tx>
                <c:rich>
                  <a:bodyPr/>
                  <a:lstStyle/>
                  <a:p>
                    <a:r>
                      <a:rPr lang="en-US" dirty="0"/>
                      <a:t>5</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106-4615-92E6-0E27A74312F4}"/>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Sayfa1!$A$2:$A$6</c:f>
              <c:numCache>
                <c:formatCode>General</c:formatCode>
                <c:ptCount val="5"/>
                <c:pt idx="0">
                  <c:v>2020</c:v>
                </c:pt>
                <c:pt idx="1">
                  <c:v>2021</c:v>
                </c:pt>
                <c:pt idx="2">
                  <c:v>2022</c:v>
                </c:pt>
                <c:pt idx="3">
                  <c:v>2023</c:v>
                </c:pt>
                <c:pt idx="4">
                  <c:v>2024</c:v>
                </c:pt>
              </c:numCache>
            </c:numRef>
          </c:cat>
          <c:val>
            <c:numRef>
              <c:f>Sayfa1!$B$2:$B$6</c:f>
              <c:numCache>
                <c:formatCode>General</c:formatCode>
                <c:ptCount val="5"/>
                <c:pt idx="0">
                  <c:v>4</c:v>
                </c:pt>
                <c:pt idx="1">
                  <c:v>4</c:v>
                </c:pt>
                <c:pt idx="2">
                  <c:v>4</c:v>
                </c:pt>
                <c:pt idx="3">
                  <c:v>4</c:v>
                </c:pt>
                <c:pt idx="4">
                  <c:v>5</c:v>
                </c:pt>
              </c:numCache>
            </c:numRef>
          </c:val>
          <c:extLst>
            <c:ext xmlns:c16="http://schemas.microsoft.com/office/drawing/2014/chart" uri="{C3380CC4-5D6E-409C-BE32-E72D297353CC}">
              <c16:uniqueId val="{00000003-11EB-4B25-8B4A-9D8A0605D506}"/>
            </c:ext>
          </c:extLst>
        </c:ser>
        <c:dLbls>
          <c:showLegendKey val="0"/>
          <c:showVal val="1"/>
          <c:showCatName val="0"/>
          <c:showSerName val="0"/>
          <c:showPercent val="0"/>
          <c:showBubbleSize val="0"/>
        </c:dLbls>
        <c:gapWidth val="385"/>
        <c:axId val="1407347968"/>
        <c:axId val="1407358304"/>
      </c:barChart>
      <c:catAx>
        <c:axId val="1407347968"/>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rgbClr val="FF0000"/>
                </a:solidFill>
                <a:latin typeface="+mn-lt"/>
                <a:ea typeface="+mn-ea"/>
                <a:cs typeface="+mn-cs"/>
              </a:defRPr>
            </a:pPr>
            <a:endParaRPr lang="tr-TR"/>
          </a:p>
        </c:txPr>
        <c:crossAx val="1407358304"/>
        <c:crosses val="autoZero"/>
        <c:auto val="1"/>
        <c:lblAlgn val="ctr"/>
        <c:lblOffset val="100"/>
        <c:noMultiLvlLbl val="0"/>
      </c:catAx>
      <c:valAx>
        <c:axId val="1407358304"/>
        <c:scaling>
          <c:orientation val="minMax"/>
        </c:scaling>
        <c:delete val="0"/>
        <c:axPos val="l"/>
        <c:majorGridlines>
          <c:spPr>
            <a:ln w="9525" cap="flat" cmpd="sng" algn="ctr">
              <a:solidFill>
                <a:schemeClr val="bg1">
                  <a:lumMod val="85000"/>
                  <a:alpha val="23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tr-TR"/>
          </a:p>
        </c:txPr>
        <c:crossAx val="140734796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tr-T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dirty="0" err="1"/>
              <a:t>Personel</a:t>
            </a:r>
            <a:r>
              <a:rPr lang="en-US" b="1" dirty="0"/>
              <a:t> </a:t>
            </a:r>
            <a:r>
              <a:rPr lang="tr-TR" b="1" dirty="0"/>
              <a:t>Eğitim Durumu</a:t>
            </a:r>
            <a:endParaRPr lang="en-US" b="1"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tr-TR"/>
        </a:p>
      </c:txPr>
    </c:title>
    <c:autoTitleDeleted val="0"/>
    <c:plotArea>
      <c:layout/>
      <c:barChart>
        <c:barDir val="col"/>
        <c:grouping val="clustered"/>
        <c:varyColors val="0"/>
        <c:ser>
          <c:idx val="0"/>
          <c:order val="0"/>
          <c:tx>
            <c:strRef>
              <c:f>Sayfa1!$B$3</c:f>
              <c:strCache>
                <c:ptCount val="1"/>
                <c:pt idx="0">
                  <c:v>Personel Sayısı</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Sayfa1!$A$4:$A$6</c:f>
              <c:strCache>
                <c:ptCount val="3"/>
                <c:pt idx="0">
                  <c:v>Lisans</c:v>
                </c:pt>
                <c:pt idx="1">
                  <c:v>Yüksek Lisans</c:v>
                </c:pt>
                <c:pt idx="2">
                  <c:v>Doktora</c:v>
                </c:pt>
              </c:strCache>
            </c:strRef>
          </c:cat>
          <c:val>
            <c:numRef>
              <c:f>Sayfa1!$B$4:$B$6</c:f>
              <c:numCache>
                <c:formatCode>General</c:formatCode>
                <c:ptCount val="3"/>
                <c:pt idx="0">
                  <c:v>1</c:v>
                </c:pt>
                <c:pt idx="1">
                  <c:v>3</c:v>
                </c:pt>
                <c:pt idx="2">
                  <c:v>1</c:v>
                </c:pt>
              </c:numCache>
            </c:numRef>
          </c:val>
          <c:extLst>
            <c:ext xmlns:c16="http://schemas.microsoft.com/office/drawing/2014/chart" uri="{C3380CC4-5D6E-409C-BE32-E72D297353CC}">
              <c16:uniqueId val="{00000000-0F6B-450F-A148-CF953B604A18}"/>
            </c:ext>
          </c:extLst>
        </c:ser>
        <c:dLbls>
          <c:dLblPos val="outEnd"/>
          <c:showLegendKey val="0"/>
          <c:showVal val="1"/>
          <c:showCatName val="0"/>
          <c:showSerName val="0"/>
          <c:showPercent val="0"/>
          <c:showBubbleSize val="0"/>
        </c:dLbls>
        <c:gapWidth val="219"/>
        <c:overlap val="-27"/>
        <c:axId val="459716760"/>
        <c:axId val="459717480"/>
      </c:barChart>
      <c:catAx>
        <c:axId val="4597167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459717480"/>
        <c:crosses val="autoZero"/>
        <c:auto val="1"/>
        <c:lblAlgn val="ctr"/>
        <c:lblOffset val="100"/>
        <c:noMultiLvlLbl val="0"/>
      </c:catAx>
      <c:valAx>
        <c:axId val="459717480"/>
        <c:scaling>
          <c:orientation val="minMax"/>
          <c:max val="3"/>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tr-TR" b="1" dirty="0"/>
                  <a:t>Personel</a:t>
                </a:r>
                <a:r>
                  <a:rPr lang="tr-TR" b="1" baseline="0" dirty="0"/>
                  <a:t> Sayısı</a:t>
                </a:r>
                <a:endParaRPr lang="tr-TR" b="1" dirty="0"/>
              </a:p>
            </c:rich>
          </c:tx>
          <c:layout>
            <c:manualLayout>
              <c:xMode val="edge"/>
              <c:yMode val="edge"/>
              <c:x val="2.4415053343580677E-2"/>
              <c:y val="0.35954354843575587"/>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tr-TR"/>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459716760"/>
        <c:crosses val="autoZero"/>
        <c:crossBetween val="between"/>
        <c:minorUnit val="1"/>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tr-T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1" i="0" u="none" strike="noStrike" kern="1200" cap="all" spc="120" normalizeH="0" baseline="0">
                <a:solidFill>
                  <a:schemeClr val="tx1">
                    <a:lumMod val="65000"/>
                    <a:lumOff val="35000"/>
                  </a:schemeClr>
                </a:solidFill>
                <a:latin typeface="+mn-lt"/>
                <a:ea typeface="+mn-ea"/>
                <a:cs typeface="+mn-cs"/>
              </a:defRPr>
            </a:pPr>
            <a:r>
              <a:rPr lang="tr-TR" sz="1200" dirty="0"/>
              <a:t>Hizmet alanları ve personel durum çizelgesi</a:t>
            </a:r>
          </a:p>
        </c:rich>
      </c:tx>
      <c:layout>
        <c:manualLayout>
          <c:xMode val="edge"/>
          <c:yMode val="edge"/>
          <c:x val="0.14119463548861252"/>
          <c:y val="0"/>
        </c:manualLayout>
      </c:layout>
      <c:overlay val="0"/>
      <c:spPr>
        <a:noFill/>
        <a:ln>
          <a:noFill/>
        </a:ln>
        <a:effectLst/>
      </c:spPr>
      <c:txPr>
        <a:bodyPr rot="0" spcFirstLastPara="1" vertOverflow="ellipsis" vert="horz" wrap="square" anchor="ctr" anchorCtr="1"/>
        <a:lstStyle/>
        <a:p>
          <a:pPr>
            <a:defRPr sz="1200" b="1" i="0" u="none" strike="noStrike" kern="1200" cap="all" spc="120" normalizeH="0" baseline="0">
              <a:solidFill>
                <a:schemeClr val="tx1">
                  <a:lumMod val="65000"/>
                  <a:lumOff val="35000"/>
                </a:schemeClr>
              </a:solidFill>
              <a:latin typeface="+mn-lt"/>
              <a:ea typeface="+mn-ea"/>
              <a:cs typeface="+mn-cs"/>
            </a:defRPr>
          </a:pPr>
          <a:endParaRPr lang="tr-TR"/>
        </a:p>
      </c:txPr>
    </c:title>
    <c:autoTitleDeleted val="0"/>
    <c:plotArea>
      <c:layout>
        <c:manualLayout>
          <c:layoutTarget val="inner"/>
          <c:xMode val="edge"/>
          <c:yMode val="edge"/>
          <c:x val="3.6111111111111108E-2"/>
          <c:y val="0.1320893477159312"/>
          <c:w val="0.93888888888888888"/>
          <c:h val="0.68114324696808082"/>
        </c:manualLayout>
      </c:layout>
      <c:barChart>
        <c:barDir val="col"/>
        <c:grouping val="clustered"/>
        <c:varyColors val="0"/>
        <c:ser>
          <c:idx val="0"/>
          <c:order val="0"/>
          <c:tx>
            <c:strRef>
              <c:f>Sayfa2!$G$34</c:f>
              <c:strCache>
                <c:ptCount val="1"/>
                <c:pt idx="0">
                  <c:v>AKADEMİK PERSONEL HİZMET ALANI</c:v>
                </c:pt>
              </c:strCache>
            </c:strRef>
          </c:tx>
          <c:spPr>
            <a:solidFill>
              <a:schemeClr val="accent1"/>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100" b="0" i="0" u="none" strike="noStrike" kern="1200" baseline="0">
                    <a:solidFill>
                      <a:schemeClr val="tx1">
                        <a:lumMod val="50000"/>
                        <a:lumOff val="50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Sayfa2!$H$33:$J$33</c:f>
              <c:strCache>
                <c:ptCount val="3"/>
                <c:pt idx="0">
                  <c:v>OFİS SAYISI</c:v>
                </c:pt>
                <c:pt idx="1">
                  <c:v>ALAN(m2)</c:v>
                </c:pt>
                <c:pt idx="2">
                  <c:v>KULLANAN KİŞİ SAYISI</c:v>
                </c:pt>
              </c:strCache>
            </c:strRef>
          </c:cat>
          <c:val>
            <c:numRef>
              <c:f>Sayfa2!$H$34:$J$34</c:f>
              <c:numCache>
                <c:formatCode>General</c:formatCode>
                <c:ptCount val="3"/>
                <c:pt idx="0">
                  <c:v>1</c:v>
                </c:pt>
                <c:pt idx="1">
                  <c:v>30</c:v>
                </c:pt>
                <c:pt idx="2">
                  <c:v>1</c:v>
                </c:pt>
              </c:numCache>
            </c:numRef>
          </c:val>
          <c:extLst>
            <c:ext xmlns:c16="http://schemas.microsoft.com/office/drawing/2014/chart" uri="{C3380CC4-5D6E-409C-BE32-E72D297353CC}">
              <c16:uniqueId val="{00000000-6272-4D05-96B2-F3ACD2097FAA}"/>
            </c:ext>
          </c:extLst>
        </c:ser>
        <c:ser>
          <c:idx val="1"/>
          <c:order val="1"/>
          <c:tx>
            <c:strRef>
              <c:f>Sayfa2!$G$35</c:f>
              <c:strCache>
                <c:ptCount val="1"/>
                <c:pt idx="0">
                  <c:v>İDARİ PERSONEL HİZMET ALANI</c:v>
                </c:pt>
              </c:strCache>
            </c:strRef>
          </c:tx>
          <c:spPr>
            <a:solidFill>
              <a:schemeClr val="accent2"/>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100" b="0" i="0" u="none" strike="noStrike" kern="1200" baseline="0">
                    <a:solidFill>
                      <a:schemeClr val="tx1">
                        <a:lumMod val="50000"/>
                        <a:lumOff val="50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Sayfa2!$H$33:$J$33</c:f>
              <c:strCache>
                <c:ptCount val="3"/>
                <c:pt idx="0">
                  <c:v>OFİS SAYISI</c:v>
                </c:pt>
                <c:pt idx="1">
                  <c:v>ALAN(m2)</c:v>
                </c:pt>
                <c:pt idx="2">
                  <c:v>KULLANAN KİŞİ SAYISI</c:v>
                </c:pt>
              </c:strCache>
            </c:strRef>
          </c:cat>
          <c:val>
            <c:numRef>
              <c:f>Sayfa2!$H$35:$J$35</c:f>
              <c:numCache>
                <c:formatCode>General</c:formatCode>
                <c:ptCount val="3"/>
                <c:pt idx="0">
                  <c:v>1</c:v>
                </c:pt>
                <c:pt idx="1">
                  <c:v>30</c:v>
                </c:pt>
                <c:pt idx="2">
                  <c:v>2</c:v>
                </c:pt>
              </c:numCache>
            </c:numRef>
          </c:val>
          <c:extLst>
            <c:ext xmlns:c16="http://schemas.microsoft.com/office/drawing/2014/chart" uri="{C3380CC4-5D6E-409C-BE32-E72D297353CC}">
              <c16:uniqueId val="{00000001-6272-4D05-96B2-F3ACD2097FAA}"/>
            </c:ext>
          </c:extLst>
        </c:ser>
        <c:dLbls>
          <c:dLblPos val="outEnd"/>
          <c:showLegendKey val="0"/>
          <c:showVal val="1"/>
          <c:showCatName val="0"/>
          <c:showSerName val="0"/>
          <c:showPercent val="0"/>
          <c:showBubbleSize val="0"/>
        </c:dLbls>
        <c:gapWidth val="444"/>
        <c:overlap val="-90"/>
        <c:axId val="609791816"/>
        <c:axId val="609792176"/>
      </c:barChart>
      <c:catAx>
        <c:axId val="60979181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cap="all" spc="120" normalizeH="0" baseline="0">
                <a:solidFill>
                  <a:schemeClr val="tx1">
                    <a:lumMod val="65000"/>
                    <a:lumOff val="35000"/>
                  </a:schemeClr>
                </a:solidFill>
                <a:latin typeface="+mn-lt"/>
                <a:ea typeface="+mn-ea"/>
                <a:cs typeface="+mn-cs"/>
              </a:defRPr>
            </a:pPr>
            <a:endParaRPr lang="tr-TR"/>
          </a:p>
        </c:txPr>
        <c:crossAx val="609792176"/>
        <c:crosses val="autoZero"/>
        <c:auto val="1"/>
        <c:lblAlgn val="ctr"/>
        <c:lblOffset val="100"/>
        <c:noMultiLvlLbl val="0"/>
      </c:catAx>
      <c:valAx>
        <c:axId val="609792176"/>
        <c:scaling>
          <c:orientation val="minMax"/>
        </c:scaling>
        <c:delete val="1"/>
        <c:axPos val="l"/>
        <c:numFmt formatCode="General" sourceLinked="1"/>
        <c:majorTickMark val="none"/>
        <c:minorTickMark val="none"/>
        <c:tickLblPos val="nextTo"/>
        <c:crossAx val="609791816"/>
        <c:crosses val="autoZero"/>
        <c:crossBetween val="between"/>
      </c:valAx>
      <c:spPr>
        <a:noFill/>
        <a:ln>
          <a:noFill/>
        </a:ln>
        <a:effectLst/>
      </c:spPr>
    </c:plotArea>
    <c:legend>
      <c:legendPos val="t"/>
      <c:layout>
        <c:manualLayout>
          <c:xMode val="edge"/>
          <c:yMode val="edge"/>
          <c:x val="2.0195319335083114E-2"/>
          <c:y val="0.91912037037037042"/>
          <c:w val="0.898498031496063"/>
          <c:h val="7.812554680664918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noFill/>
    <a:ln>
      <a:noFill/>
    </a:ln>
    <a:effectLst/>
  </c:spPr>
  <c:txPr>
    <a:bodyPr/>
    <a:lstStyle/>
    <a:p>
      <a:pPr>
        <a:defRPr/>
      </a:pPr>
      <a:endParaRPr lang="tr-TR"/>
    </a:p>
  </c:txPr>
  <c:externalData r:id="rId4">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a:extLst>
              <a:ext uri="{FF2B5EF4-FFF2-40B4-BE49-F238E27FC236}">
                <a16:creationId xmlns:a16="http://schemas.microsoft.com/office/drawing/2014/main" id="{E678BE5B-D6AF-E394-D880-977EB8DC8ED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a:extLst>
              <a:ext uri="{FF2B5EF4-FFF2-40B4-BE49-F238E27FC236}">
                <a16:creationId xmlns:a16="http://schemas.microsoft.com/office/drawing/2014/main" id="{BFDB3F21-8494-4112-2B58-7241E99E6D7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54E5B63-83DB-4A6A-9E1B-EB31A8900444}" type="datetimeFigureOut">
              <a:rPr lang="tr-TR" smtClean="0"/>
              <a:t>17.03.2025</a:t>
            </a:fld>
            <a:endParaRPr lang="tr-TR"/>
          </a:p>
        </p:txBody>
      </p:sp>
      <p:sp>
        <p:nvSpPr>
          <p:cNvPr id="4" name="Alt Bilgi Yer Tutucusu 3">
            <a:extLst>
              <a:ext uri="{FF2B5EF4-FFF2-40B4-BE49-F238E27FC236}">
                <a16:creationId xmlns:a16="http://schemas.microsoft.com/office/drawing/2014/main" id="{CCCFACDC-5CCE-4600-65EB-090E590C7EF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5" name="Slayt Numarası Yer Tutucusu 4">
            <a:extLst>
              <a:ext uri="{FF2B5EF4-FFF2-40B4-BE49-F238E27FC236}">
                <a16:creationId xmlns:a16="http://schemas.microsoft.com/office/drawing/2014/main" id="{7380F218-96F8-2B4A-4BBB-C7A39140BAB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11AB598-3B14-4D2C-8A3A-C1D6FE8B683E}" type="slidenum">
              <a:rPr lang="tr-TR" smtClean="0"/>
              <a:t>‹#›</a:t>
            </a:fld>
            <a:endParaRPr lang="tr-TR"/>
          </a:p>
        </p:txBody>
      </p:sp>
    </p:spTree>
    <p:extLst>
      <p:ext uri="{BB962C8B-B14F-4D97-AF65-F5344CB8AC3E}">
        <p14:creationId xmlns:p14="http://schemas.microsoft.com/office/powerpoint/2010/main" val="7536023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E5121E-ADDE-4DEB-B9FD-8B59B9B98D7A}" type="datetimeFigureOut">
              <a:rPr lang="tr-TR" smtClean="0"/>
              <a:t>17.03.2025</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0838B7-1D6A-4AB1-BBF9-1DD74D29D7CA}" type="slidenum">
              <a:rPr lang="tr-TR" smtClean="0"/>
              <a:t>‹#›</a:t>
            </a:fld>
            <a:endParaRPr lang="tr-TR"/>
          </a:p>
        </p:txBody>
      </p:sp>
    </p:spTree>
    <p:extLst>
      <p:ext uri="{BB962C8B-B14F-4D97-AF65-F5344CB8AC3E}">
        <p14:creationId xmlns:p14="http://schemas.microsoft.com/office/powerpoint/2010/main" val="26931002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1909449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F9A1EC-8D9D-5E33-FD93-2AAADD9116DA}"/>
            </a:ext>
          </a:extLst>
        </p:cNvPr>
        <p:cNvGrpSpPr/>
        <p:nvPr/>
      </p:nvGrpSpPr>
      <p:grpSpPr>
        <a:xfrm>
          <a:off x="0" y="0"/>
          <a:ext cx="0" cy="0"/>
          <a:chOff x="0" y="0"/>
          <a:chExt cx="0" cy="0"/>
        </a:xfrm>
      </p:grpSpPr>
      <p:sp>
        <p:nvSpPr>
          <p:cNvPr id="2" name="Slayt Görüntüsü Yer Tutucusu 1">
            <a:extLst>
              <a:ext uri="{FF2B5EF4-FFF2-40B4-BE49-F238E27FC236}">
                <a16:creationId xmlns:a16="http://schemas.microsoft.com/office/drawing/2014/main" id="{35AF18A4-8646-AC1C-F131-362F284FC4D5}"/>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734BDDB9-682C-03FC-9C51-B566086A84A7}"/>
              </a:ext>
            </a:extLst>
          </p:cNvPr>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31071385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9099FA-E3B1-B692-4E6C-65486175375E}"/>
            </a:ext>
          </a:extLst>
        </p:cNvPr>
        <p:cNvGrpSpPr/>
        <p:nvPr/>
      </p:nvGrpSpPr>
      <p:grpSpPr>
        <a:xfrm>
          <a:off x="0" y="0"/>
          <a:ext cx="0" cy="0"/>
          <a:chOff x="0" y="0"/>
          <a:chExt cx="0" cy="0"/>
        </a:xfrm>
      </p:grpSpPr>
      <p:sp>
        <p:nvSpPr>
          <p:cNvPr id="2" name="Slayt Görüntüsü Yer Tutucusu 1">
            <a:extLst>
              <a:ext uri="{FF2B5EF4-FFF2-40B4-BE49-F238E27FC236}">
                <a16:creationId xmlns:a16="http://schemas.microsoft.com/office/drawing/2014/main" id="{7ED0D488-3E27-3900-9108-9669D37FC146}"/>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560827EA-3C60-F06C-6DB4-9101263B5A94}"/>
              </a:ext>
            </a:extLst>
          </p:cNvPr>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13602798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4AC4F4-6DA8-1629-E7C3-B047ADAFEC8B}"/>
            </a:ext>
          </a:extLst>
        </p:cNvPr>
        <p:cNvGrpSpPr/>
        <p:nvPr/>
      </p:nvGrpSpPr>
      <p:grpSpPr>
        <a:xfrm>
          <a:off x="0" y="0"/>
          <a:ext cx="0" cy="0"/>
          <a:chOff x="0" y="0"/>
          <a:chExt cx="0" cy="0"/>
        </a:xfrm>
      </p:grpSpPr>
      <p:sp>
        <p:nvSpPr>
          <p:cNvPr id="2" name="Slayt Görüntüsü Yer Tutucusu 1">
            <a:extLst>
              <a:ext uri="{FF2B5EF4-FFF2-40B4-BE49-F238E27FC236}">
                <a16:creationId xmlns:a16="http://schemas.microsoft.com/office/drawing/2014/main" id="{3B437B5D-036E-99FF-3BDD-DDA383BE80EB}"/>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F7E7468A-F14F-60DF-7867-C271DD69F4EF}"/>
              </a:ext>
            </a:extLst>
          </p:cNvPr>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2044183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289A17-0A30-8C4C-24B7-A22DDBABCDB3}"/>
            </a:ext>
          </a:extLst>
        </p:cNvPr>
        <p:cNvGrpSpPr/>
        <p:nvPr/>
      </p:nvGrpSpPr>
      <p:grpSpPr>
        <a:xfrm>
          <a:off x="0" y="0"/>
          <a:ext cx="0" cy="0"/>
          <a:chOff x="0" y="0"/>
          <a:chExt cx="0" cy="0"/>
        </a:xfrm>
      </p:grpSpPr>
      <p:sp>
        <p:nvSpPr>
          <p:cNvPr id="2" name="Slayt Görüntüsü Yer Tutucusu 1">
            <a:extLst>
              <a:ext uri="{FF2B5EF4-FFF2-40B4-BE49-F238E27FC236}">
                <a16:creationId xmlns:a16="http://schemas.microsoft.com/office/drawing/2014/main" id="{75519B6F-4CF3-05B6-106A-02886746A019}"/>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992B4094-4F00-5A0E-68DF-0A9B839355C1}"/>
              </a:ext>
            </a:extLst>
          </p:cNvPr>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25023736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2DFED0-70A8-5FE6-F1C8-43239B2E7B4C}"/>
            </a:ext>
          </a:extLst>
        </p:cNvPr>
        <p:cNvGrpSpPr/>
        <p:nvPr/>
      </p:nvGrpSpPr>
      <p:grpSpPr>
        <a:xfrm>
          <a:off x="0" y="0"/>
          <a:ext cx="0" cy="0"/>
          <a:chOff x="0" y="0"/>
          <a:chExt cx="0" cy="0"/>
        </a:xfrm>
      </p:grpSpPr>
      <p:sp>
        <p:nvSpPr>
          <p:cNvPr id="2" name="Slayt Görüntüsü Yer Tutucusu 1">
            <a:extLst>
              <a:ext uri="{FF2B5EF4-FFF2-40B4-BE49-F238E27FC236}">
                <a16:creationId xmlns:a16="http://schemas.microsoft.com/office/drawing/2014/main" id="{D69685A0-3E65-C6EC-DAE6-4B03AF211374}"/>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7B0F517C-69C2-C5FC-3F06-E8190AB333DA}"/>
              </a:ext>
            </a:extLst>
          </p:cNvPr>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37374226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A07D7A-D5DB-6E88-D378-C0D585E1A5D2}"/>
            </a:ext>
          </a:extLst>
        </p:cNvPr>
        <p:cNvGrpSpPr/>
        <p:nvPr/>
      </p:nvGrpSpPr>
      <p:grpSpPr>
        <a:xfrm>
          <a:off x="0" y="0"/>
          <a:ext cx="0" cy="0"/>
          <a:chOff x="0" y="0"/>
          <a:chExt cx="0" cy="0"/>
        </a:xfrm>
      </p:grpSpPr>
      <p:sp>
        <p:nvSpPr>
          <p:cNvPr id="2" name="Slayt Görüntüsü Yer Tutucusu 1">
            <a:extLst>
              <a:ext uri="{FF2B5EF4-FFF2-40B4-BE49-F238E27FC236}">
                <a16:creationId xmlns:a16="http://schemas.microsoft.com/office/drawing/2014/main" id="{A2A223D8-CBD9-2548-B9D1-F3A5021B6469}"/>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9E6DA520-B50E-A137-D946-3D93E8B83C01}"/>
              </a:ext>
            </a:extLst>
          </p:cNvPr>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18123985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13715732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A9CECE-D886-2B0A-84C8-9DF95C752FDA}"/>
            </a:ext>
          </a:extLst>
        </p:cNvPr>
        <p:cNvGrpSpPr/>
        <p:nvPr/>
      </p:nvGrpSpPr>
      <p:grpSpPr>
        <a:xfrm>
          <a:off x="0" y="0"/>
          <a:ext cx="0" cy="0"/>
          <a:chOff x="0" y="0"/>
          <a:chExt cx="0" cy="0"/>
        </a:xfrm>
      </p:grpSpPr>
      <p:sp>
        <p:nvSpPr>
          <p:cNvPr id="2" name="Slayt Görüntüsü Yer Tutucusu 1">
            <a:extLst>
              <a:ext uri="{FF2B5EF4-FFF2-40B4-BE49-F238E27FC236}">
                <a16:creationId xmlns:a16="http://schemas.microsoft.com/office/drawing/2014/main" id="{3D75AF9F-05E8-B9F1-292A-135E008A6A57}"/>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9E45B52D-91F7-9C65-3962-17619C6D9E03}"/>
              </a:ext>
            </a:extLst>
          </p:cNvPr>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9342238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2007AE-CDA6-9C94-E8F1-B42BF9AD85E2}"/>
            </a:ext>
          </a:extLst>
        </p:cNvPr>
        <p:cNvGrpSpPr/>
        <p:nvPr/>
      </p:nvGrpSpPr>
      <p:grpSpPr>
        <a:xfrm>
          <a:off x="0" y="0"/>
          <a:ext cx="0" cy="0"/>
          <a:chOff x="0" y="0"/>
          <a:chExt cx="0" cy="0"/>
        </a:xfrm>
      </p:grpSpPr>
      <p:sp>
        <p:nvSpPr>
          <p:cNvPr id="2" name="Slayt Görüntüsü Yer Tutucusu 1">
            <a:extLst>
              <a:ext uri="{FF2B5EF4-FFF2-40B4-BE49-F238E27FC236}">
                <a16:creationId xmlns:a16="http://schemas.microsoft.com/office/drawing/2014/main" id="{9D915CDE-091A-1B02-DC47-2CB381EF1321}"/>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A3CC116A-CFB4-DA14-35DF-8BFE53BDA747}"/>
              </a:ext>
            </a:extLst>
          </p:cNvPr>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36242174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29143741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10760212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049F09-40F9-DAD9-EF44-958658772E5E}"/>
            </a:ext>
          </a:extLst>
        </p:cNvPr>
        <p:cNvGrpSpPr/>
        <p:nvPr/>
      </p:nvGrpSpPr>
      <p:grpSpPr>
        <a:xfrm>
          <a:off x="0" y="0"/>
          <a:ext cx="0" cy="0"/>
          <a:chOff x="0" y="0"/>
          <a:chExt cx="0" cy="0"/>
        </a:xfrm>
      </p:grpSpPr>
      <p:sp>
        <p:nvSpPr>
          <p:cNvPr id="2" name="Slayt Görüntüsü Yer Tutucusu 1">
            <a:extLst>
              <a:ext uri="{FF2B5EF4-FFF2-40B4-BE49-F238E27FC236}">
                <a16:creationId xmlns:a16="http://schemas.microsoft.com/office/drawing/2014/main" id="{7FF83635-8B4A-731F-CB75-8111B98BF35F}"/>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27A345E2-53DD-51FB-4CE4-06404697EB25}"/>
              </a:ext>
            </a:extLst>
          </p:cNvPr>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41431318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1031F1-EAAF-CAB7-06EF-DEE8220575C1}"/>
            </a:ext>
          </a:extLst>
        </p:cNvPr>
        <p:cNvGrpSpPr/>
        <p:nvPr/>
      </p:nvGrpSpPr>
      <p:grpSpPr>
        <a:xfrm>
          <a:off x="0" y="0"/>
          <a:ext cx="0" cy="0"/>
          <a:chOff x="0" y="0"/>
          <a:chExt cx="0" cy="0"/>
        </a:xfrm>
      </p:grpSpPr>
      <p:sp>
        <p:nvSpPr>
          <p:cNvPr id="2" name="Slayt Görüntüsü Yer Tutucusu 1">
            <a:extLst>
              <a:ext uri="{FF2B5EF4-FFF2-40B4-BE49-F238E27FC236}">
                <a16:creationId xmlns:a16="http://schemas.microsoft.com/office/drawing/2014/main" id="{DE09A20E-DF39-0F2A-72C6-E1FA2E30070F}"/>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ECE37C30-B1C7-94D9-F91F-F45F05A34AB1}"/>
              </a:ext>
            </a:extLst>
          </p:cNvPr>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38020764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9405573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D60838B7-1D6A-4AB1-BBF9-1DD74D29D7CA}" type="slidenum">
              <a:rPr lang="tr-TR" smtClean="0"/>
              <a:t>43</a:t>
            </a:fld>
            <a:endParaRPr lang="tr-TR"/>
          </a:p>
        </p:txBody>
      </p:sp>
    </p:spTree>
    <p:extLst>
      <p:ext uri="{BB962C8B-B14F-4D97-AF65-F5344CB8AC3E}">
        <p14:creationId xmlns:p14="http://schemas.microsoft.com/office/powerpoint/2010/main" val="9875985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D60838B7-1D6A-4AB1-BBF9-1DD74D29D7CA}" type="slidenum">
              <a:rPr lang="tr-TR" smtClean="0"/>
              <a:t>44</a:t>
            </a:fld>
            <a:endParaRPr lang="tr-TR"/>
          </a:p>
        </p:txBody>
      </p:sp>
    </p:spTree>
    <p:extLst>
      <p:ext uri="{BB962C8B-B14F-4D97-AF65-F5344CB8AC3E}">
        <p14:creationId xmlns:p14="http://schemas.microsoft.com/office/powerpoint/2010/main" val="11966363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tr-TR" dirty="0"/>
          </a:p>
        </p:txBody>
      </p:sp>
      <p:sp>
        <p:nvSpPr>
          <p:cNvPr id="4" name="Slayt Numarası Yer Tutucusu 3"/>
          <p:cNvSpPr>
            <a:spLocks noGrp="1"/>
          </p:cNvSpPr>
          <p:nvPr>
            <p:ph type="sldNum" sz="quarter" idx="10"/>
          </p:nvPr>
        </p:nvSpPr>
        <p:spPr/>
        <p:txBody>
          <a:bodyPr/>
          <a:lstStyle/>
          <a:p>
            <a:fld id="{6F2977A8-2AED-4052-8E45-33B8FDEE98D2}" type="slidenum">
              <a:rPr lang="tr-TR" smtClean="0">
                <a:solidFill>
                  <a:prstClr val="black"/>
                </a:solidFill>
              </a:rPr>
              <a:pPr/>
              <a:t>8</a:t>
            </a:fld>
            <a:endParaRPr lang="tr-TR">
              <a:solidFill>
                <a:prstClr val="black"/>
              </a:solidFill>
            </a:endParaRPr>
          </a:p>
        </p:txBody>
      </p:sp>
    </p:spTree>
    <p:extLst>
      <p:ext uri="{BB962C8B-B14F-4D97-AF65-F5344CB8AC3E}">
        <p14:creationId xmlns:p14="http://schemas.microsoft.com/office/powerpoint/2010/main" val="1567810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27910280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14323F-DB32-55E7-1197-D227425D04C9}"/>
            </a:ext>
          </a:extLst>
        </p:cNvPr>
        <p:cNvGrpSpPr/>
        <p:nvPr/>
      </p:nvGrpSpPr>
      <p:grpSpPr>
        <a:xfrm>
          <a:off x="0" y="0"/>
          <a:ext cx="0" cy="0"/>
          <a:chOff x="0" y="0"/>
          <a:chExt cx="0" cy="0"/>
        </a:xfrm>
      </p:grpSpPr>
      <p:sp>
        <p:nvSpPr>
          <p:cNvPr id="2" name="Slayt Görüntüsü Yer Tutucusu 1">
            <a:extLst>
              <a:ext uri="{FF2B5EF4-FFF2-40B4-BE49-F238E27FC236}">
                <a16:creationId xmlns:a16="http://schemas.microsoft.com/office/drawing/2014/main" id="{1071AB5F-126A-3CBF-0A90-7165C3800E7D}"/>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78492747-4531-CE48-7AB1-F34E500B8BA6}"/>
              </a:ext>
            </a:extLst>
          </p:cNvPr>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18693848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E261B8-72C2-5624-E0CC-F08136D97634}"/>
            </a:ext>
          </a:extLst>
        </p:cNvPr>
        <p:cNvGrpSpPr/>
        <p:nvPr/>
      </p:nvGrpSpPr>
      <p:grpSpPr>
        <a:xfrm>
          <a:off x="0" y="0"/>
          <a:ext cx="0" cy="0"/>
          <a:chOff x="0" y="0"/>
          <a:chExt cx="0" cy="0"/>
        </a:xfrm>
      </p:grpSpPr>
      <p:sp>
        <p:nvSpPr>
          <p:cNvPr id="2" name="Slayt Görüntüsü Yer Tutucusu 1">
            <a:extLst>
              <a:ext uri="{FF2B5EF4-FFF2-40B4-BE49-F238E27FC236}">
                <a16:creationId xmlns:a16="http://schemas.microsoft.com/office/drawing/2014/main" id="{1FB5C742-B171-6A9F-A4CB-A61ADECE2625}"/>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37F62637-0DD3-13AE-0DD6-AD90C8201635}"/>
              </a:ext>
            </a:extLst>
          </p:cNvPr>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4691539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9262865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1172946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726DAA-4D32-86D5-0665-EFDE1BCAD840}"/>
            </a:ext>
          </a:extLst>
        </p:cNvPr>
        <p:cNvGrpSpPr/>
        <p:nvPr/>
      </p:nvGrpSpPr>
      <p:grpSpPr>
        <a:xfrm>
          <a:off x="0" y="0"/>
          <a:ext cx="0" cy="0"/>
          <a:chOff x="0" y="0"/>
          <a:chExt cx="0" cy="0"/>
        </a:xfrm>
      </p:grpSpPr>
      <p:sp>
        <p:nvSpPr>
          <p:cNvPr id="2" name="Slayt Görüntüsü Yer Tutucusu 1">
            <a:extLst>
              <a:ext uri="{FF2B5EF4-FFF2-40B4-BE49-F238E27FC236}">
                <a16:creationId xmlns:a16="http://schemas.microsoft.com/office/drawing/2014/main" id="{77A9C479-4052-4B8B-5C2E-863B65D69254}"/>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AFEC60D2-EAC3-CF9B-945B-07536F1C33BD}"/>
              </a:ext>
            </a:extLst>
          </p:cNvPr>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42152636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jpe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Başlık Slaydı">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0B2DCCAF-7C09-ACE5-241F-A957D5BC0E94}"/>
              </a:ext>
            </a:extLst>
          </p:cNvPr>
          <p:cNvPicPr>
            <a:picLocks noChangeAspect="1"/>
          </p:cNvPicPr>
          <p:nvPr/>
        </p:nvPicPr>
        <p:blipFill>
          <a:blip r:embed="rId2"/>
          <a:stretch>
            <a:fillRect/>
          </a:stretch>
        </p:blipFill>
        <p:spPr>
          <a:xfrm>
            <a:off x="0" y="4180"/>
            <a:ext cx="12192000" cy="6853820"/>
          </a:xfrm>
          <a:prstGeom prst="rect">
            <a:avLst/>
          </a:prstGeom>
        </p:spPr>
      </p:pic>
      <p:sp>
        <p:nvSpPr>
          <p:cNvPr id="8" name="Aynı Kenardaki Köşeleri Yuvarlatılmış Dikdörtgen 26">
            <a:extLst>
              <a:ext uri="{FF2B5EF4-FFF2-40B4-BE49-F238E27FC236}">
                <a16:creationId xmlns:a16="http://schemas.microsoft.com/office/drawing/2014/main" id="{999880F3-7167-4079-4CE2-B8448D20DEE9}"/>
              </a:ext>
            </a:extLst>
          </p:cNvPr>
          <p:cNvSpPr/>
          <p:nvPr/>
        </p:nvSpPr>
        <p:spPr>
          <a:xfrm rot="5400000" flipH="1" flipV="1">
            <a:off x="5457875" y="-4526500"/>
            <a:ext cx="1276245" cy="12192000"/>
          </a:xfrm>
          <a:prstGeom prst="round2SameRect">
            <a:avLst/>
          </a:prstGeom>
          <a:solidFill>
            <a:srgbClr val="0772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noFill/>
            </a:endParaRPr>
          </a:p>
        </p:txBody>
      </p:sp>
      <p:pic>
        <p:nvPicPr>
          <p:cNvPr id="15" name="Resim 14">
            <a:extLst>
              <a:ext uri="{FF2B5EF4-FFF2-40B4-BE49-F238E27FC236}">
                <a16:creationId xmlns:a16="http://schemas.microsoft.com/office/drawing/2014/main" id="{9420A992-00BE-FF68-181F-721FA47DA719}"/>
              </a:ext>
            </a:extLst>
          </p:cNvPr>
          <p:cNvPicPr>
            <a:picLocks noChangeAspect="1"/>
          </p:cNvPicPr>
          <p:nvPr/>
        </p:nvPicPr>
        <p:blipFill>
          <a:blip r:embed="rId3"/>
          <a:stretch>
            <a:fillRect/>
          </a:stretch>
        </p:blipFill>
        <p:spPr>
          <a:xfrm>
            <a:off x="1149038" y="411122"/>
            <a:ext cx="2305985" cy="2305985"/>
          </a:xfrm>
          <a:prstGeom prst="rect">
            <a:avLst/>
          </a:prstGeom>
        </p:spPr>
      </p:pic>
      <p:sp>
        <p:nvSpPr>
          <p:cNvPr id="18" name="Akış Çizelgesi: Bağlayıcı 17">
            <a:extLst>
              <a:ext uri="{FF2B5EF4-FFF2-40B4-BE49-F238E27FC236}">
                <a16:creationId xmlns:a16="http://schemas.microsoft.com/office/drawing/2014/main" id="{0F0FF818-85A0-DBE9-1C88-5B4CE1C58EAC}"/>
              </a:ext>
            </a:extLst>
          </p:cNvPr>
          <p:cNvSpPr/>
          <p:nvPr/>
        </p:nvSpPr>
        <p:spPr>
          <a:xfrm>
            <a:off x="1149040" y="411123"/>
            <a:ext cx="2305985" cy="2305985"/>
          </a:xfrm>
          <a:prstGeom prst="flowChartConnector">
            <a:avLst/>
          </a:prstGeom>
          <a:noFill/>
          <a:ln>
            <a:solidFill>
              <a:srgbClr val="0772B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9" name="Title 1"/>
          <p:cNvSpPr>
            <a:spLocks noGrp="1"/>
          </p:cNvSpPr>
          <p:nvPr>
            <p:ph type="ctrTitle" hasCustomPrompt="1"/>
          </p:nvPr>
        </p:nvSpPr>
        <p:spPr>
          <a:xfrm>
            <a:off x="3570823" y="623230"/>
            <a:ext cx="7837714" cy="1881767"/>
          </a:xfrm>
          <a:prstGeom prst="rect">
            <a:avLst/>
          </a:prstGeom>
        </p:spPr>
        <p:txBody>
          <a:bodyPr anchor="ctr">
            <a:noAutofit/>
          </a:bodyPr>
          <a:lstStyle>
            <a:lvl1pPr algn="ctr">
              <a:defRPr sz="4000" spc="200" baseline="0">
                <a:solidFill>
                  <a:schemeClr val="bg1"/>
                </a:solidFill>
                <a:latin typeface="Century Gothic" panose="020B0502020202020204" pitchFamily="34" charset="0"/>
              </a:defRPr>
            </a:lvl1pPr>
          </a:lstStyle>
          <a:p>
            <a:r>
              <a:rPr lang="tr-TR" dirty="0"/>
              <a:t>ADIYAMAN ÜNİVERSİTESİ</a:t>
            </a:r>
            <a:endParaRPr lang="en-US" dirty="0"/>
          </a:p>
        </p:txBody>
      </p:sp>
      <p:pic>
        <p:nvPicPr>
          <p:cNvPr id="3" name="Resim 2" descr="panorama, siyah beyaz içeren bir resim">
            <a:extLst>
              <a:ext uri="{FF2B5EF4-FFF2-40B4-BE49-F238E27FC236}">
                <a16:creationId xmlns:a16="http://schemas.microsoft.com/office/drawing/2014/main" id="{04660B20-634D-B578-7C75-33CA1F95F9A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5125604"/>
            <a:ext cx="12192000" cy="1728216"/>
          </a:xfrm>
          <a:prstGeom prst="rect">
            <a:avLst/>
          </a:prstGeom>
        </p:spPr>
      </p:pic>
    </p:spTree>
    <p:extLst>
      <p:ext uri="{BB962C8B-B14F-4D97-AF65-F5344CB8AC3E}">
        <p14:creationId xmlns:p14="http://schemas.microsoft.com/office/powerpoint/2010/main" val="1581517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5_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A793E076-D184-435A-A561-10E5420A4174}" type="datetimeFigureOut">
              <a:rPr lang="tr-TR" smtClean="0"/>
              <a:t>17.03.2025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ACDFDA14-1F4C-480B-B872-7CD6A768879E}" type="slidenum">
              <a:rPr lang="tr-TR" smtClean="0"/>
              <a:t>‹#›</a:t>
            </a:fld>
            <a:endParaRPr lang="tr-TR"/>
          </a:p>
        </p:txBody>
      </p:sp>
    </p:spTree>
    <p:extLst>
      <p:ext uri="{BB962C8B-B14F-4D97-AF65-F5344CB8AC3E}">
        <p14:creationId xmlns:p14="http://schemas.microsoft.com/office/powerpoint/2010/main" val="7765780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1_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p:cNvSpPr>
            <a:spLocks noGrp="1"/>
          </p:cNvSpPr>
          <p:nvPr>
            <p:ph type="dt" sz="half" idx="10"/>
          </p:nvPr>
        </p:nvSpPr>
        <p:spPr/>
        <p:txBody>
          <a:bodyPr/>
          <a:lstStyle/>
          <a:p>
            <a:fld id="{A793E076-D184-435A-A561-10E5420A4174}" type="datetimeFigureOut">
              <a:rPr lang="tr-TR" smtClean="0"/>
              <a:t>17.03.2025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ACDFDA14-1F4C-480B-B872-7CD6A768879E}" type="slidenum">
              <a:rPr lang="tr-TR" smtClean="0"/>
              <a:t>‹#›</a:t>
            </a:fld>
            <a:endParaRPr lang="tr-TR"/>
          </a:p>
        </p:txBody>
      </p:sp>
    </p:spTree>
    <p:extLst>
      <p:ext uri="{BB962C8B-B14F-4D97-AF65-F5344CB8AC3E}">
        <p14:creationId xmlns:p14="http://schemas.microsoft.com/office/powerpoint/2010/main" val="20397586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6_Başlık ve İçerik">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33E11034-6F46-451F-9940-4086D5120EB9}" type="datetimeFigureOut">
              <a:rPr lang="tr-TR" smtClean="0">
                <a:solidFill>
                  <a:prstClr val="black">
                    <a:tint val="75000"/>
                  </a:prstClr>
                </a:solidFill>
              </a:rPr>
              <a:pPr/>
              <a:t>17.03.2025</a:t>
            </a:fld>
            <a:endParaRPr lang="tr-TR">
              <a:solidFill>
                <a:prstClr val="black">
                  <a:tint val="75000"/>
                </a:prstClr>
              </a:solidFill>
            </a:endParaRPr>
          </a:p>
        </p:txBody>
      </p:sp>
      <p:sp>
        <p:nvSpPr>
          <p:cNvPr id="8" name="Altbilgi Yer Tutucusu 7"/>
          <p:cNvSpPr>
            <a:spLocks noGrp="1"/>
          </p:cNvSpPr>
          <p:nvPr>
            <p:ph type="ftr" sz="quarter" idx="11"/>
          </p:nvPr>
        </p:nvSpPr>
        <p:spPr/>
        <p:txBody>
          <a:bodyPr/>
          <a:lstStyle/>
          <a:p>
            <a:endParaRPr lang="tr-TR">
              <a:solidFill>
                <a:prstClr val="black">
                  <a:tint val="75000"/>
                </a:prstClr>
              </a:solidFill>
            </a:endParaRPr>
          </a:p>
        </p:txBody>
      </p:sp>
      <p:sp>
        <p:nvSpPr>
          <p:cNvPr id="9" name="Unvan 8"/>
          <p:cNvSpPr>
            <a:spLocks noGrp="1"/>
          </p:cNvSpPr>
          <p:nvPr>
            <p:ph type="title"/>
          </p:nvPr>
        </p:nvSpPr>
        <p:spPr/>
        <p:txBody>
          <a:bodyPr/>
          <a:lstStyle/>
          <a:p>
            <a:r>
              <a:rPr lang="tr-TR"/>
              <a:t>Asıl başlık stili için tıklatın</a:t>
            </a:r>
          </a:p>
        </p:txBody>
      </p:sp>
    </p:spTree>
    <p:extLst>
      <p:ext uri="{BB962C8B-B14F-4D97-AF65-F5344CB8AC3E}">
        <p14:creationId xmlns:p14="http://schemas.microsoft.com/office/powerpoint/2010/main" val="29691585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Başlık Slaydı">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0B2DCCAF-7C09-ACE5-241F-A957D5BC0E94}"/>
              </a:ext>
            </a:extLst>
          </p:cNvPr>
          <p:cNvPicPr>
            <a:picLocks noChangeAspect="1"/>
          </p:cNvPicPr>
          <p:nvPr userDrawn="1"/>
        </p:nvPicPr>
        <p:blipFill>
          <a:blip r:embed="rId2"/>
          <a:stretch>
            <a:fillRect/>
          </a:stretch>
        </p:blipFill>
        <p:spPr>
          <a:xfrm>
            <a:off x="0" y="4180"/>
            <a:ext cx="12192000" cy="6853820"/>
          </a:xfrm>
          <a:prstGeom prst="rect">
            <a:avLst/>
          </a:prstGeom>
        </p:spPr>
      </p:pic>
      <p:sp>
        <p:nvSpPr>
          <p:cNvPr id="8" name="Aynı Kenardaki Köşeleri Yuvarlatılmış Dikdörtgen 26">
            <a:extLst>
              <a:ext uri="{FF2B5EF4-FFF2-40B4-BE49-F238E27FC236}">
                <a16:creationId xmlns:a16="http://schemas.microsoft.com/office/drawing/2014/main" id="{999880F3-7167-4079-4CE2-B8448D20DEE9}"/>
              </a:ext>
            </a:extLst>
          </p:cNvPr>
          <p:cNvSpPr/>
          <p:nvPr userDrawn="1"/>
        </p:nvSpPr>
        <p:spPr>
          <a:xfrm rot="5400000" flipH="1" flipV="1">
            <a:off x="5457875" y="-4526500"/>
            <a:ext cx="1276245" cy="12192000"/>
          </a:xfrm>
          <a:prstGeom prst="round2SameRect">
            <a:avLst/>
          </a:prstGeom>
          <a:solidFill>
            <a:srgbClr val="0772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noFill/>
            </a:endParaRPr>
          </a:p>
        </p:txBody>
      </p:sp>
      <p:pic>
        <p:nvPicPr>
          <p:cNvPr id="15" name="Resim 14">
            <a:extLst>
              <a:ext uri="{FF2B5EF4-FFF2-40B4-BE49-F238E27FC236}">
                <a16:creationId xmlns:a16="http://schemas.microsoft.com/office/drawing/2014/main" id="{9420A992-00BE-FF68-181F-721FA47DA719}"/>
              </a:ext>
            </a:extLst>
          </p:cNvPr>
          <p:cNvPicPr>
            <a:picLocks noChangeAspect="1"/>
          </p:cNvPicPr>
          <p:nvPr userDrawn="1"/>
        </p:nvPicPr>
        <p:blipFill>
          <a:blip r:embed="rId3"/>
          <a:stretch>
            <a:fillRect/>
          </a:stretch>
        </p:blipFill>
        <p:spPr>
          <a:xfrm>
            <a:off x="1149038" y="411122"/>
            <a:ext cx="2305985" cy="2305985"/>
          </a:xfrm>
          <a:prstGeom prst="rect">
            <a:avLst/>
          </a:prstGeom>
        </p:spPr>
      </p:pic>
      <p:sp>
        <p:nvSpPr>
          <p:cNvPr id="18" name="Akış Çizelgesi: Bağlayıcı 17">
            <a:extLst>
              <a:ext uri="{FF2B5EF4-FFF2-40B4-BE49-F238E27FC236}">
                <a16:creationId xmlns:a16="http://schemas.microsoft.com/office/drawing/2014/main" id="{0F0FF818-85A0-DBE9-1C88-5B4CE1C58EAC}"/>
              </a:ext>
            </a:extLst>
          </p:cNvPr>
          <p:cNvSpPr/>
          <p:nvPr userDrawn="1"/>
        </p:nvSpPr>
        <p:spPr>
          <a:xfrm>
            <a:off x="1149040" y="411123"/>
            <a:ext cx="2305985" cy="2305985"/>
          </a:xfrm>
          <a:prstGeom prst="flowChartConnector">
            <a:avLst/>
          </a:prstGeom>
          <a:noFill/>
          <a:ln>
            <a:solidFill>
              <a:srgbClr val="0772B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9" name="Title 1"/>
          <p:cNvSpPr>
            <a:spLocks noGrp="1"/>
          </p:cNvSpPr>
          <p:nvPr>
            <p:ph type="ctrTitle" hasCustomPrompt="1"/>
          </p:nvPr>
        </p:nvSpPr>
        <p:spPr>
          <a:xfrm>
            <a:off x="3570823" y="623230"/>
            <a:ext cx="7837714" cy="1881767"/>
          </a:xfrm>
          <a:prstGeom prst="rect">
            <a:avLst/>
          </a:prstGeom>
        </p:spPr>
        <p:txBody>
          <a:bodyPr anchor="ctr">
            <a:noAutofit/>
          </a:bodyPr>
          <a:lstStyle>
            <a:lvl1pPr algn="ctr">
              <a:defRPr sz="4000" spc="200" baseline="0">
                <a:solidFill>
                  <a:schemeClr val="bg1"/>
                </a:solidFill>
                <a:latin typeface="Century Gothic" panose="020B0502020202020204" pitchFamily="34" charset="0"/>
              </a:defRPr>
            </a:lvl1pPr>
          </a:lstStyle>
          <a:p>
            <a:r>
              <a:rPr lang="tr-TR" dirty="0"/>
              <a:t>ADIYAMAN ÜNİVERSİTESİ</a:t>
            </a:r>
            <a:endParaRPr lang="en-US" dirty="0"/>
          </a:p>
        </p:txBody>
      </p:sp>
      <p:pic>
        <p:nvPicPr>
          <p:cNvPr id="2" name="Resim 1" descr="panorama, siyah beyaz içeren bir resim">
            <a:extLst>
              <a:ext uri="{FF2B5EF4-FFF2-40B4-BE49-F238E27FC236}">
                <a16:creationId xmlns:a16="http://schemas.microsoft.com/office/drawing/2014/main" id="{B5917FAA-3DFD-DB6A-9EBA-E715BB59F04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5125604"/>
            <a:ext cx="12192000" cy="1728216"/>
          </a:xfrm>
          <a:prstGeom prst="rect">
            <a:avLst/>
          </a:prstGeom>
        </p:spPr>
      </p:pic>
    </p:spTree>
    <p:extLst>
      <p:ext uri="{BB962C8B-B14F-4D97-AF65-F5344CB8AC3E}">
        <p14:creationId xmlns:p14="http://schemas.microsoft.com/office/powerpoint/2010/main" val="20745043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Başlık ve İçerik">
    <p:spTree>
      <p:nvGrpSpPr>
        <p:cNvPr id="1" name=""/>
        <p:cNvGrpSpPr/>
        <p:nvPr/>
      </p:nvGrpSpPr>
      <p:grpSpPr>
        <a:xfrm>
          <a:off x="0" y="0"/>
          <a:ext cx="0" cy="0"/>
          <a:chOff x="0" y="0"/>
          <a:chExt cx="0" cy="0"/>
        </a:xfrm>
      </p:grpSpPr>
      <p:pic>
        <p:nvPicPr>
          <p:cNvPr id="8" name="Resim 7">
            <a:extLst>
              <a:ext uri="{FF2B5EF4-FFF2-40B4-BE49-F238E27FC236}">
                <a16:creationId xmlns:a16="http://schemas.microsoft.com/office/drawing/2014/main" id="{251910B5-ED81-25C7-77EC-D5FBDBE4AE9F}"/>
              </a:ext>
            </a:extLst>
          </p:cNvPr>
          <p:cNvPicPr>
            <a:picLocks noChangeAspect="1"/>
          </p:cNvPicPr>
          <p:nvPr/>
        </p:nvPicPr>
        <p:blipFill>
          <a:blip r:embed="rId2">
            <a:alphaModFix amt="5000"/>
          </a:blip>
          <a:stretch>
            <a:fillRect/>
          </a:stretch>
        </p:blipFill>
        <p:spPr>
          <a:xfrm>
            <a:off x="3841440" y="2237368"/>
            <a:ext cx="4509120" cy="4509120"/>
          </a:xfrm>
          <a:prstGeom prst="rect">
            <a:avLst/>
          </a:prstGeom>
        </p:spPr>
      </p:pic>
      <p:sp>
        <p:nvSpPr>
          <p:cNvPr id="5" name="Aynı Kenardaki Köşeleri Yuvarlatılmış Dikdörtgen 26">
            <a:extLst>
              <a:ext uri="{FF2B5EF4-FFF2-40B4-BE49-F238E27FC236}">
                <a16:creationId xmlns:a16="http://schemas.microsoft.com/office/drawing/2014/main" id="{27F6BF24-7819-07AC-9ED6-C00DDC4688A9}"/>
              </a:ext>
            </a:extLst>
          </p:cNvPr>
          <p:cNvSpPr/>
          <p:nvPr userDrawn="1"/>
        </p:nvSpPr>
        <p:spPr>
          <a:xfrm rot="5400000" flipH="1">
            <a:off x="5486397" y="1123405"/>
            <a:ext cx="248200" cy="11220994"/>
          </a:xfrm>
          <a:prstGeom prst="round2SameRect">
            <a:avLst/>
          </a:prstGeom>
          <a:solidFill>
            <a:srgbClr val="0772B5"/>
          </a:solidFill>
          <a:ln>
            <a:solidFill>
              <a:srgbClr val="0772B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noFill/>
            </a:endParaRPr>
          </a:p>
        </p:txBody>
      </p:sp>
      <p:pic>
        <p:nvPicPr>
          <p:cNvPr id="6" name="Resim 5">
            <a:extLst>
              <a:ext uri="{FF2B5EF4-FFF2-40B4-BE49-F238E27FC236}">
                <a16:creationId xmlns:a16="http://schemas.microsoft.com/office/drawing/2014/main" id="{BDB48773-1C85-A4FB-AD86-232D512E1E5B}"/>
              </a:ext>
            </a:extLst>
          </p:cNvPr>
          <p:cNvPicPr>
            <a:picLocks noChangeAspect="1"/>
          </p:cNvPicPr>
          <p:nvPr userDrawn="1"/>
        </p:nvPicPr>
        <p:blipFill>
          <a:blip r:embed="rId3"/>
          <a:stretch>
            <a:fillRect/>
          </a:stretch>
        </p:blipFill>
        <p:spPr>
          <a:xfrm>
            <a:off x="46333" y="450269"/>
            <a:ext cx="313509" cy="6146833"/>
          </a:xfrm>
          <a:prstGeom prst="rect">
            <a:avLst/>
          </a:prstGeom>
        </p:spPr>
      </p:pic>
      <p:sp>
        <p:nvSpPr>
          <p:cNvPr id="7" name="Aynı Kenardaki Köşeleri Yuvarlatılmış Dikdörtgen 26">
            <a:extLst>
              <a:ext uri="{FF2B5EF4-FFF2-40B4-BE49-F238E27FC236}">
                <a16:creationId xmlns:a16="http://schemas.microsoft.com/office/drawing/2014/main" id="{9DD0B28A-63EF-F3FF-8506-81179019F6E8}"/>
              </a:ext>
            </a:extLst>
          </p:cNvPr>
          <p:cNvSpPr/>
          <p:nvPr userDrawn="1"/>
        </p:nvSpPr>
        <p:spPr>
          <a:xfrm rot="5400000" flipH="1" flipV="1">
            <a:off x="11594827" y="6260826"/>
            <a:ext cx="260898" cy="933450"/>
          </a:xfrm>
          <a:prstGeom prst="round2SameRect">
            <a:avLst/>
          </a:prstGeom>
          <a:solidFill>
            <a:srgbClr val="0772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noFill/>
            </a:endParaRPr>
          </a:p>
        </p:txBody>
      </p:sp>
      <p:sp>
        <p:nvSpPr>
          <p:cNvPr id="13" name="Aynı Kenardaki Köşeleri Yuvarlatılmış Dikdörtgen 26">
            <a:extLst>
              <a:ext uri="{FF2B5EF4-FFF2-40B4-BE49-F238E27FC236}">
                <a16:creationId xmlns:a16="http://schemas.microsoft.com/office/drawing/2014/main" id="{39BAF9FE-8A96-8FFC-6008-6A670CFE429E}"/>
              </a:ext>
            </a:extLst>
          </p:cNvPr>
          <p:cNvSpPr/>
          <p:nvPr userDrawn="1"/>
        </p:nvSpPr>
        <p:spPr>
          <a:xfrm rot="5400000" flipH="1" flipV="1">
            <a:off x="5890054" y="-5889990"/>
            <a:ext cx="419100" cy="12199077"/>
          </a:xfrm>
          <a:prstGeom prst="round2SameRect">
            <a:avLst/>
          </a:prstGeom>
          <a:solidFill>
            <a:srgbClr val="0772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noFill/>
            </a:endParaRPr>
          </a:p>
        </p:txBody>
      </p:sp>
      <p:pic>
        <p:nvPicPr>
          <p:cNvPr id="14" name="Resim 13">
            <a:extLst>
              <a:ext uri="{FF2B5EF4-FFF2-40B4-BE49-F238E27FC236}">
                <a16:creationId xmlns:a16="http://schemas.microsoft.com/office/drawing/2014/main" id="{8DAD56CF-C9D2-AD8E-18B2-138AF0BC2EB5}"/>
              </a:ext>
            </a:extLst>
          </p:cNvPr>
          <p:cNvPicPr>
            <a:picLocks noChangeAspect="1"/>
          </p:cNvPicPr>
          <p:nvPr userDrawn="1"/>
        </p:nvPicPr>
        <p:blipFill>
          <a:blip r:embed="rId2"/>
          <a:stretch>
            <a:fillRect/>
          </a:stretch>
        </p:blipFill>
        <p:spPr>
          <a:xfrm>
            <a:off x="4827" y="4762"/>
            <a:ext cx="407194" cy="407194"/>
          </a:xfrm>
          <a:prstGeom prst="rect">
            <a:avLst/>
          </a:prstGeom>
        </p:spPr>
      </p:pic>
      <p:sp>
        <p:nvSpPr>
          <p:cNvPr id="16" name="Metin kutusu 15">
            <a:extLst>
              <a:ext uri="{FF2B5EF4-FFF2-40B4-BE49-F238E27FC236}">
                <a16:creationId xmlns:a16="http://schemas.microsoft.com/office/drawing/2014/main" id="{DA5CE713-6EF6-56A8-1785-A549BA18B6C3}"/>
              </a:ext>
            </a:extLst>
          </p:cNvPr>
          <p:cNvSpPr txBox="1"/>
          <p:nvPr userDrawn="1"/>
        </p:nvSpPr>
        <p:spPr>
          <a:xfrm>
            <a:off x="11180172" y="6560396"/>
            <a:ext cx="971008" cy="338554"/>
          </a:xfrm>
          <a:prstGeom prst="rect">
            <a:avLst/>
          </a:prstGeom>
          <a:noFill/>
        </p:spPr>
        <p:txBody>
          <a:bodyPr wrap="square" rtlCol="0">
            <a:spAutoFit/>
          </a:bodyPr>
          <a:lstStyle/>
          <a:p>
            <a:fld id="{664ACD40-813E-4CD7-BAA0-FA146C4C113D}" type="slidenum">
              <a:rPr lang="tr-TR" sz="1600" smtClean="0">
                <a:solidFill>
                  <a:schemeClr val="bg1"/>
                </a:solidFill>
              </a:rPr>
              <a:t>‹#›</a:t>
            </a:fld>
            <a:r>
              <a:rPr lang="tr-TR" sz="1600" dirty="0">
                <a:solidFill>
                  <a:schemeClr val="bg1"/>
                </a:solidFill>
              </a:rPr>
              <a:t>/80</a:t>
            </a:r>
          </a:p>
        </p:txBody>
      </p:sp>
    </p:spTree>
    <p:extLst>
      <p:ext uri="{BB962C8B-B14F-4D97-AF65-F5344CB8AC3E}">
        <p14:creationId xmlns:p14="http://schemas.microsoft.com/office/powerpoint/2010/main" val="38550219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1_Başlık ve İçerik">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a:prstGeom prst="rect">
            <a:avLst/>
          </a:prstGeom>
        </p:spPr>
        <p:txBody>
          <a:bodyPr>
            <a:normAutofit/>
          </a:bodyPr>
          <a:lstStyle>
            <a:lvl1pPr>
              <a:defRPr sz="3200" b="0" i="0">
                <a:latin typeface="Century Gothic" panose="020B0502020202020204" pitchFamily="34" charset="0"/>
              </a:defRPr>
            </a:lvl1pPr>
          </a:lstStyle>
          <a:p>
            <a:r>
              <a:rPr lang="tr-TR"/>
              <a:t>Asıl başlık stili için tıklatın</a:t>
            </a:r>
            <a:endParaRPr lang="en-US" dirty="0"/>
          </a:p>
        </p:txBody>
      </p:sp>
      <p:pic>
        <p:nvPicPr>
          <p:cNvPr id="8" name="Resim 7">
            <a:extLst>
              <a:ext uri="{FF2B5EF4-FFF2-40B4-BE49-F238E27FC236}">
                <a16:creationId xmlns:a16="http://schemas.microsoft.com/office/drawing/2014/main" id="{251910B5-ED81-25C7-77EC-D5FBDBE4AE9F}"/>
              </a:ext>
            </a:extLst>
          </p:cNvPr>
          <p:cNvPicPr>
            <a:picLocks noChangeAspect="1"/>
          </p:cNvPicPr>
          <p:nvPr/>
        </p:nvPicPr>
        <p:blipFill>
          <a:blip r:embed="rId2">
            <a:alphaModFix amt="5000"/>
          </a:blip>
          <a:stretch>
            <a:fillRect/>
          </a:stretch>
        </p:blipFill>
        <p:spPr>
          <a:xfrm>
            <a:off x="3841440" y="2237368"/>
            <a:ext cx="4509120" cy="4509120"/>
          </a:xfrm>
          <a:prstGeom prst="rect">
            <a:avLst/>
          </a:prstGeom>
        </p:spPr>
      </p:pic>
      <p:sp>
        <p:nvSpPr>
          <p:cNvPr id="6" name="Resim Yer Tutucusu 5">
            <a:extLst>
              <a:ext uri="{FF2B5EF4-FFF2-40B4-BE49-F238E27FC236}">
                <a16:creationId xmlns:a16="http://schemas.microsoft.com/office/drawing/2014/main" id="{7315F976-1B17-719A-F124-BEE18BD173DF}"/>
              </a:ext>
            </a:extLst>
          </p:cNvPr>
          <p:cNvSpPr>
            <a:spLocks noGrp="1"/>
          </p:cNvSpPr>
          <p:nvPr>
            <p:ph type="pic" sz="quarter" idx="10"/>
          </p:nvPr>
        </p:nvSpPr>
        <p:spPr>
          <a:xfrm>
            <a:off x="1023938" y="2236788"/>
            <a:ext cx="9720262" cy="3695700"/>
          </a:xfrm>
        </p:spPr>
        <p:txBody>
          <a:bodyPr/>
          <a:lstStyle/>
          <a:p>
            <a:r>
              <a:rPr lang="tr-TR"/>
              <a:t>Resim eklemek için simgeyi tıklatın</a:t>
            </a:r>
          </a:p>
        </p:txBody>
      </p:sp>
      <p:pic>
        <p:nvPicPr>
          <p:cNvPr id="3" name="Resim 2">
            <a:extLst>
              <a:ext uri="{FF2B5EF4-FFF2-40B4-BE49-F238E27FC236}">
                <a16:creationId xmlns:a16="http://schemas.microsoft.com/office/drawing/2014/main" id="{0D73A016-E19A-D764-60CC-636C65E575B0}"/>
              </a:ext>
            </a:extLst>
          </p:cNvPr>
          <p:cNvPicPr>
            <a:picLocks noChangeAspect="1"/>
          </p:cNvPicPr>
          <p:nvPr userDrawn="1"/>
        </p:nvPicPr>
        <p:blipFill>
          <a:blip r:embed="rId2">
            <a:alphaModFix amt="5000"/>
          </a:blip>
          <a:stretch>
            <a:fillRect/>
          </a:stretch>
        </p:blipFill>
        <p:spPr>
          <a:xfrm>
            <a:off x="3841440" y="2237368"/>
            <a:ext cx="4509120" cy="4509120"/>
          </a:xfrm>
          <a:prstGeom prst="rect">
            <a:avLst/>
          </a:prstGeom>
        </p:spPr>
      </p:pic>
      <p:sp>
        <p:nvSpPr>
          <p:cNvPr id="4" name="Aynı Kenardaki Köşeleri Yuvarlatılmış Dikdörtgen 26">
            <a:extLst>
              <a:ext uri="{FF2B5EF4-FFF2-40B4-BE49-F238E27FC236}">
                <a16:creationId xmlns:a16="http://schemas.microsoft.com/office/drawing/2014/main" id="{3E94A130-B2D5-7887-1376-C52EA7DBC5A1}"/>
              </a:ext>
            </a:extLst>
          </p:cNvPr>
          <p:cNvSpPr/>
          <p:nvPr userDrawn="1"/>
        </p:nvSpPr>
        <p:spPr>
          <a:xfrm rot="5400000" flipH="1">
            <a:off x="5486397" y="1123405"/>
            <a:ext cx="248200" cy="11220994"/>
          </a:xfrm>
          <a:prstGeom prst="round2SameRect">
            <a:avLst/>
          </a:prstGeom>
          <a:solidFill>
            <a:srgbClr val="0772B5"/>
          </a:solidFill>
          <a:ln>
            <a:solidFill>
              <a:srgbClr val="0772B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noFill/>
            </a:endParaRPr>
          </a:p>
        </p:txBody>
      </p:sp>
      <p:pic>
        <p:nvPicPr>
          <p:cNvPr id="5" name="Resim 4">
            <a:extLst>
              <a:ext uri="{FF2B5EF4-FFF2-40B4-BE49-F238E27FC236}">
                <a16:creationId xmlns:a16="http://schemas.microsoft.com/office/drawing/2014/main" id="{C27304DA-F99D-991B-30B3-F84A1C572A21}"/>
              </a:ext>
            </a:extLst>
          </p:cNvPr>
          <p:cNvPicPr>
            <a:picLocks noChangeAspect="1"/>
          </p:cNvPicPr>
          <p:nvPr userDrawn="1"/>
        </p:nvPicPr>
        <p:blipFill>
          <a:blip r:embed="rId3"/>
          <a:stretch>
            <a:fillRect/>
          </a:stretch>
        </p:blipFill>
        <p:spPr>
          <a:xfrm>
            <a:off x="51669" y="441034"/>
            <a:ext cx="313509" cy="6146833"/>
          </a:xfrm>
          <a:prstGeom prst="rect">
            <a:avLst/>
          </a:prstGeom>
        </p:spPr>
      </p:pic>
      <p:sp>
        <p:nvSpPr>
          <p:cNvPr id="7" name="Aynı Kenardaki Köşeleri Yuvarlatılmış Dikdörtgen 26">
            <a:extLst>
              <a:ext uri="{FF2B5EF4-FFF2-40B4-BE49-F238E27FC236}">
                <a16:creationId xmlns:a16="http://schemas.microsoft.com/office/drawing/2014/main" id="{B6802F46-9567-A39C-6B69-8DD4D651AD0C}"/>
              </a:ext>
            </a:extLst>
          </p:cNvPr>
          <p:cNvSpPr/>
          <p:nvPr userDrawn="1"/>
        </p:nvSpPr>
        <p:spPr>
          <a:xfrm rot="5400000" flipH="1" flipV="1">
            <a:off x="11594827" y="6260826"/>
            <a:ext cx="260898" cy="933450"/>
          </a:xfrm>
          <a:prstGeom prst="round2SameRect">
            <a:avLst/>
          </a:prstGeom>
          <a:solidFill>
            <a:srgbClr val="0772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noFill/>
            </a:endParaRPr>
          </a:p>
        </p:txBody>
      </p:sp>
      <p:sp>
        <p:nvSpPr>
          <p:cNvPr id="10" name="Aynı Kenardaki Köşeleri Yuvarlatılmış Dikdörtgen 26">
            <a:extLst>
              <a:ext uri="{FF2B5EF4-FFF2-40B4-BE49-F238E27FC236}">
                <a16:creationId xmlns:a16="http://schemas.microsoft.com/office/drawing/2014/main" id="{858E9CB3-35B2-9016-FAEF-7641EDF4667D}"/>
              </a:ext>
            </a:extLst>
          </p:cNvPr>
          <p:cNvSpPr/>
          <p:nvPr userDrawn="1"/>
        </p:nvSpPr>
        <p:spPr>
          <a:xfrm rot="5400000" flipH="1" flipV="1">
            <a:off x="5890054" y="-5889990"/>
            <a:ext cx="419100" cy="12199077"/>
          </a:xfrm>
          <a:prstGeom prst="round2SameRect">
            <a:avLst/>
          </a:prstGeom>
          <a:solidFill>
            <a:srgbClr val="0772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noFill/>
            </a:endParaRPr>
          </a:p>
        </p:txBody>
      </p:sp>
      <p:pic>
        <p:nvPicPr>
          <p:cNvPr id="11" name="Resim 10">
            <a:extLst>
              <a:ext uri="{FF2B5EF4-FFF2-40B4-BE49-F238E27FC236}">
                <a16:creationId xmlns:a16="http://schemas.microsoft.com/office/drawing/2014/main" id="{14089057-C5E3-DA0B-5AD0-70F655F0E184}"/>
              </a:ext>
            </a:extLst>
          </p:cNvPr>
          <p:cNvPicPr>
            <a:picLocks noChangeAspect="1"/>
          </p:cNvPicPr>
          <p:nvPr userDrawn="1"/>
        </p:nvPicPr>
        <p:blipFill>
          <a:blip r:embed="rId2"/>
          <a:stretch>
            <a:fillRect/>
          </a:stretch>
        </p:blipFill>
        <p:spPr>
          <a:xfrm>
            <a:off x="4827" y="4762"/>
            <a:ext cx="407194" cy="407194"/>
          </a:xfrm>
          <a:prstGeom prst="rect">
            <a:avLst/>
          </a:prstGeom>
        </p:spPr>
      </p:pic>
      <p:sp>
        <p:nvSpPr>
          <p:cNvPr id="13" name="Metin kutusu 12">
            <a:extLst>
              <a:ext uri="{FF2B5EF4-FFF2-40B4-BE49-F238E27FC236}">
                <a16:creationId xmlns:a16="http://schemas.microsoft.com/office/drawing/2014/main" id="{AAF848E8-1A40-B750-9B66-B936102A3D8C}"/>
              </a:ext>
            </a:extLst>
          </p:cNvPr>
          <p:cNvSpPr txBox="1"/>
          <p:nvPr userDrawn="1"/>
        </p:nvSpPr>
        <p:spPr>
          <a:xfrm>
            <a:off x="11180172" y="6560396"/>
            <a:ext cx="971008" cy="338554"/>
          </a:xfrm>
          <a:prstGeom prst="rect">
            <a:avLst/>
          </a:prstGeom>
          <a:noFill/>
        </p:spPr>
        <p:txBody>
          <a:bodyPr wrap="square" rtlCol="0">
            <a:spAutoFit/>
          </a:bodyPr>
          <a:lstStyle/>
          <a:p>
            <a:fld id="{664ACD40-813E-4CD7-BAA0-FA146C4C113D}" type="slidenum">
              <a:rPr lang="tr-TR" sz="1600" smtClean="0">
                <a:solidFill>
                  <a:schemeClr val="bg1"/>
                </a:solidFill>
              </a:rPr>
              <a:t>‹#›</a:t>
            </a:fld>
            <a:r>
              <a:rPr lang="tr-TR" sz="1600" dirty="0">
                <a:solidFill>
                  <a:schemeClr val="bg1"/>
                </a:solidFill>
              </a:rPr>
              <a:t>/80</a:t>
            </a:r>
          </a:p>
        </p:txBody>
      </p:sp>
    </p:spTree>
    <p:extLst>
      <p:ext uri="{BB962C8B-B14F-4D97-AF65-F5344CB8AC3E}">
        <p14:creationId xmlns:p14="http://schemas.microsoft.com/office/powerpoint/2010/main" val="29219326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2_Başlık ve İçerik">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a:prstGeom prst="rect">
            <a:avLst/>
          </a:prstGeom>
        </p:spPr>
        <p:txBody>
          <a:bodyPr>
            <a:normAutofit/>
          </a:bodyPr>
          <a:lstStyle>
            <a:lvl1pPr>
              <a:defRPr sz="3200" b="0" i="0">
                <a:latin typeface="Century Gothic" panose="020B0502020202020204" pitchFamily="34" charset="0"/>
              </a:defRPr>
            </a:lvl1pPr>
          </a:lstStyle>
          <a:p>
            <a:r>
              <a:rPr lang="tr-TR"/>
              <a:t>Asıl başlık stili için tıklatın</a:t>
            </a:r>
            <a:endParaRPr lang="en-US" dirty="0"/>
          </a:p>
        </p:txBody>
      </p:sp>
      <p:pic>
        <p:nvPicPr>
          <p:cNvPr id="8" name="Resim 7">
            <a:extLst>
              <a:ext uri="{FF2B5EF4-FFF2-40B4-BE49-F238E27FC236}">
                <a16:creationId xmlns:a16="http://schemas.microsoft.com/office/drawing/2014/main" id="{251910B5-ED81-25C7-77EC-D5FBDBE4AE9F}"/>
              </a:ext>
            </a:extLst>
          </p:cNvPr>
          <p:cNvPicPr>
            <a:picLocks noChangeAspect="1"/>
          </p:cNvPicPr>
          <p:nvPr/>
        </p:nvPicPr>
        <p:blipFill>
          <a:blip r:embed="rId2">
            <a:alphaModFix amt="5000"/>
          </a:blip>
          <a:stretch>
            <a:fillRect/>
          </a:stretch>
        </p:blipFill>
        <p:spPr>
          <a:xfrm>
            <a:off x="3841440" y="2237368"/>
            <a:ext cx="4509120" cy="4509120"/>
          </a:xfrm>
          <a:prstGeom prst="rect">
            <a:avLst/>
          </a:prstGeom>
        </p:spPr>
      </p:pic>
      <p:sp>
        <p:nvSpPr>
          <p:cNvPr id="11" name="İçerik Yer Tutucusu 10">
            <a:extLst>
              <a:ext uri="{FF2B5EF4-FFF2-40B4-BE49-F238E27FC236}">
                <a16:creationId xmlns:a16="http://schemas.microsoft.com/office/drawing/2014/main" id="{4053D6A6-AE79-6DD4-29E0-991387FB734E}"/>
              </a:ext>
            </a:extLst>
          </p:cNvPr>
          <p:cNvSpPr>
            <a:spLocks noGrp="1"/>
          </p:cNvSpPr>
          <p:nvPr>
            <p:ph sz="quarter" idx="10"/>
          </p:nvPr>
        </p:nvSpPr>
        <p:spPr>
          <a:xfrm>
            <a:off x="1023938" y="2084388"/>
            <a:ext cx="9720262" cy="3903662"/>
          </a:xfrm>
        </p:spPr>
        <p:txBody>
          <a:bodyPr/>
          <a:lstStyle>
            <a:lvl1pPr>
              <a:defRPr b="0" i="0">
                <a:latin typeface="Century Gothic" panose="020B0502020202020204" pitchFamily="34" charset="0"/>
              </a:defRPr>
            </a:lvl1pPr>
            <a:lvl2pPr>
              <a:defRPr b="0" i="0">
                <a:latin typeface="Century Gothic" panose="020B0502020202020204" pitchFamily="34" charset="0"/>
              </a:defRPr>
            </a:lvl2pPr>
            <a:lvl3pPr>
              <a:defRPr b="0" i="0">
                <a:latin typeface="Century Gothic" panose="020B0502020202020204" pitchFamily="34" charset="0"/>
              </a:defRPr>
            </a:lvl3pPr>
            <a:lvl4pPr>
              <a:defRPr b="0" i="0">
                <a:latin typeface="Century Gothic" panose="020B0502020202020204" pitchFamily="34" charset="0"/>
              </a:defRPr>
            </a:lvl4pPr>
            <a:lvl5pPr>
              <a:defRPr b="0" i="0">
                <a:latin typeface="Century Gothic" panose="020B0502020202020204" pitchFamily="34" charset="0"/>
              </a:defRPr>
            </a:lvl5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pic>
        <p:nvPicPr>
          <p:cNvPr id="3" name="Resim 2">
            <a:extLst>
              <a:ext uri="{FF2B5EF4-FFF2-40B4-BE49-F238E27FC236}">
                <a16:creationId xmlns:a16="http://schemas.microsoft.com/office/drawing/2014/main" id="{DE34AD43-241D-58B8-4189-3DAEE170B554}"/>
              </a:ext>
            </a:extLst>
          </p:cNvPr>
          <p:cNvPicPr>
            <a:picLocks noChangeAspect="1"/>
          </p:cNvPicPr>
          <p:nvPr userDrawn="1"/>
        </p:nvPicPr>
        <p:blipFill>
          <a:blip r:embed="rId2">
            <a:alphaModFix amt="5000"/>
          </a:blip>
          <a:stretch>
            <a:fillRect/>
          </a:stretch>
        </p:blipFill>
        <p:spPr>
          <a:xfrm>
            <a:off x="3841440" y="2237368"/>
            <a:ext cx="4509120" cy="4509120"/>
          </a:xfrm>
          <a:prstGeom prst="rect">
            <a:avLst/>
          </a:prstGeom>
        </p:spPr>
      </p:pic>
      <p:sp>
        <p:nvSpPr>
          <p:cNvPr id="4" name="Aynı Kenardaki Köşeleri Yuvarlatılmış Dikdörtgen 26">
            <a:extLst>
              <a:ext uri="{FF2B5EF4-FFF2-40B4-BE49-F238E27FC236}">
                <a16:creationId xmlns:a16="http://schemas.microsoft.com/office/drawing/2014/main" id="{C5ED6A6C-2E48-8ED3-BEF3-90614D485EE9}"/>
              </a:ext>
            </a:extLst>
          </p:cNvPr>
          <p:cNvSpPr/>
          <p:nvPr userDrawn="1"/>
        </p:nvSpPr>
        <p:spPr>
          <a:xfrm rot="5400000" flipH="1">
            <a:off x="5486397" y="1123405"/>
            <a:ext cx="248200" cy="11220994"/>
          </a:xfrm>
          <a:prstGeom prst="round2SameRect">
            <a:avLst/>
          </a:prstGeom>
          <a:solidFill>
            <a:srgbClr val="0772B5"/>
          </a:solidFill>
          <a:ln>
            <a:solidFill>
              <a:srgbClr val="0772B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noFill/>
            </a:endParaRPr>
          </a:p>
        </p:txBody>
      </p:sp>
      <p:pic>
        <p:nvPicPr>
          <p:cNvPr id="5" name="Resim 4">
            <a:extLst>
              <a:ext uri="{FF2B5EF4-FFF2-40B4-BE49-F238E27FC236}">
                <a16:creationId xmlns:a16="http://schemas.microsoft.com/office/drawing/2014/main" id="{B0E1DD09-A81B-6B26-CAE8-B83D1F25FC0D}"/>
              </a:ext>
            </a:extLst>
          </p:cNvPr>
          <p:cNvPicPr>
            <a:picLocks noChangeAspect="1"/>
          </p:cNvPicPr>
          <p:nvPr userDrawn="1"/>
        </p:nvPicPr>
        <p:blipFill>
          <a:blip r:embed="rId3"/>
          <a:stretch>
            <a:fillRect/>
          </a:stretch>
        </p:blipFill>
        <p:spPr>
          <a:xfrm>
            <a:off x="46333" y="450269"/>
            <a:ext cx="313509" cy="6146833"/>
          </a:xfrm>
          <a:prstGeom prst="rect">
            <a:avLst/>
          </a:prstGeom>
        </p:spPr>
      </p:pic>
      <p:sp>
        <p:nvSpPr>
          <p:cNvPr id="6" name="Aynı Kenardaki Köşeleri Yuvarlatılmış Dikdörtgen 26">
            <a:extLst>
              <a:ext uri="{FF2B5EF4-FFF2-40B4-BE49-F238E27FC236}">
                <a16:creationId xmlns:a16="http://schemas.microsoft.com/office/drawing/2014/main" id="{A0A074BE-657F-28BE-4A4F-CA8119F51EF7}"/>
              </a:ext>
            </a:extLst>
          </p:cNvPr>
          <p:cNvSpPr/>
          <p:nvPr userDrawn="1"/>
        </p:nvSpPr>
        <p:spPr>
          <a:xfrm rot="5400000" flipH="1" flipV="1">
            <a:off x="11594827" y="6260826"/>
            <a:ext cx="260898" cy="933450"/>
          </a:xfrm>
          <a:prstGeom prst="round2SameRect">
            <a:avLst/>
          </a:prstGeom>
          <a:solidFill>
            <a:srgbClr val="0772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noFill/>
            </a:endParaRPr>
          </a:p>
        </p:txBody>
      </p:sp>
      <p:sp>
        <p:nvSpPr>
          <p:cNvPr id="7" name="Aynı Kenardaki Köşeleri Yuvarlatılmış Dikdörtgen 26">
            <a:extLst>
              <a:ext uri="{FF2B5EF4-FFF2-40B4-BE49-F238E27FC236}">
                <a16:creationId xmlns:a16="http://schemas.microsoft.com/office/drawing/2014/main" id="{1FE2D5E2-F306-008C-0DDB-B9349DD3A99B}"/>
              </a:ext>
            </a:extLst>
          </p:cNvPr>
          <p:cNvSpPr/>
          <p:nvPr userDrawn="1"/>
        </p:nvSpPr>
        <p:spPr>
          <a:xfrm rot="5400000" flipH="1" flipV="1">
            <a:off x="5890054" y="-5889990"/>
            <a:ext cx="419100" cy="12199077"/>
          </a:xfrm>
          <a:prstGeom prst="round2SameRect">
            <a:avLst/>
          </a:prstGeom>
          <a:solidFill>
            <a:srgbClr val="0772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noFill/>
            </a:endParaRPr>
          </a:p>
        </p:txBody>
      </p:sp>
      <p:pic>
        <p:nvPicPr>
          <p:cNvPr id="9" name="Resim 8">
            <a:extLst>
              <a:ext uri="{FF2B5EF4-FFF2-40B4-BE49-F238E27FC236}">
                <a16:creationId xmlns:a16="http://schemas.microsoft.com/office/drawing/2014/main" id="{F73B7170-DC02-7B60-B749-63AAEF219896}"/>
              </a:ext>
            </a:extLst>
          </p:cNvPr>
          <p:cNvPicPr>
            <a:picLocks noChangeAspect="1"/>
          </p:cNvPicPr>
          <p:nvPr userDrawn="1"/>
        </p:nvPicPr>
        <p:blipFill>
          <a:blip r:embed="rId2"/>
          <a:stretch>
            <a:fillRect/>
          </a:stretch>
        </p:blipFill>
        <p:spPr>
          <a:xfrm>
            <a:off x="4827" y="4762"/>
            <a:ext cx="407194" cy="407194"/>
          </a:xfrm>
          <a:prstGeom prst="rect">
            <a:avLst/>
          </a:prstGeom>
        </p:spPr>
      </p:pic>
      <p:sp>
        <p:nvSpPr>
          <p:cNvPr id="12" name="Metin kutusu 11">
            <a:extLst>
              <a:ext uri="{FF2B5EF4-FFF2-40B4-BE49-F238E27FC236}">
                <a16:creationId xmlns:a16="http://schemas.microsoft.com/office/drawing/2014/main" id="{D34F1BBE-C61F-1344-AAC1-E7AB6EF08FC4}"/>
              </a:ext>
            </a:extLst>
          </p:cNvPr>
          <p:cNvSpPr txBox="1"/>
          <p:nvPr userDrawn="1"/>
        </p:nvSpPr>
        <p:spPr>
          <a:xfrm>
            <a:off x="11180172" y="6560396"/>
            <a:ext cx="971008" cy="338554"/>
          </a:xfrm>
          <a:prstGeom prst="rect">
            <a:avLst/>
          </a:prstGeom>
          <a:noFill/>
        </p:spPr>
        <p:txBody>
          <a:bodyPr wrap="square" rtlCol="0">
            <a:spAutoFit/>
          </a:bodyPr>
          <a:lstStyle/>
          <a:p>
            <a:fld id="{664ACD40-813E-4CD7-BAA0-FA146C4C113D}" type="slidenum">
              <a:rPr lang="tr-TR" sz="1600" smtClean="0">
                <a:solidFill>
                  <a:schemeClr val="bg1"/>
                </a:solidFill>
              </a:rPr>
              <a:t>‹#›</a:t>
            </a:fld>
            <a:r>
              <a:rPr lang="tr-TR" sz="1600" dirty="0">
                <a:solidFill>
                  <a:schemeClr val="bg1"/>
                </a:solidFill>
              </a:rPr>
              <a:t>/80</a:t>
            </a:r>
          </a:p>
        </p:txBody>
      </p:sp>
    </p:spTree>
    <p:extLst>
      <p:ext uri="{BB962C8B-B14F-4D97-AF65-F5344CB8AC3E}">
        <p14:creationId xmlns:p14="http://schemas.microsoft.com/office/powerpoint/2010/main" val="27015509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3_Başlık ve İçerik">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a:prstGeom prst="rect">
            <a:avLst/>
          </a:prstGeom>
        </p:spPr>
        <p:txBody>
          <a:bodyPr>
            <a:normAutofit/>
          </a:bodyPr>
          <a:lstStyle>
            <a:lvl1pPr>
              <a:defRPr sz="3200" b="0" i="0">
                <a:latin typeface="Century Gothic" panose="020B0502020202020204" pitchFamily="34" charset="0"/>
              </a:defRPr>
            </a:lvl1pPr>
          </a:lstStyle>
          <a:p>
            <a:r>
              <a:rPr lang="tr-TR"/>
              <a:t>Asıl başlık stili için tıklatın</a:t>
            </a:r>
            <a:endParaRPr lang="en-US" dirty="0"/>
          </a:p>
        </p:txBody>
      </p:sp>
      <p:pic>
        <p:nvPicPr>
          <p:cNvPr id="8" name="Resim 7">
            <a:extLst>
              <a:ext uri="{FF2B5EF4-FFF2-40B4-BE49-F238E27FC236}">
                <a16:creationId xmlns:a16="http://schemas.microsoft.com/office/drawing/2014/main" id="{251910B5-ED81-25C7-77EC-D5FBDBE4AE9F}"/>
              </a:ext>
            </a:extLst>
          </p:cNvPr>
          <p:cNvPicPr>
            <a:picLocks noChangeAspect="1"/>
          </p:cNvPicPr>
          <p:nvPr/>
        </p:nvPicPr>
        <p:blipFill>
          <a:blip r:embed="rId2">
            <a:alphaModFix amt="5000"/>
          </a:blip>
          <a:stretch>
            <a:fillRect/>
          </a:stretch>
        </p:blipFill>
        <p:spPr>
          <a:xfrm>
            <a:off x="3841440" y="2237368"/>
            <a:ext cx="4509120" cy="4509120"/>
          </a:xfrm>
          <a:prstGeom prst="rect">
            <a:avLst/>
          </a:prstGeom>
        </p:spPr>
      </p:pic>
      <p:sp>
        <p:nvSpPr>
          <p:cNvPr id="11" name="İçerik Yer Tutucusu 10">
            <a:extLst>
              <a:ext uri="{FF2B5EF4-FFF2-40B4-BE49-F238E27FC236}">
                <a16:creationId xmlns:a16="http://schemas.microsoft.com/office/drawing/2014/main" id="{4053D6A6-AE79-6DD4-29E0-991387FB734E}"/>
              </a:ext>
            </a:extLst>
          </p:cNvPr>
          <p:cNvSpPr>
            <a:spLocks noGrp="1"/>
          </p:cNvSpPr>
          <p:nvPr>
            <p:ph sz="quarter" idx="10"/>
          </p:nvPr>
        </p:nvSpPr>
        <p:spPr>
          <a:xfrm>
            <a:off x="1024128" y="2237368"/>
            <a:ext cx="4819301" cy="3903662"/>
          </a:xfrm>
        </p:spPr>
        <p:txBody>
          <a:bodyPr/>
          <a:lstStyle>
            <a:lvl1pPr>
              <a:defRPr b="0" i="0">
                <a:latin typeface="Century Gothic" panose="020B0502020202020204" pitchFamily="34" charset="0"/>
              </a:defRPr>
            </a:lvl1pPr>
            <a:lvl2pPr>
              <a:defRPr b="0" i="0">
                <a:latin typeface="Century Gothic" panose="020B0502020202020204" pitchFamily="34" charset="0"/>
              </a:defRPr>
            </a:lvl2pPr>
            <a:lvl3pPr>
              <a:defRPr b="0" i="0">
                <a:latin typeface="Century Gothic" panose="020B0502020202020204" pitchFamily="34" charset="0"/>
              </a:defRPr>
            </a:lvl3pPr>
            <a:lvl4pPr>
              <a:defRPr b="0" i="0">
                <a:latin typeface="Century Gothic" panose="020B0502020202020204" pitchFamily="34" charset="0"/>
              </a:defRPr>
            </a:lvl4pPr>
            <a:lvl5pPr>
              <a:defRPr b="0" i="0">
                <a:latin typeface="Century Gothic" panose="020B0502020202020204" pitchFamily="34" charset="0"/>
              </a:defRPr>
            </a:lvl5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tr-TR" dirty="0"/>
          </a:p>
        </p:txBody>
      </p:sp>
      <p:sp>
        <p:nvSpPr>
          <p:cNvPr id="3" name="İçerik Yer Tutucusu 10">
            <a:extLst>
              <a:ext uri="{FF2B5EF4-FFF2-40B4-BE49-F238E27FC236}">
                <a16:creationId xmlns:a16="http://schemas.microsoft.com/office/drawing/2014/main" id="{C3D71B7A-646F-B5AE-713A-EF6857EB5E04}"/>
              </a:ext>
            </a:extLst>
          </p:cNvPr>
          <p:cNvSpPr>
            <a:spLocks noGrp="1"/>
          </p:cNvSpPr>
          <p:nvPr>
            <p:ph sz="quarter" idx="11"/>
          </p:nvPr>
        </p:nvSpPr>
        <p:spPr>
          <a:xfrm>
            <a:off x="5919513" y="2237368"/>
            <a:ext cx="4819301" cy="3903662"/>
          </a:xfrm>
        </p:spPr>
        <p:txBody>
          <a:bodyPr/>
          <a:lstStyle>
            <a:lvl1pPr>
              <a:defRPr b="0" i="0">
                <a:latin typeface="Century Gothic" panose="020B0502020202020204" pitchFamily="34" charset="0"/>
              </a:defRPr>
            </a:lvl1pPr>
            <a:lvl2pPr>
              <a:defRPr b="0" i="0">
                <a:latin typeface="Century Gothic" panose="020B0502020202020204" pitchFamily="34" charset="0"/>
              </a:defRPr>
            </a:lvl2pPr>
            <a:lvl3pPr>
              <a:defRPr b="0" i="0">
                <a:latin typeface="Century Gothic" panose="020B0502020202020204" pitchFamily="34" charset="0"/>
              </a:defRPr>
            </a:lvl3pPr>
            <a:lvl4pPr>
              <a:defRPr b="0" i="0">
                <a:latin typeface="Century Gothic" panose="020B0502020202020204" pitchFamily="34" charset="0"/>
              </a:defRPr>
            </a:lvl4pPr>
            <a:lvl5pPr>
              <a:defRPr b="0" i="0">
                <a:latin typeface="Century Gothic" panose="020B0502020202020204" pitchFamily="34" charset="0"/>
              </a:defRPr>
            </a:lvl5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tr-TR" dirty="0"/>
          </a:p>
        </p:txBody>
      </p:sp>
      <p:pic>
        <p:nvPicPr>
          <p:cNvPr id="4" name="Resim 3">
            <a:extLst>
              <a:ext uri="{FF2B5EF4-FFF2-40B4-BE49-F238E27FC236}">
                <a16:creationId xmlns:a16="http://schemas.microsoft.com/office/drawing/2014/main" id="{5BDAE0F9-9B65-77DF-FD7C-8377994FA9C8}"/>
              </a:ext>
            </a:extLst>
          </p:cNvPr>
          <p:cNvPicPr>
            <a:picLocks noChangeAspect="1"/>
          </p:cNvPicPr>
          <p:nvPr userDrawn="1"/>
        </p:nvPicPr>
        <p:blipFill>
          <a:blip r:embed="rId2">
            <a:alphaModFix amt="5000"/>
          </a:blip>
          <a:stretch>
            <a:fillRect/>
          </a:stretch>
        </p:blipFill>
        <p:spPr>
          <a:xfrm>
            <a:off x="3841440" y="2237368"/>
            <a:ext cx="4509120" cy="4509120"/>
          </a:xfrm>
          <a:prstGeom prst="rect">
            <a:avLst/>
          </a:prstGeom>
        </p:spPr>
      </p:pic>
      <p:sp>
        <p:nvSpPr>
          <p:cNvPr id="6" name="Aynı Kenardaki Köşeleri Yuvarlatılmış Dikdörtgen 26">
            <a:extLst>
              <a:ext uri="{FF2B5EF4-FFF2-40B4-BE49-F238E27FC236}">
                <a16:creationId xmlns:a16="http://schemas.microsoft.com/office/drawing/2014/main" id="{5320841B-9E2F-9486-700D-FC1EC1742CEE}"/>
              </a:ext>
            </a:extLst>
          </p:cNvPr>
          <p:cNvSpPr/>
          <p:nvPr userDrawn="1"/>
        </p:nvSpPr>
        <p:spPr>
          <a:xfrm rot="5400000" flipH="1">
            <a:off x="5486397" y="1123405"/>
            <a:ext cx="248200" cy="11220994"/>
          </a:xfrm>
          <a:prstGeom prst="round2SameRect">
            <a:avLst/>
          </a:prstGeom>
          <a:solidFill>
            <a:srgbClr val="0772B5"/>
          </a:solidFill>
          <a:ln>
            <a:solidFill>
              <a:srgbClr val="0772B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noFill/>
            </a:endParaRPr>
          </a:p>
        </p:txBody>
      </p:sp>
      <p:pic>
        <p:nvPicPr>
          <p:cNvPr id="7" name="Resim 6">
            <a:extLst>
              <a:ext uri="{FF2B5EF4-FFF2-40B4-BE49-F238E27FC236}">
                <a16:creationId xmlns:a16="http://schemas.microsoft.com/office/drawing/2014/main" id="{B567ECFF-C9C8-946C-5142-181F676A519B}"/>
              </a:ext>
            </a:extLst>
          </p:cNvPr>
          <p:cNvPicPr>
            <a:picLocks noChangeAspect="1"/>
          </p:cNvPicPr>
          <p:nvPr userDrawn="1"/>
        </p:nvPicPr>
        <p:blipFill>
          <a:blip r:embed="rId3"/>
          <a:stretch>
            <a:fillRect/>
          </a:stretch>
        </p:blipFill>
        <p:spPr>
          <a:xfrm>
            <a:off x="46333" y="450269"/>
            <a:ext cx="313509" cy="6146833"/>
          </a:xfrm>
          <a:prstGeom prst="rect">
            <a:avLst/>
          </a:prstGeom>
        </p:spPr>
      </p:pic>
      <p:sp>
        <p:nvSpPr>
          <p:cNvPr id="9" name="Aynı Kenardaki Köşeleri Yuvarlatılmış Dikdörtgen 26">
            <a:extLst>
              <a:ext uri="{FF2B5EF4-FFF2-40B4-BE49-F238E27FC236}">
                <a16:creationId xmlns:a16="http://schemas.microsoft.com/office/drawing/2014/main" id="{A6D13AB6-F7CE-2D7C-B186-95C59426B91F}"/>
              </a:ext>
            </a:extLst>
          </p:cNvPr>
          <p:cNvSpPr/>
          <p:nvPr userDrawn="1"/>
        </p:nvSpPr>
        <p:spPr>
          <a:xfrm rot="5400000" flipH="1" flipV="1">
            <a:off x="11594827" y="6260826"/>
            <a:ext cx="260898" cy="933450"/>
          </a:xfrm>
          <a:prstGeom prst="round2SameRect">
            <a:avLst/>
          </a:prstGeom>
          <a:solidFill>
            <a:srgbClr val="0772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noFill/>
            </a:endParaRPr>
          </a:p>
        </p:txBody>
      </p:sp>
      <p:sp>
        <p:nvSpPr>
          <p:cNvPr id="10" name="Aynı Kenardaki Köşeleri Yuvarlatılmış Dikdörtgen 26">
            <a:extLst>
              <a:ext uri="{FF2B5EF4-FFF2-40B4-BE49-F238E27FC236}">
                <a16:creationId xmlns:a16="http://schemas.microsoft.com/office/drawing/2014/main" id="{04F73CF7-C9A5-2E26-FCE2-0B77F813C367}"/>
              </a:ext>
            </a:extLst>
          </p:cNvPr>
          <p:cNvSpPr/>
          <p:nvPr userDrawn="1"/>
        </p:nvSpPr>
        <p:spPr>
          <a:xfrm rot="5400000" flipH="1" flipV="1">
            <a:off x="5890054" y="-5889990"/>
            <a:ext cx="419100" cy="12199077"/>
          </a:xfrm>
          <a:prstGeom prst="round2SameRect">
            <a:avLst/>
          </a:prstGeom>
          <a:solidFill>
            <a:srgbClr val="0772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noFill/>
            </a:endParaRPr>
          </a:p>
        </p:txBody>
      </p:sp>
      <p:pic>
        <p:nvPicPr>
          <p:cNvPr id="12" name="Resim 11">
            <a:extLst>
              <a:ext uri="{FF2B5EF4-FFF2-40B4-BE49-F238E27FC236}">
                <a16:creationId xmlns:a16="http://schemas.microsoft.com/office/drawing/2014/main" id="{0DAE68B5-5CDB-9470-2704-8A793594D8F1}"/>
              </a:ext>
            </a:extLst>
          </p:cNvPr>
          <p:cNvPicPr>
            <a:picLocks noChangeAspect="1"/>
          </p:cNvPicPr>
          <p:nvPr userDrawn="1"/>
        </p:nvPicPr>
        <p:blipFill>
          <a:blip r:embed="rId2"/>
          <a:stretch>
            <a:fillRect/>
          </a:stretch>
        </p:blipFill>
        <p:spPr>
          <a:xfrm>
            <a:off x="4827" y="4762"/>
            <a:ext cx="407194" cy="407194"/>
          </a:xfrm>
          <a:prstGeom prst="rect">
            <a:avLst/>
          </a:prstGeom>
        </p:spPr>
      </p:pic>
      <p:sp>
        <p:nvSpPr>
          <p:cNvPr id="5" name="Metin kutusu 4">
            <a:extLst>
              <a:ext uri="{FF2B5EF4-FFF2-40B4-BE49-F238E27FC236}">
                <a16:creationId xmlns:a16="http://schemas.microsoft.com/office/drawing/2014/main" id="{CD0380D2-D771-2925-B085-15FC6656BFF0}"/>
              </a:ext>
            </a:extLst>
          </p:cNvPr>
          <p:cNvSpPr txBox="1"/>
          <p:nvPr userDrawn="1"/>
        </p:nvSpPr>
        <p:spPr>
          <a:xfrm>
            <a:off x="11180172" y="6560396"/>
            <a:ext cx="971008" cy="338554"/>
          </a:xfrm>
          <a:prstGeom prst="rect">
            <a:avLst/>
          </a:prstGeom>
          <a:noFill/>
        </p:spPr>
        <p:txBody>
          <a:bodyPr wrap="square" rtlCol="0">
            <a:spAutoFit/>
          </a:bodyPr>
          <a:lstStyle/>
          <a:p>
            <a:fld id="{664ACD40-813E-4CD7-BAA0-FA146C4C113D}" type="slidenum">
              <a:rPr lang="tr-TR" sz="1600" smtClean="0">
                <a:solidFill>
                  <a:schemeClr val="bg1"/>
                </a:solidFill>
              </a:rPr>
              <a:t>‹#›</a:t>
            </a:fld>
            <a:r>
              <a:rPr lang="tr-TR" sz="1600" dirty="0">
                <a:solidFill>
                  <a:schemeClr val="bg1"/>
                </a:solidFill>
              </a:rPr>
              <a:t>/80</a:t>
            </a:r>
          </a:p>
        </p:txBody>
      </p:sp>
    </p:spTree>
    <p:extLst>
      <p:ext uri="{BB962C8B-B14F-4D97-AF65-F5344CB8AC3E}">
        <p14:creationId xmlns:p14="http://schemas.microsoft.com/office/powerpoint/2010/main" val="30395615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a:prstGeom prst="rect">
            <a:avLst/>
          </a:prstGeom>
        </p:spPr>
        <p:txBody>
          <a:bodyPr>
            <a:noAutofit/>
          </a:bodyPr>
          <a:lstStyle>
            <a:lvl1pPr>
              <a:lnSpc>
                <a:spcPct val="80000"/>
              </a:lnSpc>
              <a:defRPr sz="3200" b="0" i="0">
                <a:latin typeface="Century Gothic" panose="020B0502020202020204" pitchFamily="34" charset="0"/>
              </a:defRPr>
            </a:lvl1pPr>
          </a:lstStyle>
          <a:p>
            <a:r>
              <a:rPr lang="tr-TR"/>
              <a:t>Asıl başlık stili için tıklatın</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b="0" i="0">
                <a:latin typeface="Century Gothic" panose="020B0502020202020204" pitchFamily="34" charset="0"/>
              </a:defRPr>
            </a:lvl1pPr>
            <a:lvl2pPr>
              <a:defRPr sz="2000" b="0" i="0">
                <a:latin typeface="Century Gothic" panose="020B0502020202020204" pitchFamily="34" charset="0"/>
              </a:defRPr>
            </a:lvl2pPr>
            <a:lvl3pPr>
              <a:defRPr sz="1600" b="0" i="0">
                <a:latin typeface="Century Gothic" panose="020B0502020202020204" pitchFamily="34" charset="0"/>
              </a:defRPr>
            </a:lvl3pPr>
            <a:lvl4pPr>
              <a:defRPr sz="1600" b="0" i="0">
                <a:latin typeface="Century Gothic" panose="020B0502020202020204" pitchFamily="34" charset="0"/>
              </a:defRPr>
            </a:lvl4pPr>
            <a:lvl5pPr>
              <a:defRPr sz="1600" b="0" i="0">
                <a:latin typeface="Century Gothic" panose="020B0502020202020204" pitchFamily="34" charset="0"/>
              </a:defRPr>
            </a:lvl5pPr>
            <a:lvl6pPr>
              <a:defRPr sz="1600"/>
            </a:lvl6pPr>
            <a:lvl7pPr>
              <a:defRPr sz="1600"/>
            </a:lvl7pPr>
            <a:lvl8pPr>
              <a:defRPr sz="1600"/>
            </a:lvl8pPr>
            <a:lvl9pPr>
              <a:defRPr sz="16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b="0" i="0">
                <a:latin typeface="Century Gothic" panose="020B0502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pic>
        <p:nvPicPr>
          <p:cNvPr id="10" name="Resim 9">
            <a:extLst>
              <a:ext uri="{FF2B5EF4-FFF2-40B4-BE49-F238E27FC236}">
                <a16:creationId xmlns:a16="http://schemas.microsoft.com/office/drawing/2014/main" id="{E1480360-13E4-F4B3-E427-27346E508B46}"/>
              </a:ext>
            </a:extLst>
          </p:cNvPr>
          <p:cNvPicPr>
            <a:picLocks noChangeAspect="1"/>
          </p:cNvPicPr>
          <p:nvPr/>
        </p:nvPicPr>
        <p:blipFill>
          <a:blip r:embed="rId2">
            <a:alphaModFix amt="5000"/>
          </a:blip>
          <a:stretch>
            <a:fillRect/>
          </a:stretch>
        </p:blipFill>
        <p:spPr>
          <a:xfrm>
            <a:off x="3841440" y="2237368"/>
            <a:ext cx="4509120" cy="4509120"/>
          </a:xfrm>
          <a:prstGeom prst="rect">
            <a:avLst/>
          </a:prstGeom>
        </p:spPr>
      </p:pic>
      <p:pic>
        <p:nvPicPr>
          <p:cNvPr id="2" name="Resim 1">
            <a:extLst>
              <a:ext uri="{FF2B5EF4-FFF2-40B4-BE49-F238E27FC236}">
                <a16:creationId xmlns:a16="http://schemas.microsoft.com/office/drawing/2014/main" id="{E9C7F48C-21C4-4F89-7551-32D21BE01C42}"/>
              </a:ext>
            </a:extLst>
          </p:cNvPr>
          <p:cNvPicPr>
            <a:picLocks noChangeAspect="1"/>
          </p:cNvPicPr>
          <p:nvPr userDrawn="1"/>
        </p:nvPicPr>
        <p:blipFill>
          <a:blip r:embed="rId2">
            <a:alphaModFix amt="5000"/>
          </a:blip>
          <a:stretch>
            <a:fillRect/>
          </a:stretch>
        </p:blipFill>
        <p:spPr>
          <a:xfrm>
            <a:off x="3841440" y="2237368"/>
            <a:ext cx="4509120" cy="4509120"/>
          </a:xfrm>
          <a:prstGeom prst="rect">
            <a:avLst/>
          </a:prstGeom>
        </p:spPr>
      </p:pic>
      <p:sp>
        <p:nvSpPr>
          <p:cNvPr id="5" name="Aynı Kenardaki Köşeleri Yuvarlatılmış Dikdörtgen 26">
            <a:extLst>
              <a:ext uri="{FF2B5EF4-FFF2-40B4-BE49-F238E27FC236}">
                <a16:creationId xmlns:a16="http://schemas.microsoft.com/office/drawing/2014/main" id="{065C6582-FA6F-CFC4-BCD4-56F1D6ACBCDB}"/>
              </a:ext>
            </a:extLst>
          </p:cNvPr>
          <p:cNvSpPr/>
          <p:nvPr userDrawn="1"/>
        </p:nvSpPr>
        <p:spPr>
          <a:xfrm rot="5400000" flipH="1">
            <a:off x="5486397" y="1123405"/>
            <a:ext cx="248200" cy="11220994"/>
          </a:xfrm>
          <a:prstGeom prst="round2SameRect">
            <a:avLst/>
          </a:prstGeom>
          <a:solidFill>
            <a:srgbClr val="0772B5"/>
          </a:solidFill>
          <a:ln>
            <a:solidFill>
              <a:srgbClr val="0772B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noFill/>
            </a:endParaRPr>
          </a:p>
        </p:txBody>
      </p:sp>
      <p:pic>
        <p:nvPicPr>
          <p:cNvPr id="6" name="Resim 5">
            <a:extLst>
              <a:ext uri="{FF2B5EF4-FFF2-40B4-BE49-F238E27FC236}">
                <a16:creationId xmlns:a16="http://schemas.microsoft.com/office/drawing/2014/main" id="{D0BEE18A-9CA2-A442-9A03-FB2A47653B00}"/>
              </a:ext>
            </a:extLst>
          </p:cNvPr>
          <p:cNvPicPr>
            <a:picLocks noChangeAspect="1"/>
          </p:cNvPicPr>
          <p:nvPr userDrawn="1"/>
        </p:nvPicPr>
        <p:blipFill>
          <a:blip r:embed="rId3"/>
          <a:stretch>
            <a:fillRect/>
          </a:stretch>
        </p:blipFill>
        <p:spPr>
          <a:xfrm>
            <a:off x="46333" y="450269"/>
            <a:ext cx="313509" cy="6146833"/>
          </a:xfrm>
          <a:prstGeom prst="rect">
            <a:avLst/>
          </a:prstGeom>
        </p:spPr>
      </p:pic>
      <p:sp>
        <p:nvSpPr>
          <p:cNvPr id="7" name="Aynı Kenardaki Köşeleri Yuvarlatılmış Dikdörtgen 26">
            <a:extLst>
              <a:ext uri="{FF2B5EF4-FFF2-40B4-BE49-F238E27FC236}">
                <a16:creationId xmlns:a16="http://schemas.microsoft.com/office/drawing/2014/main" id="{6748C37D-26A4-8CD9-8E41-5D4184172E40}"/>
              </a:ext>
            </a:extLst>
          </p:cNvPr>
          <p:cNvSpPr/>
          <p:nvPr userDrawn="1"/>
        </p:nvSpPr>
        <p:spPr>
          <a:xfrm rot="5400000" flipH="1" flipV="1">
            <a:off x="11594827" y="6260826"/>
            <a:ext cx="260898" cy="933450"/>
          </a:xfrm>
          <a:prstGeom prst="round2SameRect">
            <a:avLst/>
          </a:prstGeom>
          <a:solidFill>
            <a:srgbClr val="0772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noFill/>
            </a:endParaRPr>
          </a:p>
        </p:txBody>
      </p:sp>
      <p:sp>
        <p:nvSpPr>
          <p:cNvPr id="9" name="Aynı Kenardaki Köşeleri Yuvarlatılmış Dikdörtgen 26">
            <a:extLst>
              <a:ext uri="{FF2B5EF4-FFF2-40B4-BE49-F238E27FC236}">
                <a16:creationId xmlns:a16="http://schemas.microsoft.com/office/drawing/2014/main" id="{4445C406-BEBF-69B6-9E12-F060634C5ADD}"/>
              </a:ext>
            </a:extLst>
          </p:cNvPr>
          <p:cNvSpPr/>
          <p:nvPr userDrawn="1"/>
        </p:nvSpPr>
        <p:spPr>
          <a:xfrm rot="5400000" flipH="1" flipV="1">
            <a:off x="5890054" y="-5889990"/>
            <a:ext cx="419100" cy="12199077"/>
          </a:xfrm>
          <a:prstGeom prst="round2SameRect">
            <a:avLst/>
          </a:prstGeom>
          <a:solidFill>
            <a:srgbClr val="0772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noFill/>
            </a:endParaRPr>
          </a:p>
        </p:txBody>
      </p:sp>
      <p:pic>
        <p:nvPicPr>
          <p:cNvPr id="11" name="Resim 10">
            <a:extLst>
              <a:ext uri="{FF2B5EF4-FFF2-40B4-BE49-F238E27FC236}">
                <a16:creationId xmlns:a16="http://schemas.microsoft.com/office/drawing/2014/main" id="{C4A76616-AD98-F41C-32F2-4376D0724EBE}"/>
              </a:ext>
            </a:extLst>
          </p:cNvPr>
          <p:cNvPicPr>
            <a:picLocks noChangeAspect="1"/>
          </p:cNvPicPr>
          <p:nvPr userDrawn="1"/>
        </p:nvPicPr>
        <p:blipFill>
          <a:blip r:embed="rId2"/>
          <a:stretch>
            <a:fillRect/>
          </a:stretch>
        </p:blipFill>
        <p:spPr>
          <a:xfrm>
            <a:off x="4827" y="4762"/>
            <a:ext cx="407194" cy="407194"/>
          </a:xfrm>
          <a:prstGeom prst="rect">
            <a:avLst/>
          </a:prstGeom>
        </p:spPr>
      </p:pic>
      <p:sp>
        <p:nvSpPr>
          <p:cNvPr id="12" name="Metin kutusu 11">
            <a:extLst>
              <a:ext uri="{FF2B5EF4-FFF2-40B4-BE49-F238E27FC236}">
                <a16:creationId xmlns:a16="http://schemas.microsoft.com/office/drawing/2014/main" id="{907911B6-7441-9F71-A407-275DC8286C80}"/>
              </a:ext>
            </a:extLst>
          </p:cNvPr>
          <p:cNvSpPr txBox="1"/>
          <p:nvPr userDrawn="1"/>
        </p:nvSpPr>
        <p:spPr>
          <a:xfrm>
            <a:off x="11180172" y="6560396"/>
            <a:ext cx="971008" cy="338554"/>
          </a:xfrm>
          <a:prstGeom prst="rect">
            <a:avLst/>
          </a:prstGeom>
          <a:noFill/>
        </p:spPr>
        <p:txBody>
          <a:bodyPr wrap="square" rtlCol="0">
            <a:spAutoFit/>
          </a:bodyPr>
          <a:lstStyle/>
          <a:p>
            <a:fld id="{664ACD40-813E-4CD7-BAA0-FA146C4C113D}" type="slidenum">
              <a:rPr lang="tr-TR" sz="1600" smtClean="0">
                <a:solidFill>
                  <a:schemeClr val="bg1"/>
                </a:solidFill>
              </a:rPr>
              <a:t>‹#›</a:t>
            </a:fld>
            <a:r>
              <a:rPr lang="tr-TR" sz="1600" dirty="0">
                <a:solidFill>
                  <a:schemeClr val="bg1"/>
                </a:solidFill>
              </a:rPr>
              <a:t>/80</a:t>
            </a:r>
          </a:p>
        </p:txBody>
      </p:sp>
    </p:spTree>
    <p:extLst>
      <p:ext uri="{BB962C8B-B14F-4D97-AF65-F5344CB8AC3E}">
        <p14:creationId xmlns:p14="http://schemas.microsoft.com/office/powerpoint/2010/main" val="26353481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a:prstGeom prst="rect">
            <a:avLst/>
          </a:prstGeom>
        </p:spPr>
        <p:txBody>
          <a:bodyPr anchor="ctr">
            <a:noAutofit/>
          </a:bodyPr>
          <a:lstStyle>
            <a:lvl1pPr algn="r">
              <a:defRPr sz="3200" b="0" i="0" spc="200" baseline="0">
                <a:latin typeface="Century Gothic" panose="020B0502020202020204" pitchFamily="34" charset="0"/>
              </a:defRPr>
            </a:lvl1pPr>
          </a:lstStyle>
          <a:p>
            <a:r>
              <a:rPr lang="tr-TR"/>
              <a:t>Asıl başlık stili için tıklatın</a:t>
            </a:r>
            <a:endParaRPr lang="en-US" dirty="0"/>
          </a:p>
        </p:txBody>
      </p:sp>
      <p:sp>
        <p:nvSpPr>
          <p:cNvPr id="3" name="Picture Placeholder 2"/>
          <p:cNvSpPr>
            <a:spLocks noGrp="1" noChangeAspect="1"/>
          </p:cNvSpPr>
          <p:nvPr>
            <p:ph type="pic" idx="1"/>
          </p:nvPr>
        </p:nvSpPr>
        <p:spPr>
          <a:xfrm>
            <a:off x="0" y="-1"/>
            <a:ext cx="12188952" cy="4572000"/>
          </a:xfrm>
          <a:solidFill>
            <a:srgbClr val="0772B5"/>
          </a:solidFill>
        </p:spPr>
        <p:txBody>
          <a:bodyPr lIns="457200" tIns="365760" rIns="45720" bIns="4572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endParaRPr lang="en-US" dirty="0"/>
          </a:p>
        </p:txBody>
      </p:sp>
      <p:sp>
        <p:nvSpPr>
          <p:cNvPr id="4" name="Metin kutusu 3">
            <a:extLst>
              <a:ext uri="{FF2B5EF4-FFF2-40B4-BE49-F238E27FC236}">
                <a16:creationId xmlns:a16="http://schemas.microsoft.com/office/drawing/2014/main" id="{CCE8224A-59FB-0D3A-BE05-8775DFEA50E9}"/>
              </a:ext>
            </a:extLst>
          </p:cNvPr>
          <p:cNvSpPr txBox="1"/>
          <p:nvPr userDrawn="1"/>
        </p:nvSpPr>
        <p:spPr>
          <a:xfrm>
            <a:off x="11349991" y="6547333"/>
            <a:ext cx="971008" cy="369332"/>
          </a:xfrm>
          <a:prstGeom prst="rect">
            <a:avLst/>
          </a:prstGeom>
          <a:noFill/>
        </p:spPr>
        <p:txBody>
          <a:bodyPr wrap="square" rtlCol="0">
            <a:spAutoFit/>
          </a:bodyPr>
          <a:lstStyle/>
          <a:p>
            <a:fld id="{664ACD40-813E-4CD7-BAA0-FA146C4C113D}" type="slidenum">
              <a:rPr lang="tr-TR" smtClean="0">
                <a:solidFill>
                  <a:schemeClr val="bg1"/>
                </a:solidFill>
              </a:rPr>
              <a:t>‹#›</a:t>
            </a:fld>
            <a:r>
              <a:rPr lang="tr-TR" dirty="0">
                <a:solidFill>
                  <a:schemeClr val="bg1"/>
                </a:solidFill>
              </a:rPr>
              <a:t>/80</a:t>
            </a:r>
          </a:p>
        </p:txBody>
      </p:sp>
    </p:spTree>
    <p:extLst>
      <p:ext uri="{BB962C8B-B14F-4D97-AF65-F5344CB8AC3E}">
        <p14:creationId xmlns:p14="http://schemas.microsoft.com/office/powerpoint/2010/main" val="27049661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Başlık ve İçerik">
    <p:spTree>
      <p:nvGrpSpPr>
        <p:cNvPr id="1" name=""/>
        <p:cNvGrpSpPr/>
        <p:nvPr/>
      </p:nvGrpSpPr>
      <p:grpSpPr>
        <a:xfrm>
          <a:off x="0" y="0"/>
          <a:ext cx="0" cy="0"/>
          <a:chOff x="0" y="0"/>
          <a:chExt cx="0" cy="0"/>
        </a:xfrm>
      </p:grpSpPr>
      <p:pic>
        <p:nvPicPr>
          <p:cNvPr id="8" name="Resim 7">
            <a:extLst>
              <a:ext uri="{FF2B5EF4-FFF2-40B4-BE49-F238E27FC236}">
                <a16:creationId xmlns:a16="http://schemas.microsoft.com/office/drawing/2014/main" id="{251910B5-ED81-25C7-77EC-D5FBDBE4AE9F}"/>
              </a:ext>
            </a:extLst>
          </p:cNvPr>
          <p:cNvPicPr>
            <a:picLocks noChangeAspect="1"/>
          </p:cNvPicPr>
          <p:nvPr/>
        </p:nvPicPr>
        <p:blipFill>
          <a:blip r:embed="rId2">
            <a:alphaModFix amt="5000"/>
          </a:blip>
          <a:stretch>
            <a:fillRect/>
          </a:stretch>
        </p:blipFill>
        <p:spPr>
          <a:xfrm>
            <a:off x="3841440" y="2237368"/>
            <a:ext cx="4509120" cy="4509120"/>
          </a:xfrm>
          <a:prstGeom prst="rect">
            <a:avLst/>
          </a:prstGeom>
        </p:spPr>
      </p:pic>
      <p:sp>
        <p:nvSpPr>
          <p:cNvPr id="5" name="Aynı Kenardaki Köşeleri Yuvarlatılmış Dikdörtgen 26">
            <a:extLst>
              <a:ext uri="{FF2B5EF4-FFF2-40B4-BE49-F238E27FC236}">
                <a16:creationId xmlns:a16="http://schemas.microsoft.com/office/drawing/2014/main" id="{27F6BF24-7819-07AC-9ED6-C00DDC4688A9}"/>
              </a:ext>
            </a:extLst>
          </p:cNvPr>
          <p:cNvSpPr/>
          <p:nvPr/>
        </p:nvSpPr>
        <p:spPr>
          <a:xfrm rot="5400000" flipH="1">
            <a:off x="5486397" y="1123405"/>
            <a:ext cx="248200" cy="11220994"/>
          </a:xfrm>
          <a:prstGeom prst="round2SameRect">
            <a:avLst/>
          </a:prstGeom>
          <a:solidFill>
            <a:srgbClr val="0772B5"/>
          </a:solidFill>
          <a:ln>
            <a:solidFill>
              <a:srgbClr val="0772B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noFill/>
            </a:endParaRPr>
          </a:p>
        </p:txBody>
      </p:sp>
      <p:pic>
        <p:nvPicPr>
          <p:cNvPr id="6" name="Resim 5">
            <a:extLst>
              <a:ext uri="{FF2B5EF4-FFF2-40B4-BE49-F238E27FC236}">
                <a16:creationId xmlns:a16="http://schemas.microsoft.com/office/drawing/2014/main" id="{BDB48773-1C85-A4FB-AD86-232D512E1E5B}"/>
              </a:ext>
            </a:extLst>
          </p:cNvPr>
          <p:cNvPicPr>
            <a:picLocks noChangeAspect="1"/>
          </p:cNvPicPr>
          <p:nvPr/>
        </p:nvPicPr>
        <p:blipFill>
          <a:blip r:embed="rId3"/>
          <a:stretch>
            <a:fillRect/>
          </a:stretch>
        </p:blipFill>
        <p:spPr>
          <a:xfrm>
            <a:off x="46333" y="450269"/>
            <a:ext cx="313509" cy="6146833"/>
          </a:xfrm>
          <a:prstGeom prst="rect">
            <a:avLst/>
          </a:prstGeom>
        </p:spPr>
      </p:pic>
      <p:sp>
        <p:nvSpPr>
          <p:cNvPr id="7" name="Aynı Kenardaki Köşeleri Yuvarlatılmış Dikdörtgen 26">
            <a:extLst>
              <a:ext uri="{FF2B5EF4-FFF2-40B4-BE49-F238E27FC236}">
                <a16:creationId xmlns:a16="http://schemas.microsoft.com/office/drawing/2014/main" id="{9DD0B28A-63EF-F3FF-8506-81179019F6E8}"/>
              </a:ext>
            </a:extLst>
          </p:cNvPr>
          <p:cNvSpPr/>
          <p:nvPr/>
        </p:nvSpPr>
        <p:spPr>
          <a:xfrm rot="5400000" flipH="1" flipV="1">
            <a:off x="11594827" y="6260826"/>
            <a:ext cx="260898" cy="933450"/>
          </a:xfrm>
          <a:prstGeom prst="round2SameRect">
            <a:avLst/>
          </a:prstGeom>
          <a:solidFill>
            <a:srgbClr val="0772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noFill/>
            </a:endParaRPr>
          </a:p>
        </p:txBody>
      </p:sp>
      <p:sp>
        <p:nvSpPr>
          <p:cNvPr id="13" name="Aynı Kenardaki Köşeleri Yuvarlatılmış Dikdörtgen 26">
            <a:extLst>
              <a:ext uri="{FF2B5EF4-FFF2-40B4-BE49-F238E27FC236}">
                <a16:creationId xmlns:a16="http://schemas.microsoft.com/office/drawing/2014/main" id="{39BAF9FE-8A96-8FFC-6008-6A670CFE429E}"/>
              </a:ext>
            </a:extLst>
          </p:cNvPr>
          <p:cNvSpPr/>
          <p:nvPr/>
        </p:nvSpPr>
        <p:spPr>
          <a:xfrm rot="5400000" flipH="1" flipV="1">
            <a:off x="5890054" y="-5889990"/>
            <a:ext cx="419100" cy="12199077"/>
          </a:xfrm>
          <a:prstGeom prst="round2SameRect">
            <a:avLst/>
          </a:prstGeom>
          <a:solidFill>
            <a:srgbClr val="0772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noFill/>
            </a:endParaRPr>
          </a:p>
        </p:txBody>
      </p:sp>
      <p:pic>
        <p:nvPicPr>
          <p:cNvPr id="14" name="Resim 13">
            <a:extLst>
              <a:ext uri="{FF2B5EF4-FFF2-40B4-BE49-F238E27FC236}">
                <a16:creationId xmlns:a16="http://schemas.microsoft.com/office/drawing/2014/main" id="{8DAD56CF-C9D2-AD8E-18B2-138AF0BC2EB5}"/>
              </a:ext>
            </a:extLst>
          </p:cNvPr>
          <p:cNvPicPr>
            <a:picLocks noChangeAspect="1"/>
          </p:cNvPicPr>
          <p:nvPr/>
        </p:nvPicPr>
        <p:blipFill>
          <a:blip r:embed="rId2"/>
          <a:stretch>
            <a:fillRect/>
          </a:stretch>
        </p:blipFill>
        <p:spPr>
          <a:xfrm>
            <a:off x="4827" y="4762"/>
            <a:ext cx="407194" cy="407194"/>
          </a:xfrm>
          <a:prstGeom prst="rect">
            <a:avLst/>
          </a:prstGeom>
        </p:spPr>
      </p:pic>
      <p:sp>
        <p:nvSpPr>
          <p:cNvPr id="16" name="Metin kutusu 15">
            <a:extLst>
              <a:ext uri="{FF2B5EF4-FFF2-40B4-BE49-F238E27FC236}">
                <a16:creationId xmlns:a16="http://schemas.microsoft.com/office/drawing/2014/main" id="{DA5CE713-6EF6-56A8-1785-A549BA18B6C3}"/>
              </a:ext>
            </a:extLst>
          </p:cNvPr>
          <p:cNvSpPr txBox="1"/>
          <p:nvPr/>
        </p:nvSpPr>
        <p:spPr>
          <a:xfrm>
            <a:off x="11180172" y="6560396"/>
            <a:ext cx="971008" cy="338554"/>
          </a:xfrm>
          <a:prstGeom prst="rect">
            <a:avLst/>
          </a:prstGeom>
          <a:noFill/>
        </p:spPr>
        <p:txBody>
          <a:bodyPr wrap="square" rtlCol="0">
            <a:spAutoFit/>
          </a:bodyPr>
          <a:lstStyle/>
          <a:p>
            <a:fld id="{664ACD40-813E-4CD7-BAA0-FA146C4C113D}" type="slidenum">
              <a:rPr lang="tr-TR" sz="1600" smtClean="0">
                <a:solidFill>
                  <a:schemeClr val="bg1"/>
                </a:solidFill>
              </a:rPr>
              <a:t>‹#›</a:t>
            </a:fld>
            <a:r>
              <a:rPr lang="tr-TR" sz="1600" dirty="0">
                <a:solidFill>
                  <a:schemeClr val="bg1"/>
                </a:solidFill>
              </a:rPr>
              <a:t>/45</a:t>
            </a:r>
          </a:p>
        </p:txBody>
      </p:sp>
    </p:spTree>
    <p:extLst>
      <p:ext uri="{BB962C8B-B14F-4D97-AF65-F5344CB8AC3E}">
        <p14:creationId xmlns:p14="http://schemas.microsoft.com/office/powerpoint/2010/main" val="41952773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2_Başlık Slaydı">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31AD9E14-4365-022E-635D-9C8BB9AE094F}"/>
              </a:ext>
            </a:extLst>
          </p:cNvPr>
          <p:cNvPicPr>
            <a:picLocks noChangeAspect="1"/>
          </p:cNvPicPr>
          <p:nvPr userDrawn="1"/>
        </p:nvPicPr>
        <p:blipFill>
          <a:blip r:embed="rId2"/>
          <a:stretch>
            <a:fillRect/>
          </a:stretch>
        </p:blipFill>
        <p:spPr>
          <a:xfrm>
            <a:off x="0" y="4180"/>
            <a:ext cx="12192000" cy="6853820"/>
          </a:xfrm>
          <a:prstGeom prst="rect">
            <a:avLst/>
          </a:prstGeom>
        </p:spPr>
      </p:pic>
      <p:sp>
        <p:nvSpPr>
          <p:cNvPr id="5" name="Aynı Kenardaki Köşeleri Yuvarlatılmış Dikdörtgen 26">
            <a:extLst>
              <a:ext uri="{FF2B5EF4-FFF2-40B4-BE49-F238E27FC236}">
                <a16:creationId xmlns:a16="http://schemas.microsoft.com/office/drawing/2014/main" id="{B77A9E2B-30F0-7E47-B896-F6656E99E969}"/>
              </a:ext>
            </a:extLst>
          </p:cNvPr>
          <p:cNvSpPr/>
          <p:nvPr userDrawn="1"/>
        </p:nvSpPr>
        <p:spPr>
          <a:xfrm rot="5400000" flipH="1">
            <a:off x="5457875" y="-4526503"/>
            <a:ext cx="1276245" cy="12192001"/>
          </a:xfrm>
          <a:prstGeom prst="round2SameRect">
            <a:avLst/>
          </a:prstGeom>
          <a:solidFill>
            <a:srgbClr val="0772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noFill/>
            </a:endParaRPr>
          </a:p>
        </p:txBody>
      </p:sp>
      <p:pic>
        <p:nvPicPr>
          <p:cNvPr id="6" name="Resim 5">
            <a:extLst>
              <a:ext uri="{FF2B5EF4-FFF2-40B4-BE49-F238E27FC236}">
                <a16:creationId xmlns:a16="http://schemas.microsoft.com/office/drawing/2014/main" id="{B627410F-C757-94F6-5F89-FDBA1A0915A3}"/>
              </a:ext>
            </a:extLst>
          </p:cNvPr>
          <p:cNvPicPr>
            <a:picLocks noChangeAspect="1"/>
          </p:cNvPicPr>
          <p:nvPr userDrawn="1"/>
        </p:nvPicPr>
        <p:blipFill>
          <a:blip r:embed="rId3"/>
          <a:stretch>
            <a:fillRect/>
          </a:stretch>
        </p:blipFill>
        <p:spPr>
          <a:xfrm>
            <a:off x="8729846" y="439164"/>
            <a:ext cx="2305985" cy="2305985"/>
          </a:xfrm>
          <a:prstGeom prst="rect">
            <a:avLst/>
          </a:prstGeom>
        </p:spPr>
      </p:pic>
      <p:sp>
        <p:nvSpPr>
          <p:cNvPr id="7" name="Akış Çizelgesi: Bağlayıcı 6">
            <a:extLst>
              <a:ext uri="{FF2B5EF4-FFF2-40B4-BE49-F238E27FC236}">
                <a16:creationId xmlns:a16="http://schemas.microsoft.com/office/drawing/2014/main" id="{757FEFB2-AD13-EAE9-EFB5-2EE6E4C255AE}"/>
              </a:ext>
            </a:extLst>
          </p:cNvPr>
          <p:cNvSpPr/>
          <p:nvPr userDrawn="1"/>
        </p:nvSpPr>
        <p:spPr>
          <a:xfrm>
            <a:off x="8733022" y="435387"/>
            <a:ext cx="2305985" cy="2305985"/>
          </a:xfrm>
          <a:prstGeom prst="flowChartConnector">
            <a:avLst/>
          </a:prstGeom>
          <a:noFill/>
          <a:ln>
            <a:solidFill>
              <a:srgbClr val="0772B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8" name="Title 1">
            <a:extLst>
              <a:ext uri="{FF2B5EF4-FFF2-40B4-BE49-F238E27FC236}">
                <a16:creationId xmlns:a16="http://schemas.microsoft.com/office/drawing/2014/main" id="{F5B4DADF-9709-42A5-F5F4-13DAF6E14D22}"/>
              </a:ext>
            </a:extLst>
          </p:cNvPr>
          <p:cNvSpPr>
            <a:spLocks noGrp="1"/>
          </p:cNvSpPr>
          <p:nvPr>
            <p:ph type="ctrTitle" hasCustomPrompt="1"/>
          </p:nvPr>
        </p:nvSpPr>
        <p:spPr>
          <a:xfrm>
            <a:off x="953204" y="623229"/>
            <a:ext cx="7837714" cy="1881767"/>
          </a:xfrm>
          <a:prstGeom prst="rect">
            <a:avLst/>
          </a:prstGeom>
        </p:spPr>
        <p:txBody>
          <a:bodyPr anchor="ctr">
            <a:noAutofit/>
          </a:bodyPr>
          <a:lstStyle>
            <a:lvl1pPr algn="ctr">
              <a:defRPr sz="4000" spc="200" baseline="0">
                <a:solidFill>
                  <a:schemeClr val="bg1"/>
                </a:solidFill>
                <a:latin typeface="Century Gothic" panose="020B0502020202020204" pitchFamily="34" charset="0"/>
              </a:defRPr>
            </a:lvl1pPr>
          </a:lstStyle>
          <a:p>
            <a:r>
              <a:rPr lang="tr-TR" dirty="0"/>
              <a:t>ADIYAMAN ÜNİVERSİTESİ</a:t>
            </a:r>
            <a:endParaRPr lang="en-US" dirty="0"/>
          </a:p>
        </p:txBody>
      </p:sp>
      <p:sp>
        <p:nvSpPr>
          <p:cNvPr id="10" name="Title 1">
            <a:extLst>
              <a:ext uri="{FF2B5EF4-FFF2-40B4-BE49-F238E27FC236}">
                <a16:creationId xmlns:a16="http://schemas.microsoft.com/office/drawing/2014/main" id="{165A142D-14FC-0261-4B20-1E35C313366F}"/>
              </a:ext>
            </a:extLst>
          </p:cNvPr>
          <p:cNvSpPr txBox="1">
            <a:spLocks/>
          </p:cNvSpPr>
          <p:nvPr userDrawn="1"/>
        </p:nvSpPr>
        <p:spPr>
          <a:xfrm>
            <a:off x="2540309" y="2874806"/>
            <a:ext cx="7837714" cy="1881767"/>
          </a:xfrm>
          <a:prstGeom prst="rect">
            <a:avLst/>
          </a:prstGeom>
        </p:spPr>
        <p:txBody>
          <a:bodyPr vert="horz" lIns="91440" tIns="45720" rIns="91440" bIns="45720" rtlCol="0" anchor="ctr">
            <a:noAutofit/>
          </a:bodyPr>
          <a:lstStyle>
            <a:lvl1pPr algn="ctr" defTabSz="914400" rtl="0" eaLnBrk="1" latinLnBrk="0" hangingPunct="1">
              <a:lnSpc>
                <a:spcPct val="80000"/>
              </a:lnSpc>
              <a:spcBef>
                <a:spcPct val="0"/>
              </a:spcBef>
              <a:buNone/>
              <a:defRPr sz="4000" kern="1200" cap="all" spc="200" baseline="0">
                <a:solidFill>
                  <a:schemeClr val="bg1"/>
                </a:solidFill>
                <a:latin typeface="Century Gothic" panose="020B0502020202020204" pitchFamily="34" charset="0"/>
                <a:ea typeface="+mj-ea"/>
                <a:cs typeface="+mj-cs"/>
              </a:defRPr>
            </a:lvl1pPr>
          </a:lstStyle>
          <a:p>
            <a:r>
              <a:rPr lang="tr-TR" dirty="0">
                <a:solidFill>
                  <a:srgbClr val="04436E"/>
                </a:solidFill>
              </a:rPr>
              <a:t>TEŞEKKÜRLER</a:t>
            </a:r>
            <a:endParaRPr lang="en-US" dirty="0">
              <a:solidFill>
                <a:srgbClr val="04436E"/>
              </a:solidFill>
            </a:endParaRPr>
          </a:p>
        </p:txBody>
      </p:sp>
      <p:pic>
        <p:nvPicPr>
          <p:cNvPr id="4" name="Resim 3" descr="panorama, siyah beyaz içeren bir resim">
            <a:extLst>
              <a:ext uri="{FF2B5EF4-FFF2-40B4-BE49-F238E27FC236}">
                <a16:creationId xmlns:a16="http://schemas.microsoft.com/office/drawing/2014/main" id="{E7B450C8-5EC1-4AA8-A973-38749A93AF3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5125604"/>
            <a:ext cx="12192000" cy="1728216"/>
          </a:xfrm>
          <a:prstGeom prst="rect">
            <a:avLst/>
          </a:prstGeom>
        </p:spPr>
      </p:pic>
    </p:spTree>
    <p:extLst>
      <p:ext uri="{BB962C8B-B14F-4D97-AF65-F5344CB8AC3E}">
        <p14:creationId xmlns:p14="http://schemas.microsoft.com/office/powerpoint/2010/main" val="13588523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1_Başlık ve İçerik">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a:prstGeom prst="rect">
            <a:avLst/>
          </a:prstGeom>
        </p:spPr>
        <p:txBody>
          <a:bodyPr>
            <a:normAutofit/>
          </a:bodyPr>
          <a:lstStyle>
            <a:lvl1pPr>
              <a:defRPr sz="3200" b="0" i="0">
                <a:latin typeface="Century Gothic" panose="020B0502020202020204" pitchFamily="34" charset="0"/>
              </a:defRPr>
            </a:lvl1pPr>
          </a:lstStyle>
          <a:p>
            <a:r>
              <a:rPr lang="tr-TR"/>
              <a:t>Asıl başlık stili için tıklatın</a:t>
            </a:r>
            <a:endParaRPr lang="en-US" dirty="0"/>
          </a:p>
        </p:txBody>
      </p:sp>
      <p:pic>
        <p:nvPicPr>
          <p:cNvPr id="8" name="Resim 7">
            <a:extLst>
              <a:ext uri="{FF2B5EF4-FFF2-40B4-BE49-F238E27FC236}">
                <a16:creationId xmlns:a16="http://schemas.microsoft.com/office/drawing/2014/main" id="{251910B5-ED81-25C7-77EC-D5FBDBE4AE9F}"/>
              </a:ext>
            </a:extLst>
          </p:cNvPr>
          <p:cNvPicPr>
            <a:picLocks noChangeAspect="1"/>
          </p:cNvPicPr>
          <p:nvPr/>
        </p:nvPicPr>
        <p:blipFill>
          <a:blip r:embed="rId2">
            <a:alphaModFix amt="5000"/>
          </a:blip>
          <a:stretch>
            <a:fillRect/>
          </a:stretch>
        </p:blipFill>
        <p:spPr>
          <a:xfrm>
            <a:off x="3841440" y="2237368"/>
            <a:ext cx="4509120" cy="4509120"/>
          </a:xfrm>
          <a:prstGeom prst="rect">
            <a:avLst/>
          </a:prstGeom>
        </p:spPr>
      </p:pic>
      <p:sp>
        <p:nvSpPr>
          <p:cNvPr id="6" name="Resim Yer Tutucusu 5">
            <a:extLst>
              <a:ext uri="{FF2B5EF4-FFF2-40B4-BE49-F238E27FC236}">
                <a16:creationId xmlns:a16="http://schemas.microsoft.com/office/drawing/2014/main" id="{7315F976-1B17-719A-F124-BEE18BD173DF}"/>
              </a:ext>
            </a:extLst>
          </p:cNvPr>
          <p:cNvSpPr>
            <a:spLocks noGrp="1"/>
          </p:cNvSpPr>
          <p:nvPr>
            <p:ph type="pic" sz="quarter" idx="10"/>
          </p:nvPr>
        </p:nvSpPr>
        <p:spPr>
          <a:xfrm>
            <a:off x="1023938" y="2236788"/>
            <a:ext cx="9720262" cy="3695700"/>
          </a:xfrm>
        </p:spPr>
        <p:txBody>
          <a:bodyPr/>
          <a:lstStyle/>
          <a:p>
            <a:r>
              <a:rPr lang="tr-TR"/>
              <a:t>Resim eklemek için simgeyi tıklatın</a:t>
            </a:r>
          </a:p>
        </p:txBody>
      </p:sp>
      <p:pic>
        <p:nvPicPr>
          <p:cNvPr id="3" name="Resim 2">
            <a:extLst>
              <a:ext uri="{FF2B5EF4-FFF2-40B4-BE49-F238E27FC236}">
                <a16:creationId xmlns:a16="http://schemas.microsoft.com/office/drawing/2014/main" id="{0D73A016-E19A-D764-60CC-636C65E575B0}"/>
              </a:ext>
            </a:extLst>
          </p:cNvPr>
          <p:cNvPicPr>
            <a:picLocks noChangeAspect="1"/>
          </p:cNvPicPr>
          <p:nvPr/>
        </p:nvPicPr>
        <p:blipFill>
          <a:blip r:embed="rId2">
            <a:alphaModFix amt="5000"/>
          </a:blip>
          <a:stretch>
            <a:fillRect/>
          </a:stretch>
        </p:blipFill>
        <p:spPr>
          <a:xfrm>
            <a:off x="3841440" y="2237368"/>
            <a:ext cx="4509120" cy="4509120"/>
          </a:xfrm>
          <a:prstGeom prst="rect">
            <a:avLst/>
          </a:prstGeom>
        </p:spPr>
      </p:pic>
      <p:sp>
        <p:nvSpPr>
          <p:cNvPr id="4" name="Aynı Kenardaki Köşeleri Yuvarlatılmış Dikdörtgen 26">
            <a:extLst>
              <a:ext uri="{FF2B5EF4-FFF2-40B4-BE49-F238E27FC236}">
                <a16:creationId xmlns:a16="http://schemas.microsoft.com/office/drawing/2014/main" id="{3E94A130-B2D5-7887-1376-C52EA7DBC5A1}"/>
              </a:ext>
            </a:extLst>
          </p:cNvPr>
          <p:cNvSpPr/>
          <p:nvPr/>
        </p:nvSpPr>
        <p:spPr>
          <a:xfrm rot="5400000" flipH="1">
            <a:off x="5486397" y="1123405"/>
            <a:ext cx="248200" cy="11220994"/>
          </a:xfrm>
          <a:prstGeom prst="round2SameRect">
            <a:avLst/>
          </a:prstGeom>
          <a:solidFill>
            <a:srgbClr val="0772B5"/>
          </a:solidFill>
          <a:ln>
            <a:solidFill>
              <a:srgbClr val="0772B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noFill/>
            </a:endParaRPr>
          </a:p>
        </p:txBody>
      </p:sp>
      <p:pic>
        <p:nvPicPr>
          <p:cNvPr id="5" name="Resim 4">
            <a:extLst>
              <a:ext uri="{FF2B5EF4-FFF2-40B4-BE49-F238E27FC236}">
                <a16:creationId xmlns:a16="http://schemas.microsoft.com/office/drawing/2014/main" id="{C27304DA-F99D-991B-30B3-F84A1C572A21}"/>
              </a:ext>
            </a:extLst>
          </p:cNvPr>
          <p:cNvPicPr>
            <a:picLocks noChangeAspect="1"/>
          </p:cNvPicPr>
          <p:nvPr/>
        </p:nvPicPr>
        <p:blipFill>
          <a:blip r:embed="rId3"/>
          <a:stretch>
            <a:fillRect/>
          </a:stretch>
        </p:blipFill>
        <p:spPr>
          <a:xfrm>
            <a:off x="46333" y="450269"/>
            <a:ext cx="313509" cy="6146833"/>
          </a:xfrm>
          <a:prstGeom prst="rect">
            <a:avLst/>
          </a:prstGeom>
        </p:spPr>
      </p:pic>
      <p:sp>
        <p:nvSpPr>
          <p:cNvPr id="7" name="Aynı Kenardaki Köşeleri Yuvarlatılmış Dikdörtgen 26">
            <a:extLst>
              <a:ext uri="{FF2B5EF4-FFF2-40B4-BE49-F238E27FC236}">
                <a16:creationId xmlns:a16="http://schemas.microsoft.com/office/drawing/2014/main" id="{B6802F46-9567-A39C-6B69-8DD4D651AD0C}"/>
              </a:ext>
            </a:extLst>
          </p:cNvPr>
          <p:cNvSpPr/>
          <p:nvPr/>
        </p:nvSpPr>
        <p:spPr>
          <a:xfrm rot="5400000" flipH="1" flipV="1">
            <a:off x="11594827" y="6260826"/>
            <a:ext cx="260898" cy="933450"/>
          </a:xfrm>
          <a:prstGeom prst="round2SameRect">
            <a:avLst/>
          </a:prstGeom>
          <a:solidFill>
            <a:srgbClr val="0772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noFill/>
            </a:endParaRPr>
          </a:p>
        </p:txBody>
      </p:sp>
      <p:sp>
        <p:nvSpPr>
          <p:cNvPr id="10" name="Aynı Kenardaki Köşeleri Yuvarlatılmış Dikdörtgen 26">
            <a:extLst>
              <a:ext uri="{FF2B5EF4-FFF2-40B4-BE49-F238E27FC236}">
                <a16:creationId xmlns:a16="http://schemas.microsoft.com/office/drawing/2014/main" id="{858E9CB3-35B2-9016-FAEF-7641EDF4667D}"/>
              </a:ext>
            </a:extLst>
          </p:cNvPr>
          <p:cNvSpPr/>
          <p:nvPr/>
        </p:nvSpPr>
        <p:spPr>
          <a:xfrm rot="5400000" flipH="1" flipV="1">
            <a:off x="5890054" y="-5889990"/>
            <a:ext cx="419100" cy="12199077"/>
          </a:xfrm>
          <a:prstGeom prst="round2SameRect">
            <a:avLst/>
          </a:prstGeom>
          <a:solidFill>
            <a:srgbClr val="0772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noFill/>
            </a:endParaRPr>
          </a:p>
        </p:txBody>
      </p:sp>
      <p:pic>
        <p:nvPicPr>
          <p:cNvPr id="11" name="Resim 10">
            <a:extLst>
              <a:ext uri="{FF2B5EF4-FFF2-40B4-BE49-F238E27FC236}">
                <a16:creationId xmlns:a16="http://schemas.microsoft.com/office/drawing/2014/main" id="{14089057-C5E3-DA0B-5AD0-70F655F0E184}"/>
              </a:ext>
            </a:extLst>
          </p:cNvPr>
          <p:cNvPicPr>
            <a:picLocks noChangeAspect="1"/>
          </p:cNvPicPr>
          <p:nvPr/>
        </p:nvPicPr>
        <p:blipFill>
          <a:blip r:embed="rId2"/>
          <a:stretch>
            <a:fillRect/>
          </a:stretch>
        </p:blipFill>
        <p:spPr>
          <a:xfrm>
            <a:off x="4827" y="4762"/>
            <a:ext cx="407194" cy="407194"/>
          </a:xfrm>
          <a:prstGeom prst="rect">
            <a:avLst/>
          </a:prstGeom>
        </p:spPr>
      </p:pic>
      <p:sp>
        <p:nvSpPr>
          <p:cNvPr id="13" name="Metin kutusu 12">
            <a:extLst>
              <a:ext uri="{FF2B5EF4-FFF2-40B4-BE49-F238E27FC236}">
                <a16:creationId xmlns:a16="http://schemas.microsoft.com/office/drawing/2014/main" id="{AAF848E8-1A40-B750-9B66-B936102A3D8C}"/>
              </a:ext>
            </a:extLst>
          </p:cNvPr>
          <p:cNvSpPr txBox="1"/>
          <p:nvPr/>
        </p:nvSpPr>
        <p:spPr>
          <a:xfrm>
            <a:off x="11180172" y="6560396"/>
            <a:ext cx="971008" cy="338554"/>
          </a:xfrm>
          <a:prstGeom prst="rect">
            <a:avLst/>
          </a:prstGeom>
          <a:noFill/>
        </p:spPr>
        <p:txBody>
          <a:bodyPr wrap="square" rtlCol="0">
            <a:spAutoFit/>
          </a:bodyPr>
          <a:lstStyle/>
          <a:p>
            <a:fld id="{664ACD40-813E-4CD7-BAA0-FA146C4C113D}" type="slidenum">
              <a:rPr lang="tr-TR" sz="1600" smtClean="0">
                <a:solidFill>
                  <a:schemeClr val="bg1"/>
                </a:solidFill>
              </a:rPr>
              <a:t>‹#›</a:t>
            </a:fld>
            <a:r>
              <a:rPr lang="tr-TR" sz="1600" dirty="0">
                <a:solidFill>
                  <a:schemeClr val="bg1"/>
                </a:solidFill>
              </a:rPr>
              <a:t>/45</a:t>
            </a:r>
          </a:p>
        </p:txBody>
      </p:sp>
    </p:spTree>
    <p:extLst>
      <p:ext uri="{BB962C8B-B14F-4D97-AF65-F5344CB8AC3E}">
        <p14:creationId xmlns:p14="http://schemas.microsoft.com/office/powerpoint/2010/main" val="6351768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2_Başlık ve İçerik">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a:prstGeom prst="rect">
            <a:avLst/>
          </a:prstGeom>
        </p:spPr>
        <p:txBody>
          <a:bodyPr>
            <a:normAutofit/>
          </a:bodyPr>
          <a:lstStyle>
            <a:lvl1pPr>
              <a:defRPr sz="3200" b="0" i="0">
                <a:latin typeface="Century Gothic" panose="020B0502020202020204" pitchFamily="34" charset="0"/>
              </a:defRPr>
            </a:lvl1pPr>
          </a:lstStyle>
          <a:p>
            <a:r>
              <a:rPr lang="tr-TR"/>
              <a:t>Asıl başlık stili için tıklatın</a:t>
            </a:r>
            <a:endParaRPr lang="en-US" dirty="0"/>
          </a:p>
        </p:txBody>
      </p:sp>
      <p:pic>
        <p:nvPicPr>
          <p:cNvPr id="8" name="Resim 7">
            <a:extLst>
              <a:ext uri="{FF2B5EF4-FFF2-40B4-BE49-F238E27FC236}">
                <a16:creationId xmlns:a16="http://schemas.microsoft.com/office/drawing/2014/main" id="{251910B5-ED81-25C7-77EC-D5FBDBE4AE9F}"/>
              </a:ext>
            </a:extLst>
          </p:cNvPr>
          <p:cNvPicPr>
            <a:picLocks noChangeAspect="1"/>
          </p:cNvPicPr>
          <p:nvPr/>
        </p:nvPicPr>
        <p:blipFill>
          <a:blip r:embed="rId2">
            <a:alphaModFix amt="5000"/>
          </a:blip>
          <a:stretch>
            <a:fillRect/>
          </a:stretch>
        </p:blipFill>
        <p:spPr>
          <a:xfrm>
            <a:off x="3841440" y="2237368"/>
            <a:ext cx="4509120" cy="4509120"/>
          </a:xfrm>
          <a:prstGeom prst="rect">
            <a:avLst/>
          </a:prstGeom>
        </p:spPr>
      </p:pic>
      <p:sp>
        <p:nvSpPr>
          <p:cNvPr id="11" name="İçerik Yer Tutucusu 10">
            <a:extLst>
              <a:ext uri="{FF2B5EF4-FFF2-40B4-BE49-F238E27FC236}">
                <a16:creationId xmlns:a16="http://schemas.microsoft.com/office/drawing/2014/main" id="{4053D6A6-AE79-6DD4-29E0-991387FB734E}"/>
              </a:ext>
            </a:extLst>
          </p:cNvPr>
          <p:cNvSpPr>
            <a:spLocks noGrp="1"/>
          </p:cNvSpPr>
          <p:nvPr>
            <p:ph sz="quarter" idx="10"/>
          </p:nvPr>
        </p:nvSpPr>
        <p:spPr>
          <a:xfrm>
            <a:off x="1023938" y="2084388"/>
            <a:ext cx="9720262" cy="3903662"/>
          </a:xfrm>
        </p:spPr>
        <p:txBody>
          <a:bodyPr/>
          <a:lstStyle>
            <a:lvl1pPr>
              <a:defRPr b="0" i="0">
                <a:latin typeface="Century Gothic" panose="020B0502020202020204" pitchFamily="34" charset="0"/>
              </a:defRPr>
            </a:lvl1pPr>
            <a:lvl2pPr>
              <a:defRPr b="0" i="0">
                <a:latin typeface="Century Gothic" panose="020B0502020202020204" pitchFamily="34" charset="0"/>
              </a:defRPr>
            </a:lvl2pPr>
            <a:lvl3pPr>
              <a:defRPr b="0" i="0">
                <a:latin typeface="Century Gothic" panose="020B0502020202020204" pitchFamily="34" charset="0"/>
              </a:defRPr>
            </a:lvl3pPr>
            <a:lvl4pPr>
              <a:defRPr b="0" i="0">
                <a:latin typeface="Century Gothic" panose="020B0502020202020204" pitchFamily="34" charset="0"/>
              </a:defRPr>
            </a:lvl4pPr>
            <a:lvl5pPr>
              <a:defRPr b="0" i="0">
                <a:latin typeface="Century Gothic" panose="020B0502020202020204" pitchFamily="34" charset="0"/>
              </a:defRPr>
            </a:lvl5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pic>
        <p:nvPicPr>
          <p:cNvPr id="3" name="Resim 2">
            <a:extLst>
              <a:ext uri="{FF2B5EF4-FFF2-40B4-BE49-F238E27FC236}">
                <a16:creationId xmlns:a16="http://schemas.microsoft.com/office/drawing/2014/main" id="{DE34AD43-241D-58B8-4189-3DAEE170B554}"/>
              </a:ext>
            </a:extLst>
          </p:cNvPr>
          <p:cNvPicPr>
            <a:picLocks noChangeAspect="1"/>
          </p:cNvPicPr>
          <p:nvPr/>
        </p:nvPicPr>
        <p:blipFill>
          <a:blip r:embed="rId2">
            <a:alphaModFix amt="5000"/>
          </a:blip>
          <a:stretch>
            <a:fillRect/>
          </a:stretch>
        </p:blipFill>
        <p:spPr>
          <a:xfrm>
            <a:off x="3841440" y="2237368"/>
            <a:ext cx="4509120" cy="4509120"/>
          </a:xfrm>
          <a:prstGeom prst="rect">
            <a:avLst/>
          </a:prstGeom>
        </p:spPr>
      </p:pic>
      <p:sp>
        <p:nvSpPr>
          <p:cNvPr id="4" name="Aynı Kenardaki Köşeleri Yuvarlatılmış Dikdörtgen 26">
            <a:extLst>
              <a:ext uri="{FF2B5EF4-FFF2-40B4-BE49-F238E27FC236}">
                <a16:creationId xmlns:a16="http://schemas.microsoft.com/office/drawing/2014/main" id="{C5ED6A6C-2E48-8ED3-BEF3-90614D485EE9}"/>
              </a:ext>
            </a:extLst>
          </p:cNvPr>
          <p:cNvSpPr/>
          <p:nvPr/>
        </p:nvSpPr>
        <p:spPr>
          <a:xfrm rot="5400000" flipH="1">
            <a:off x="5486397" y="1123405"/>
            <a:ext cx="248200" cy="11220994"/>
          </a:xfrm>
          <a:prstGeom prst="round2SameRect">
            <a:avLst/>
          </a:prstGeom>
          <a:solidFill>
            <a:srgbClr val="0772B5"/>
          </a:solidFill>
          <a:ln>
            <a:solidFill>
              <a:srgbClr val="0772B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noFill/>
            </a:endParaRPr>
          </a:p>
        </p:txBody>
      </p:sp>
      <p:pic>
        <p:nvPicPr>
          <p:cNvPr id="5" name="Resim 4">
            <a:extLst>
              <a:ext uri="{FF2B5EF4-FFF2-40B4-BE49-F238E27FC236}">
                <a16:creationId xmlns:a16="http://schemas.microsoft.com/office/drawing/2014/main" id="{B0E1DD09-A81B-6B26-CAE8-B83D1F25FC0D}"/>
              </a:ext>
            </a:extLst>
          </p:cNvPr>
          <p:cNvPicPr>
            <a:picLocks noChangeAspect="1"/>
          </p:cNvPicPr>
          <p:nvPr/>
        </p:nvPicPr>
        <p:blipFill>
          <a:blip r:embed="rId3"/>
          <a:stretch>
            <a:fillRect/>
          </a:stretch>
        </p:blipFill>
        <p:spPr>
          <a:xfrm>
            <a:off x="46333" y="450269"/>
            <a:ext cx="313509" cy="6146833"/>
          </a:xfrm>
          <a:prstGeom prst="rect">
            <a:avLst/>
          </a:prstGeom>
        </p:spPr>
      </p:pic>
      <p:sp>
        <p:nvSpPr>
          <p:cNvPr id="6" name="Aynı Kenardaki Köşeleri Yuvarlatılmış Dikdörtgen 26">
            <a:extLst>
              <a:ext uri="{FF2B5EF4-FFF2-40B4-BE49-F238E27FC236}">
                <a16:creationId xmlns:a16="http://schemas.microsoft.com/office/drawing/2014/main" id="{A0A074BE-657F-28BE-4A4F-CA8119F51EF7}"/>
              </a:ext>
            </a:extLst>
          </p:cNvPr>
          <p:cNvSpPr/>
          <p:nvPr/>
        </p:nvSpPr>
        <p:spPr>
          <a:xfrm rot="5400000" flipH="1" flipV="1">
            <a:off x="11594827" y="6260826"/>
            <a:ext cx="260898" cy="933450"/>
          </a:xfrm>
          <a:prstGeom prst="round2SameRect">
            <a:avLst/>
          </a:prstGeom>
          <a:solidFill>
            <a:srgbClr val="0772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noFill/>
            </a:endParaRPr>
          </a:p>
        </p:txBody>
      </p:sp>
      <p:sp>
        <p:nvSpPr>
          <p:cNvPr id="7" name="Aynı Kenardaki Köşeleri Yuvarlatılmış Dikdörtgen 26">
            <a:extLst>
              <a:ext uri="{FF2B5EF4-FFF2-40B4-BE49-F238E27FC236}">
                <a16:creationId xmlns:a16="http://schemas.microsoft.com/office/drawing/2014/main" id="{1FE2D5E2-F306-008C-0DDB-B9349DD3A99B}"/>
              </a:ext>
            </a:extLst>
          </p:cNvPr>
          <p:cNvSpPr/>
          <p:nvPr/>
        </p:nvSpPr>
        <p:spPr>
          <a:xfrm rot="5400000" flipH="1" flipV="1">
            <a:off x="5890054" y="-5889990"/>
            <a:ext cx="419100" cy="12199077"/>
          </a:xfrm>
          <a:prstGeom prst="round2SameRect">
            <a:avLst/>
          </a:prstGeom>
          <a:solidFill>
            <a:srgbClr val="0772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noFill/>
            </a:endParaRPr>
          </a:p>
        </p:txBody>
      </p:sp>
      <p:pic>
        <p:nvPicPr>
          <p:cNvPr id="9" name="Resim 8">
            <a:extLst>
              <a:ext uri="{FF2B5EF4-FFF2-40B4-BE49-F238E27FC236}">
                <a16:creationId xmlns:a16="http://schemas.microsoft.com/office/drawing/2014/main" id="{F73B7170-DC02-7B60-B749-63AAEF219896}"/>
              </a:ext>
            </a:extLst>
          </p:cNvPr>
          <p:cNvPicPr>
            <a:picLocks noChangeAspect="1"/>
          </p:cNvPicPr>
          <p:nvPr/>
        </p:nvPicPr>
        <p:blipFill>
          <a:blip r:embed="rId2"/>
          <a:stretch>
            <a:fillRect/>
          </a:stretch>
        </p:blipFill>
        <p:spPr>
          <a:xfrm>
            <a:off x="4827" y="4762"/>
            <a:ext cx="407194" cy="407194"/>
          </a:xfrm>
          <a:prstGeom prst="rect">
            <a:avLst/>
          </a:prstGeom>
        </p:spPr>
      </p:pic>
      <p:sp>
        <p:nvSpPr>
          <p:cNvPr id="12" name="Metin kutusu 11">
            <a:extLst>
              <a:ext uri="{FF2B5EF4-FFF2-40B4-BE49-F238E27FC236}">
                <a16:creationId xmlns:a16="http://schemas.microsoft.com/office/drawing/2014/main" id="{D34F1BBE-C61F-1344-AAC1-E7AB6EF08FC4}"/>
              </a:ext>
            </a:extLst>
          </p:cNvPr>
          <p:cNvSpPr txBox="1"/>
          <p:nvPr/>
        </p:nvSpPr>
        <p:spPr>
          <a:xfrm>
            <a:off x="11180172" y="6560396"/>
            <a:ext cx="971008" cy="338554"/>
          </a:xfrm>
          <a:prstGeom prst="rect">
            <a:avLst/>
          </a:prstGeom>
          <a:noFill/>
        </p:spPr>
        <p:txBody>
          <a:bodyPr wrap="square" rtlCol="0">
            <a:spAutoFit/>
          </a:bodyPr>
          <a:lstStyle/>
          <a:p>
            <a:fld id="{664ACD40-813E-4CD7-BAA0-FA146C4C113D}" type="slidenum">
              <a:rPr lang="tr-TR" sz="1600" smtClean="0">
                <a:solidFill>
                  <a:schemeClr val="bg1"/>
                </a:solidFill>
              </a:rPr>
              <a:t>‹#›</a:t>
            </a:fld>
            <a:r>
              <a:rPr lang="tr-TR" sz="1600" dirty="0">
                <a:solidFill>
                  <a:schemeClr val="bg1"/>
                </a:solidFill>
              </a:rPr>
              <a:t>/45</a:t>
            </a:r>
          </a:p>
        </p:txBody>
      </p:sp>
    </p:spTree>
    <p:extLst>
      <p:ext uri="{BB962C8B-B14F-4D97-AF65-F5344CB8AC3E}">
        <p14:creationId xmlns:p14="http://schemas.microsoft.com/office/powerpoint/2010/main" val="32978973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3_Başlık ve İçerik">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a:prstGeom prst="rect">
            <a:avLst/>
          </a:prstGeom>
        </p:spPr>
        <p:txBody>
          <a:bodyPr>
            <a:normAutofit/>
          </a:bodyPr>
          <a:lstStyle>
            <a:lvl1pPr>
              <a:defRPr sz="3200" b="0" i="0">
                <a:latin typeface="Century Gothic" panose="020B0502020202020204" pitchFamily="34" charset="0"/>
              </a:defRPr>
            </a:lvl1pPr>
          </a:lstStyle>
          <a:p>
            <a:r>
              <a:rPr lang="tr-TR"/>
              <a:t>Asıl başlık stili için tıklatın</a:t>
            </a:r>
            <a:endParaRPr lang="en-US" dirty="0"/>
          </a:p>
        </p:txBody>
      </p:sp>
      <p:pic>
        <p:nvPicPr>
          <p:cNvPr id="8" name="Resim 7">
            <a:extLst>
              <a:ext uri="{FF2B5EF4-FFF2-40B4-BE49-F238E27FC236}">
                <a16:creationId xmlns:a16="http://schemas.microsoft.com/office/drawing/2014/main" id="{251910B5-ED81-25C7-77EC-D5FBDBE4AE9F}"/>
              </a:ext>
            </a:extLst>
          </p:cNvPr>
          <p:cNvPicPr>
            <a:picLocks noChangeAspect="1"/>
          </p:cNvPicPr>
          <p:nvPr/>
        </p:nvPicPr>
        <p:blipFill>
          <a:blip r:embed="rId2">
            <a:alphaModFix amt="5000"/>
          </a:blip>
          <a:stretch>
            <a:fillRect/>
          </a:stretch>
        </p:blipFill>
        <p:spPr>
          <a:xfrm>
            <a:off x="3841440" y="2237368"/>
            <a:ext cx="4509120" cy="4509120"/>
          </a:xfrm>
          <a:prstGeom prst="rect">
            <a:avLst/>
          </a:prstGeom>
        </p:spPr>
      </p:pic>
      <p:sp>
        <p:nvSpPr>
          <p:cNvPr id="11" name="İçerik Yer Tutucusu 10">
            <a:extLst>
              <a:ext uri="{FF2B5EF4-FFF2-40B4-BE49-F238E27FC236}">
                <a16:creationId xmlns:a16="http://schemas.microsoft.com/office/drawing/2014/main" id="{4053D6A6-AE79-6DD4-29E0-991387FB734E}"/>
              </a:ext>
            </a:extLst>
          </p:cNvPr>
          <p:cNvSpPr>
            <a:spLocks noGrp="1"/>
          </p:cNvSpPr>
          <p:nvPr>
            <p:ph sz="quarter" idx="10"/>
          </p:nvPr>
        </p:nvSpPr>
        <p:spPr>
          <a:xfrm>
            <a:off x="1024128" y="2237368"/>
            <a:ext cx="4819301" cy="3903662"/>
          </a:xfrm>
        </p:spPr>
        <p:txBody>
          <a:bodyPr/>
          <a:lstStyle>
            <a:lvl1pPr>
              <a:defRPr b="0" i="0">
                <a:latin typeface="Century Gothic" panose="020B0502020202020204" pitchFamily="34" charset="0"/>
              </a:defRPr>
            </a:lvl1pPr>
            <a:lvl2pPr>
              <a:defRPr b="0" i="0">
                <a:latin typeface="Century Gothic" panose="020B0502020202020204" pitchFamily="34" charset="0"/>
              </a:defRPr>
            </a:lvl2pPr>
            <a:lvl3pPr>
              <a:defRPr b="0" i="0">
                <a:latin typeface="Century Gothic" panose="020B0502020202020204" pitchFamily="34" charset="0"/>
              </a:defRPr>
            </a:lvl3pPr>
            <a:lvl4pPr>
              <a:defRPr b="0" i="0">
                <a:latin typeface="Century Gothic" panose="020B0502020202020204" pitchFamily="34" charset="0"/>
              </a:defRPr>
            </a:lvl4pPr>
            <a:lvl5pPr>
              <a:defRPr b="0" i="0">
                <a:latin typeface="Century Gothic" panose="020B0502020202020204" pitchFamily="34" charset="0"/>
              </a:defRPr>
            </a:lvl5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tr-TR" dirty="0"/>
          </a:p>
        </p:txBody>
      </p:sp>
      <p:sp>
        <p:nvSpPr>
          <p:cNvPr id="3" name="İçerik Yer Tutucusu 10">
            <a:extLst>
              <a:ext uri="{FF2B5EF4-FFF2-40B4-BE49-F238E27FC236}">
                <a16:creationId xmlns:a16="http://schemas.microsoft.com/office/drawing/2014/main" id="{C3D71B7A-646F-B5AE-713A-EF6857EB5E04}"/>
              </a:ext>
            </a:extLst>
          </p:cNvPr>
          <p:cNvSpPr>
            <a:spLocks noGrp="1"/>
          </p:cNvSpPr>
          <p:nvPr>
            <p:ph sz="quarter" idx="11"/>
          </p:nvPr>
        </p:nvSpPr>
        <p:spPr>
          <a:xfrm>
            <a:off x="5919513" y="2237368"/>
            <a:ext cx="4819301" cy="3903662"/>
          </a:xfrm>
        </p:spPr>
        <p:txBody>
          <a:bodyPr/>
          <a:lstStyle>
            <a:lvl1pPr>
              <a:defRPr b="0" i="0">
                <a:latin typeface="Century Gothic" panose="020B0502020202020204" pitchFamily="34" charset="0"/>
              </a:defRPr>
            </a:lvl1pPr>
            <a:lvl2pPr>
              <a:defRPr b="0" i="0">
                <a:latin typeface="Century Gothic" panose="020B0502020202020204" pitchFamily="34" charset="0"/>
              </a:defRPr>
            </a:lvl2pPr>
            <a:lvl3pPr>
              <a:defRPr b="0" i="0">
                <a:latin typeface="Century Gothic" panose="020B0502020202020204" pitchFamily="34" charset="0"/>
              </a:defRPr>
            </a:lvl3pPr>
            <a:lvl4pPr>
              <a:defRPr b="0" i="0">
                <a:latin typeface="Century Gothic" panose="020B0502020202020204" pitchFamily="34" charset="0"/>
              </a:defRPr>
            </a:lvl4pPr>
            <a:lvl5pPr>
              <a:defRPr b="0" i="0">
                <a:latin typeface="Century Gothic" panose="020B0502020202020204" pitchFamily="34" charset="0"/>
              </a:defRPr>
            </a:lvl5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tr-TR" dirty="0"/>
          </a:p>
        </p:txBody>
      </p:sp>
      <p:pic>
        <p:nvPicPr>
          <p:cNvPr id="4" name="Resim 3">
            <a:extLst>
              <a:ext uri="{FF2B5EF4-FFF2-40B4-BE49-F238E27FC236}">
                <a16:creationId xmlns:a16="http://schemas.microsoft.com/office/drawing/2014/main" id="{5BDAE0F9-9B65-77DF-FD7C-8377994FA9C8}"/>
              </a:ext>
            </a:extLst>
          </p:cNvPr>
          <p:cNvPicPr>
            <a:picLocks noChangeAspect="1"/>
          </p:cNvPicPr>
          <p:nvPr/>
        </p:nvPicPr>
        <p:blipFill>
          <a:blip r:embed="rId2">
            <a:alphaModFix amt="5000"/>
          </a:blip>
          <a:stretch>
            <a:fillRect/>
          </a:stretch>
        </p:blipFill>
        <p:spPr>
          <a:xfrm>
            <a:off x="3841440" y="2237368"/>
            <a:ext cx="4509120" cy="4509120"/>
          </a:xfrm>
          <a:prstGeom prst="rect">
            <a:avLst/>
          </a:prstGeom>
        </p:spPr>
      </p:pic>
      <p:sp>
        <p:nvSpPr>
          <p:cNvPr id="6" name="Aynı Kenardaki Köşeleri Yuvarlatılmış Dikdörtgen 26">
            <a:extLst>
              <a:ext uri="{FF2B5EF4-FFF2-40B4-BE49-F238E27FC236}">
                <a16:creationId xmlns:a16="http://schemas.microsoft.com/office/drawing/2014/main" id="{5320841B-9E2F-9486-700D-FC1EC1742CEE}"/>
              </a:ext>
            </a:extLst>
          </p:cNvPr>
          <p:cNvSpPr/>
          <p:nvPr/>
        </p:nvSpPr>
        <p:spPr>
          <a:xfrm rot="5400000" flipH="1">
            <a:off x="5486397" y="1123405"/>
            <a:ext cx="248200" cy="11220994"/>
          </a:xfrm>
          <a:prstGeom prst="round2SameRect">
            <a:avLst/>
          </a:prstGeom>
          <a:solidFill>
            <a:srgbClr val="0772B5"/>
          </a:solidFill>
          <a:ln>
            <a:solidFill>
              <a:srgbClr val="0772B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noFill/>
            </a:endParaRPr>
          </a:p>
        </p:txBody>
      </p:sp>
      <p:pic>
        <p:nvPicPr>
          <p:cNvPr id="7" name="Resim 6">
            <a:extLst>
              <a:ext uri="{FF2B5EF4-FFF2-40B4-BE49-F238E27FC236}">
                <a16:creationId xmlns:a16="http://schemas.microsoft.com/office/drawing/2014/main" id="{B567ECFF-C9C8-946C-5142-181F676A519B}"/>
              </a:ext>
            </a:extLst>
          </p:cNvPr>
          <p:cNvPicPr>
            <a:picLocks noChangeAspect="1"/>
          </p:cNvPicPr>
          <p:nvPr/>
        </p:nvPicPr>
        <p:blipFill>
          <a:blip r:embed="rId3"/>
          <a:stretch>
            <a:fillRect/>
          </a:stretch>
        </p:blipFill>
        <p:spPr>
          <a:xfrm>
            <a:off x="46333" y="450269"/>
            <a:ext cx="313509" cy="6146833"/>
          </a:xfrm>
          <a:prstGeom prst="rect">
            <a:avLst/>
          </a:prstGeom>
        </p:spPr>
      </p:pic>
      <p:sp>
        <p:nvSpPr>
          <p:cNvPr id="9" name="Aynı Kenardaki Köşeleri Yuvarlatılmış Dikdörtgen 26">
            <a:extLst>
              <a:ext uri="{FF2B5EF4-FFF2-40B4-BE49-F238E27FC236}">
                <a16:creationId xmlns:a16="http://schemas.microsoft.com/office/drawing/2014/main" id="{A6D13AB6-F7CE-2D7C-B186-95C59426B91F}"/>
              </a:ext>
            </a:extLst>
          </p:cNvPr>
          <p:cNvSpPr/>
          <p:nvPr/>
        </p:nvSpPr>
        <p:spPr>
          <a:xfrm rot="5400000" flipH="1" flipV="1">
            <a:off x="11594827" y="6260826"/>
            <a:ext cx="260898" cy="933450"/>
          </a:xfrm>
          <a:prstGeom prst="round2SameRect">
            <a:avLst/>
          </a:prstGeom>
          <a:solidFill>
            <a:srgbClr val="0772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noFill/>
            </a:endParaRPr>
          </a:p>
        </p:txBody>
      </p:sp>
      <p:sp>
        <p:nvSpPr>
          <p:cNvPr id="10" name="Aynı Kenardaki Köşeleri Yuvarlatılmış Dikdörtgen 26">
            <a:extLst>
              <a:ext uri="{FF2B5EF4-FFF2-40B4-BE49-F238E27FC236}">
                <a16:creationId xmlns:a16="http://schemas.microsoft.com/office/drawing/2014/main" id="{04F73CF7-C9A5-2E26-FCE2-0B77F813C367}"/>
              </a:ext>
            </a:extLst>
          </p:cNvPr>
          <p:cNvSpPr/>
          <p:nvPr/>
        </p:nvSpPr>
        <p:spPr>
          <a:xfrm rot="5400000" flipH="1" flipV="1">
            <a:off x="5890054" y="-5889990"/>
            <a:ext cx="419100" cy="12199077"/>
          </a:xfrm>
          <a:prstGeom prst="round2SameRect">
            <a:avLst/>
          </a:prstGeom>
          <a:solidFill>
            <a:srgbClr val="0772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noFill/>
            </a:endParaRPr>
          </a:p>
        </p:txBody>
      </p:sp>
      <p:pic>
        <p:nvPicPr>
          <p:cNvPr id="12" name="Resim 11">
            <a:extLst>
              <a:ext uri="{FF2B5EF4-FFF2-40B4-BE49-F238E27FC236}">
                <a16:creationId xmlns:a16="http://schemas.microsoft.com/office/drawing/2014/main" id="{0DAE68B5-5CDB-9470-2704-8A793594D8F1}"/>
              </a:ext>
            </a:extLst>
          </p:cNvPr>
          <p:cNvPicPr>
            <a:picLocks noChangeAspect="1"/>
          </p:cNvPicPr>
          <p:nvPr/>
        </p:nvPicPr>
        <p:blipFill>
          <a:blip r:embed="rId2"/>
          <a:stretch>
            <a:fillRect/>
          </a:stretch>
        </p:blipFill>
        <p:spPr>
          <a:xfrm>
            <a:off x="4827" y="4762"/>
            <a:ext cx="407194" cy="407194"/>
          </a:xfrm>
          <a:prstGeom prst="rect">
            <a:avLst/>
          </a:prstGeom>
        </p:spPr>
      </p:pic>
      <p:sp>
        <p:nvSpPr>
          <p:cNvPr id="5" name="Metin kutusu 4">
            <a:extLst>
              <a:ext uri="{FF2B5EF4-FFF2-40B4-BE49-F238E27FC236}">
                <a16:creationId xmlns:a16="http://schemas.microsoft.com/office/drawing/2014/main" id="{CD0380D2-D771-2925-B085-15FC6656BFF0}"/>
              </a:ext>
            </a:extLst>
          </p:cNvPr>
          <p:cNvSpPr txBox="1"/>
          <p:nvPr/>
        </p:nvSpPr>
        <p:spPr>
          <a:xfrm>
            <a:off x="11180172" y="6560396"/>
            <a:ext cx="971008" cy="338554"/>
          </a:xfrm>
          <a:prstGeom prst="rect">
            <a:avLst/>
          </a:prstGeom>
          <a:noFill/>
        </p:spPr>
        <p:txBody>
          <a:bodyPr wrap="square" rtlCol="0">
            <a:spAutoFit/>
          </a:bodyPr>
          <a:lstStyle/>
          <a:p>
            <a:fld id="{664ACD40-813E-4CD7-BAA0-FA146C4C113D}" type="slidenum">
              <a:rPr lang="tr-TR" sz="1600" smtClean="0">
                <a:solidFill>
                  <a:schemeClr val="bg1"/>
                </a:solidFill>
              </a:rPr>
              <a:t>‹#›</a:t>
            </a:fld>
            <a:r>
              <a:rPr lang="tr-TR" sz="1600" dirty="0">
                <a:solidFill>
                  <a:schemeClr val="bg1"/>
                </a:solidFill>
              </a:rPr>
              <a:t>/45</a:t>
            </a:r>
          </a:p>
        </p:txBody>
      </p:sp>
    </p:spTree>
    <p:extLst>
      <p:ext uri="{BB962C8B-B14F-4D97-AF65-F5344CB8AC3E}">
        <p14:creationId xmlns:p14="http://schemas.microsoft.com/office/powerpoint/2010/main" val="1963879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a:prstGeom prst="rect">
            <a:avLst/>
          </a:prstGeom>
        </p:spPr>
        <p:txBody>
          <a:bodyPr>
            <a:noAutofit/>
          </a:bodyPr>
          <a:lstStyle>
            <a:lvl1pPr>
              <a:lnSpc>
                <a:spcPct val="80000"/>
              </a:lnSpc>
              <a:defRPr sz="3200" b="0" i="0">
                <a:latin typeface="Century Gothic" panose="020B0502020202020204" pitchFamily="34" charset="0"/>
              </a:defRPr>
            </a:lvl1pPr>
          </a:lstStyle>
          <a:p>
            <a:r>
              <a:rPr lang="tr-TR"/>
              <a:t>Asıl başlık stili için tıklatın</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b="0" i="0">
                <a:latin typeface="Century Gothic" panose="020B0502020202020204" pitchFamily="34" charset="0"/>
              </a:defRPr>
            </a:lvl1pPr>
            <a:lvl2pPr>
              <a:defRPr sz="2000" b="0" i="0">
                <a:latin typeface="Century Gothic" panose="020B0502020202020204" pitchFamily="34" charset="0"/>
              </a:defRPr>
            </a:lvl2pPr>
            <a:lvl3pPr>
              <a:defRPr sz="1600" b="0" i="0">
                <a:latin typeface="Century Gothic" panose="020B0502020202020204" pitchFamily="34" charset="0"/>
              </a:defRPr>
            </a:lvl3pPr>
            <a:lvl4pPr>
              <a:defRPr sz="1600" b="0" i="0">
                <a:latin typeface="Century Gothic" panose="020B0502020202020204" pitchFamily="34" charset="0"/>
              </a:defRPr>
            </a:lvl4pPr>
            <a:lvl5pPr>
              <a:defRPr sz="1600" b="0" i="0">
                <a:latin typeface="Century Gothic" panose="020B0502020202020204" pitchFamily="34" charset="0"/>
              </a:defRPr>
            </a:lvl5pPr>
            <a:lvl6pPr>
              <a:defRPr sz="1600"/>
            </a:lvl6pPr>
            <a:lvl7pPr>
              <a:defRPr sz="1600"/>
            </a:lvl7pPr>
            <a:lvl8pPr>
              <a:defRPr sz="1600"/>
            </a:lvl8pPr>
            <a:lvl9pPr>
              <a:defRPr sz="16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b="0" i="0">
                <a:latin typeface="Century Gothic" panose="020B0502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pic>
        <p:nvPicPr>
          <p:cNvPr id="10" name="Resim 9">
            <a:extLst>
              <a:ext uri="{FF2B5EF4-FFF2-40B4-BE49-F238E27FC236}">
                <a16:creationId xmlns:a16="http://schemas.microsoft.com/office/drawing/2014/main" id="{E1480360-13E4-F4B3-E427-27346E508B46}"/>
              </a:ext>
            </a:extLst>
          </p:cNvPr>
          <p:cNvPicPr>
            <a:picLocks noChangeAspect="1"/>
          </p:cNvPicPr>
          <p:nvPr/>
        </p:nvPicPr>
        <p:blipFill>
          <a:blip r:embed="rId2">
            <a:alphaModFix amt="5000"/>
          </a:blip>
          <a:stretch>
            <a:fillRect/>
          </a:stretch>
        </p:blipFill>
        <p:spPr>
          <a:xfrm>
            <a:off x="3841440" y="2237368"/>
            <a:ext cx="4509120" cy="4509120"/>
          </a:xfrm>
          <a:prstGeom prst="rect">
            <a:avLst/>
          </a:prstGeom>
        </p:spPr>
      </p:pic>
      <p:pic>
        <p:nvPicPr>
          <p:cNvPr id="2" name="Resim 1">
            <a:extLst>
              <a:ext uri="{FF2B5EF4-FFF2-40B4-BE49-F238E27FC236}">
                <a16:creationId xmlns:a16="http://schemas.microsoft.com/office/drawing/2014/main" id="{E9C7F48C-21C4-4F89-7551-32D21BE01C42}"/>
              </a:ext>
            </a:extLst>
          </p:cNvPr>
          <p:cNvPicPr>
            <a:picLocks noChangeAspect="1"/>
          </p:cNvPicPr>
          <p:nvPr/>
        </p:nvPicPr>
        <p:blipFill>
          <a:blip r:embed="rId2">
            <a:alphaModFix amt="5000"/>
          </a:blip>
          <a:stretch>
            <a:fillRect/>
          </a:stretch>
        </p:blipFill>
        <p:spPr>
          <a:xfrm>
            <a:off x="3841440" y="2237368"/>
            <a:ext cx="4509120" cy="4509120"/>
          </a:xfrm>
          <a:prstGeom prst="rect">
            <a:avLst/>
          </a:prstGeom>
        </p:spPr>
      </p:pic>
      <p:sp>
        <p:nvSpPr>
          <p:cNvPr id="5" name="Aynı Kenardaki Köşeleri Yuvarlatılmış Dikdörtgen 26">
            <a:extLst>
              <a:ext uri="{FF2B5EF4-FFF2-40B4-BE49-F238E27FC236}">
                <a16:creationId xmlns:a16="http://schemas.microsoft.com/office/drawing/2014/main" id="{065C6582-FA6F-CFC4-BCD4-56F1D6ACBCDB}"/>
              </a:ext>
            </a:extLst>
          </p:cNvPr>
          <p:cNvSpPr/>
          <p:nvPr/>
        </p:nvSpPr>
        <p:spPr>
          <a:xfrm rot="5400000" flipH="1">
            <a:off x="5486397" y="1123405"/>
            <a:ext cx="248200" cy="11220994"/>
          </a:xfrm>
          <a:prstGeom prst="round2SameRect">
            <a:avLst/>
          </a:prstGeom>
          <a:solidFill>
            <a:srgbClr val="0772B5"/>
          </a:solidFill>
          <a:ln>
            <a:solidFill>
              <a:srgbClr val="0772B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noFill/>
            </a:endParaRPr>
          </a:p>
        </p:txBody>
      </p:sp>
      <p:pic>
        <p:nvPicPr>
          <p:cNvPr id="6" name="Resim 5">
            <a:extLst>
              <a:ext uri="{FF2B5EF4-FFF2-40B4-BE49-F238E27FC236}">
                <a16:creationId xmlns:a16="http://schemas.microsoft.com/office/drawing/2014/main" id="{D0BEE18A-9CA2-A442-9A03-FB2A47653B00}"/>
              </a:ext>
            </a:extLst>
          </p:cNvPr>
          <p:cNvPicPr>
            <a:picLocks noChangeAspect="1"/>
          </p:cNvPicPr>
          <p:nvPr/>
        </p:nvPicPr>
        <p:blipFill>
          <a:blip r:embed="rId3"/>
          <a:stretch>
            <a:fillRect/>
          </a:stretch>
        </p:blipFill>
        <p:spPr>
          <a:xfrm>
            <a:off x="46333" y="450269"/>
            <a:ext cx="313509" cy="6146833"/>
          </a:xfrm>
          <a:prstGeom prst="rect">
            <a:avLst/>
          </a:prstGeom>
        </p:spPr>
      </p:pic>
      <p:sp>
        <p:nvSpPr>
          <p:cNvPr id="7" name="Aynı Kenardaki Köşeleri Yuvarlatılmış Dikdörtgen 26">
            <a:extLst>
              <a:ext uri="{FF2B5EF4-FFF2-40B4-BE49-F238E27FC236}">
                <a16:creationId xmlns:a16="http://schemas.microsoft.com/office/drawing/2014/main" id="{6748C37D-26A4-8CD9-8E41-5D4184172E40}"/>
              </a:ext>
            </a:extLst>
          </p:cNvPr>
          <p:cNvSpPr/>
          <p:nvPr/>
        </p:nvSpPr>
        <p:spPr>
          <a:xfrm rot="5400000" flipH="1" flipV="1">
            <a:off x="11594827" y="6260826"/>
            <a:ext cx="260898" cy="933450"/>
          </a:xfrm>
          <a:prstGeom prst="round2SameRect">
            <a:avLst/>
          </a:prstGeom>
          <a:solidFill>
            <a:srgbClr val="0772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noFill/>
            </a:endParaRPr>
          </a:p>
        </p:txBody>
      </p:sp>
      <p:sp>
        <p:nvSpPr>
          <p:cNvPr id="9" name="Aynı Kenardaki Köşeleri Yuvarlatılmış Dikdörtgen 26">
            <a:extLst>
              <a:ext uri="{FF2B5EF4-FFF2-40B4-BE49-F238E27FC236}">
                <a16:creationId xmlns:a16="http://schemas.microsoft.com/office/drawing/2014/main" id="{4445C406-BEBF-69B6-9E12-F060634C5ADD}"/>
              </a:ext>
            </a:extLst>
          </p:cNvPr>
          <p:cNvSpPr/>
          <p:nvPr/>
        </p:nvSpPr>
        <p:spPr>
          <a:xfrm rot="5400000" flipH="1" flipV="1">
            <a:off x="5890054" y="-5889990"/>
            <a:ext cx="419100" cy="12199077"/>
          </a:xfrm>
          <a:prstGeom prst="round2SameRect">
            <a:avLst/>
          </a:prstGeom>
          <a:solidFill>
            <a:srgbClr val="0772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noFill/>
            </a:endParaRPr>
          </a:p>
        </p:txBody>
      </p:sp>
      <p:pic>
        <p:nvPicPr>
          <p:cNvPr id="11" name="Resim 10">
            <a:extLst>
              <a:ext uri="{FF2B5EF4-FFF2-40B4-BE49-F238E27FC236}">
                <a16:creationId xmlns:a16="http://schemas.microsoft.com/office/drawing/2014/main" id="{C4A76616-AD98-F41C-32F2-4376D0724EBE}"/>
              </a:ext>
            </a:extLst>
          </p:cNvPr>
          <p:cNvPicPr>
            <a:picLocks noChangeAspect="1"/>
          </p:cNvPicPr>
          <p:nvPr/>
        </p:nvPicPr>
        <p:blipFill>
          <a:blip r:embed="rId2"/>
          <a:stretch>
            <a:fillRect/>
          </a:stretch>
        </p:blipFill>
        <p:spPr>
          <a:xfrm>
            <a:off x="4827" y="4762"/>
            <a:ext cx="407194" cy="407194"/>
          </a:xfrm>
          <a:prstGeom prst="rect">
            <a:avLst/>
          </a:prstGeom>
        </p:spPr>
      </p:pic>
      <p:sp>
        <p:nvSpPr>
          <p:cNvPr id="12" name="Metin kutusu 11">
            <a:extLst>
              <a:ext uri="{FF2B5EF4-FFF2-40B4-BE49-F238E27FC236}">
                <a16:creationId xmlns:a16="http://schemas.microsoft.com/office/drawing/2014/main" id="{907911B6-7441-9F71-A407-275DC8286C80}"/>
              </a:ext>
            </a:extLst>
          </p:cNvPr>
          <p:cNvSpPr txBox="1"/>
          <p:nvPr/>
        </p:nvSpPr>
        <p:spPr>
          <a:xfrm>
            <a:off x="11180172" y="6560396"/>
            <a:ext cx="971008" cy="338554"/>
          </a:xfrm>
          <a:prstGeom prst="rect">
            <a:avLst/>
          </a:prstGeom>
          <a:noFill/>
        </p:spPr>
        <p:txBody>
          <a:bodyPr wrap="square" rtlCol="0">
            <a:spAutoFit/>
          </a:bodyPr>
          <a:lstStyle/>
          <a:p>
            <a:fld id="{664ACD40-813E-4CD7-BAA0-FA146C4C113D}" type="slidenum">
              <a:rPr lang="tr-TR" sz="1600" smtClean="0">
                <a:solidFill>
                  <a:schemeClr val="bg1"/>
                </a:solidFill>
              </a:rPr>
              <a:t>‹#›</a:t>
            </a:fld>
            <a:r>
              <a:rPr lang="tr-TR" sz="1600" dirty="0">
                <a:solidFill>
                  <a:schemeClr val="bg1"/>
                </a:solidFill>
              </a:rPr>
              <a:t>/29</a:t>
            </a:r>
          </a:p>
        </p:txBody>
      </p:sp>
    </p:spTree>
    <p:extLst>
      <p:ext uri="{BB962C8B-B14F-4D97-AF65-F5344CB8AC3E}">
        <p14:creationId xmlns:p14="http://schemas.microsoft.com/office/powerpoint/2010/main" val="20237132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a:prstGeom prst="rect">
            <a:avLst/>
          </a:prstGeom>
        </p:spPr>
        <p:txBody>
          <a:bodyPr anchor="ctr">
            <a:noAutofit/>
          </a:bodyPr>
          <a:lstStyle>
            <a:lvl1pPr algn="r">
              <a:defRPr sz="3200" b="0" i="0" spc="200" baseline="0">
                <a:latin typeface="Century Gothic" panose="020B0502020202020204" pitchFamily="34" charset="0"/>
              </a:defRPr>
            </a:lvl1pPr>
          </a:lstStyle>
          <a:p>
            <a:r>
              <a:rPr lang="tr-TR"/>
              <a:t>Asıl başlık stili için tıklatın</a:t>
            </a:r>
            <a:endParaRPr lang="en-US" dirty="0"/>
          </a:p>
        </p:txBody>
      </p:sp>
      <p:sp>
        <p:nvSpPr>
          <p:cNvPr id="3" name="Picture Placeholder 2"/>
          <p:cNvSpPr>
            <a:spLocks noGrp="1" noChangeAspect="1"/>
          </p:cNvSpPr>
          <p:nvPr>
            <p:ph type="pic" idx="1"/>
          </p:nvPr>
        </p:nvSpPr>
        <p:spPr>
          <a:xfrm>
            <a:off x="0" y="-1"/>
            <a:ext cx="12188952" cy="4572000"/>
          </a:xfrm>
          <a:solidFill>
            <a:srgbClr val="0772B5"/>
          </a:solidFill>
        </p:spPr>
        <p:txBody>
          <a:bodyPr lIns="457200" tIns="365760" rIns="45720" bIns="4572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endParaRPr lang="en-US" dirty="0"/>
          </a:p>
        </p:txBody>
      </p:sp>
      <p:sp>
        <p:nvSpPr>
          <p:cNvPr id="4" name="Metin kutusu 3">
            <a:extLst>
              <a:ext uri="{FF2B5EF4-FFF2-40B4-BE49-F238E27FC236}">
                <a16:creationId xmlns:a16="http://schemas.microsoft.com/office/drawing/2014/main" id="{CCE8224A-59FB-0D3A-BE05-8775DFEA50E9}"/>
              </a:ext>
            </a:extLst>
          </p:cNvPr>
          <p:cNvSpPr txBox="1"/>
          <p:nvPr/>
        </p:nvSpPr>
        <p:spPr>
          <a:xfrm>
            <a:off x="11349991" y="6547333"/>
            <a:ext cx="971008" cy="369332"/>
          </a:xfrm>
          <a:prstGeom prst="rect">
            <a:avLst/>
          </a:prstGeom>
          <a:noFill/>
        </p:spPr>
        <p:txBody>
          <a:bodyPr wrap="square" rtlCol="0">
            <a:spAutoFit/>
          </a:bodyPr>
          <a:lstStyle/>
          <a:p>
            <a:fld id="{664ACD40-813E-4CD7-BAA0-FA146C4C113D}" type="slidenum">
              <a:rPr lang="tr-TR" smtClean="0">
                <a:solidFill>
                  <a:schemeClr val="bg1"/>
                </a:solidFill>
              </a:rPr>
              <a:t>‹#›</a:t>
            </a:fld>
            <a:r>
              <a:rPr lang="tr-TR" dirty="0">
                <a:solidFill>
                  <a:schemeClr val="bg1"/>
                </a:solidFill>
              </a:rPr>
              <a:t>/80</a:t>
            </a:r>
          </a:p>
        </p:txBody>
      </p:sp>
    </p:spTree>
    <p:extLst>
      <p:ext uri="{BB962C8B-B14F-4D97-AF65-F5344CB8AC3E}">
        <p14:creationId xmlns:p14="http://schemas.microsoft.com/office/powerpoint/2010/main" val="38862479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2_Başlık Slaydı">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31AD9E14-4365-022E-635D-9C8BB9AE094F}"/>
              </a:ext>
            </a:extLst>
          </p:cNvPr>
          <p:cNvPicPr>
            <a:picLocks noChangeAspect="1"/>
          </p:cNvPicPr>
          <p:nvPr/>
        </p:nvPicPr>
        <p:blipFill>
          <a:blip r:embed="rId2"/>
          <a:stretch>
            <a:fillRect/>
          </a:stretch>
        </p:blipFill>
        <p:spPr>
          <a:xfrm>
            <a:off x="0" y="4180"/>
            <a:ext cx="12192000" cy="6853820"/>
          </a:xfrm>
          <a:prstGeom prst="rect">
            <a:avLst/>
          </a:prstGeom>
        </p:spPr>
      </p:pic>
      <p:sp>
        <p:nvSpPr>
          <p:cNvPr id="5" name="Aynı Kenardaki Köşeleri Yuvarlatılmış Dikdörtgen 26">
            <a:extLst>
              <a:ext uri="{FF2B5EF4-FFF2-40B4-BE49-F238E27FC236}">
                <a16:creationId xmlns:a16="http://schemas.microsoft.com/office/drawing/2014/main" id="{B77A9E2B-30F0-7E47-B896-F6656E99E969}"/>
              </a:ext>
            </a:extLst>
          </p:cNvPr>
          <p:cNvSpPr/>
          <p:nvPr/>
        </p:nvSpPr>
        <p:spPr>
          <a:xfrm rot="5400000" flipH="1">
            <a:off x="5457875" y="-4526503"/>
            <a:ext cx="1276245" cy="12192001"/>
          </a:xfrm>
          <a:prstGeom prst="round2SameRect">
            <a:avLst/>
          </a:prstGeom>
          <a:solidFill>
            <a:srgbClr val="0772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noFill/>
            </a:endParaRPr>
          </a:p>
        </p:txBody>
      </p:sp>
      <p:pic>
        <p:nvPicPr>
          <p:cNvPr id="6" name="Resim 5">
            <a:extLst>
              <a:ext uri="{FF2B5EF4-FFF2-40B4-BE49-F238E27FC236}">
                <a16:creationId xmlns:a16="http://schemas.microsoft.com/office/drawing/2014/main" id="{B627410F-C757-94F6-5F89-FDBA1A0915A3}"/>
              </a:ext>
            </a:extLst>
          </p:cNvPr>
          <p:cNvPicPr>
            <a:picLocks noChangeAspect="1"/>
          </p:cNvPicPr>
          <p:nvPr/>
        </p:nvPicPr>
        <p:blipFill>
          <a:blip r:embed="rId3"/>
          <a:stretch>
            <a:fillRect/>
          </a:stretch>
        </p:blipFill>
        <p:spPr>
          <a:xfrm>
            <a:off x="8729846" y="439164"/>
            <a:ext cx="2305985" cy="2305985"/>
          </a:xfrm>
          <a:prstGeom prst="rect">
            <a:avLst/>
          </a:prstGeom>
        </p:spPr>
      </p:pic>
      <p:sp>
        <p:nvSpPr>
          <p:cNvPr id="7" name="Akış Çizelgesi: Bağlayıcı 6">
            <a:extLst>
              <a:ext uri="{FF2B5EF4-FFF2-40B4-BE49-F238E27FC236}">
                <a16:creationId xmlns:a16="http://schemas.microsoft.com/office/drawing/2014/main" id="{757FEFB2-AD13-EAE9-EFB5-2EE6E4C255AE}"/>
              </a:ext>
            </a:extLst>
          </p:cNvPr>
          <p:cNvSpPr/>
          <p:nvPr/>
        </p:nvSpPr>
        <p:spPr>
          <a:xfrm>
            <a:off x="8733022" y="435387"/>
            <a:ext cx="2305985" cy="2305985"/>
          </a:xfrm>
          <a:prstGeom prst="flowChartConnector">
            <a:avLst/>
          </a:prstGeom>
          <a:noFill/>
          <a:ln>
            <a:solidFill>
              <a:srgbClr val="0772B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8" name="Title 1">
            <a:extLst>
              <a:ext uri="{FF2B5EF4-FFF2-40B4-BE49-F238E27FC236}">
                <a16:creationId xmlns:a16="http://schemas.microsoft.com/office/drawing/2014/main" id="{F5B4DADF-9709-42A5-F5F4-13DAF6E14D22}"/>
              </a:ext>
            </a:extLst>
          </p:cNvPr>
          <p:cNvSpPr>
            <a:spLocks noGrp="1"/>
          </p:cNvSpPr>
          <p:nvPr>
            <p:ph type="ctrTitle" hasCustomPrompt="1"/>
          </p:nvPr>
        </p:nvSpPr>
        <p:spPr>
          <a:xfrm>
            <a:off x="953204" y="623229"/>
            <a:ext cx="7837714" cy="1881767"/>
          </a:xfrm>
          <a:prstGeom prst="rect">
            <a:avLst/>
          </a:prstGeom>
        </p:spPr>
        <p:txBody>
          <a:bodyPr anchor="ctr">
            <a:noAutofit/>
          </a:bodyPr>
          <a:lstStyle>
            <a:lvl1pPr algn="ctr">
              <a:defRPr sz="4000" spc="200" baseline="0">
                <a:solidFill>
                  <a:schemeClr val="bg1"/>
                </a:solidFill>
                <a:latin typeface="Century Gothic" panose="020B0502020202020204" pitchFamily="34" charset="0"/>
              </a:defRPr>
            </a:lvl1pPr>
          </a:lstStyle>
          <a:p>
            <a:r>
              <a:rPr lang="tr-TR" dirty="0"/>
              <a:t>ADIYAMAN ÜNİVERSİTESİ</a:t>
            </a:r>
            <a:endParaRPr lang="en-US" dirty="0"/>
          </a:p>
        </p:txBody>
      </p:sp>
      <p:sp>
        <p:nvSpPr>
          <p:cNvPr id="10" name="Title 1">
            <a:extLst>
              <a:ext uri="{FF2B5EF4-FFF2-40B4-BE49-F238E27FC236}">
                <a16:creationId xmlns:a16="http://schemas.microsoft.com/office/drawing/2014/main" id="{165A142D-14FC-0261-4B20-1E35C313366F}"/>
              </a:ext>
            </a:extLst>
          </p:cNvPr>
          <p:cNvSpPr txBox="1">
            <a:spLocks/>
          </p:cNvSpPr>
          <p:nvPr/>
        </p:nvSpPr>
        <p:spPr>
          <a:xfrm>
            <a:off x="2540309" y="2874806"/>
            <a:ext cx="7837714" cy="1881767"/>
          </a:xfrm>
          <a:prstGeom prst="rect">
            <a:avLst/>
          </a:prstGeom>
        </p:spPr>
        <p:txBody>
          <a:bodyPr vert="horz" lIns="91440" tIns="45720" rIns="91440" bIns="45720" rtlCol="0" anchor="ctr">
            <a:noAutofit/>
          </a:bodyPr>
          <a:lstStyle>
            <a:lvl1pPr algn="ctr" defTabSz="914400" rtl="0" eaLnBrk="1" latinLnBrk="0" hangingPunct="1">
              <a:lnSpc>
                <a:spcPct val="80000"/>
              </a:lnSpc>
              <a:spcBef>
                <a:spcPct val="0"/>
              </a:spcBef>
              <a:buNone/>
              <a:defRPr sz="4000" kern="1200" cap="all" spc="200" baseline="0">
                <a:solidFill>
                  <a:schemeClr val="bg1"/>
                </a:solidFill>
                <a:latin typeface="Century Gothic" panose="020B0502020202020204" pitchFamily="34" charset="0"/>
                <a:ea typeface="+mj-ea"/>
                <a:cs typeface="+mj-cs"/>
              </a:defRPr>
            </a:lvl1pPr>
          </a:lstStyle>
          <a:p>
            <a:r>
              <a:rPr lang="tr-TR" dirty="0">
                <a:solidFill>
                  <a:srgbClr val="04436E"/>
                </a:solidFill>
              </a:rPr>
              <a:t>TEŞEKKÜRLER</a:t>
            </a:r>
            <a:endParaRPr lang="en-US" dirty="0">
              <a:solidFill>
                <a:srgbClr val="04436E"/>
              </a:solidFill>
            </a:endParaRPr>
          </a:p>
        </p:txBody>
      </p:sp>
      <p:pic>
        <p:nvPicPr>
          <p:cNvPr id="2" name="Resim 1" descr="panorama, siyah beyaz içeren bir resim">
            <a:extLst>
              <a:ext uri="{FF2B5EF4-FFF2-40B4-BE49-F238E27FC236}">
                <a16:creationId xmlns:a16="http://schemas.microsoft.com/office/drawing/2014/main" id="{4AB5F7C1-E2BF-EC79-77A3-8C452B5C136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5125604"/>
            <a:ext cx="12192000" cy="1728216"/>
          </a:xfrm>
          <a:prstGeom prst="rect">
            <a:avLst/>
          </a:prstGeom>
        </p:spPr>
      </p:pic>
    </p:spTree>
    <p:extLst>
      <p:ext uri="{BB962C8B-B14F-4D97-AF65-F5344CB8AC3E}">
        <p14:creationId xmlns:p14="http://schemas.microsoft.com/office/powerpoint/2010/main" val="19171126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cSld name="4_Başlık ve İçerik">
    <p:spTree>
      <p:nvGrpSpPr>
        <p:cNvPr id="1" name=""/>
        <p:cNvGrpSpPr/>
        <p:nvPr/>
      </p:nvGrpSpPr>
      <p:grpSpPr>
        <a:xfrm>
          <a:off x="0" y="0"/>
          <a:ext cx="0" cy="0"/>
          <a:chOff x="0" y="0"/>
          <a:chExt cx="0" cy="0"/>
        </a:xfrm>
      </p:grpSpPr>
      <p:pic>
        <p:nvPicPr>
          <p:cNvPr id="8" name="Resim 7">
            <a:extLst>
              <a:ext uri="{FF2B5EF4-FFF2-40B4-BE49-F238E27FC236}">
                <a16:creationId xmlns:a16="http://schemas.microsoft.com/office/drawing/2014/main" id="{251910B5-ED81-25C7-77EC-D5FBDBE4AE9F}"/>
              </a:ext>
            </a:extLst>
          </p:cNvPr>
          <p:cNvPicPr>
            <a:picLocks noChangeAspect="1"/>
          </p:cNvPicPr>
          <p:nvPr/>
        </p:nvPicPr>
        <p:blipFill>
          <a:blip r:embed="rId2">
            <a:alphaModFix amt="5000"/>
          </a:blip>
          <a:stretch>
            <a:fillRect/>
          </a:stretch>
        </p:blipFill>
        <p:spPr>
          <a:xfrm>
            <a:off x="3841440" y="2237368"/>
            <a:ext cx="4509120" cy="4509120"/>
          </a:xfrm>
          <a:prstGeom prst="rect">
            <a:avLst/>
          </a:prstGeom>
        </p:spPr>
      </p:pic>
      <p:sp>
        <p:nvSpPr>
          <p:cNvPr id="18" name="Başlık 17">
            <a:extLst>
              <a:ext uri="{FF2B5EF4-FFF2-40B4-BE49-F238E27FC236}">
                <a16:creationId xmlns:a16="http://schemas.microsoft.com/office/drawing/2014/main" id="{78A28E2D-21C0-6A26-EC20-5435F2BFFAD8}"/>
              </a:ext>
            </a:extLst>
          </p:cNvPr>
          <p:cNvSpPr>
            <a:spLocks noGrp="1"/>
          </p:cNvSpPr>
          <p:nvPr>
            <p:ph type="title"/>
          </p:nvPr>
        </p:nvSpPr>
        <p:spPr>
          <a:xfrm>
            <a:off x="1676400" y="476637"/>
            <a:ext cx="10515600" cy="1325563"/>
          </a:xfrm>
        </p:spPr>
        <p:txBody>
          <a:bodyPr>
            <a:normAutofit/>
          </a:bodyPr>
          <a:lstStyle>
            <a:lvl1pPr>
              <a:defRPr sz="3200">
                <a:latin typeface="Century Gothic" panose="020B0502020202020204" pitchFamily="34" charset="0"/>
              </a:defRPr>
            </a:lvl1pPr>
          </a:lstStyle>
          <a:p>
            <a:r>
              <a:rPr lang="tr-TR"/>
              <a:t>Asıl başlık stili için tıklatın</a:t>
            </a:r>
          </a:p>
        </p:txBody>
      </p:sp>
      <p:pic>
        <p:nvPicPr>
          <p:cNvPr id="24" name="Resim 23">
            <a:extLst>
              <a:ext uri="{FF2B5EF4-FFF2-40B4-BE49-F238E27FC236}">
                <a16:creationId xmlns:a16="http://schemas.microsoft.com/office/drawing/2014/main" id="{BDB48773-1C85-A4FB-AD86-232D512E1E5B}"/>
              </a:ext>
            </a:extLst>
          </p:cNvPr>
          <p:cNvPicPr>
            <a:picLocks noChangeAspect="1"/>
          </p:cNvPicPr>
          <p:nvPr/>
        </p:nvPicPr>
        <p:blipFill>
          <a:blip r:embed="rId3"/>
          <a:stretch>
            <a:fillRect/>
          </a:stretch>
        </p:blipFill>
        <p:spPr>
          <a:xfrm>
            <a:off x="0" y="0"/>
            <a:ext cx="432087" cy="6858000"/>
          </a:xfrm>
          <a:prstGeom prst="rect">
            <a:avLst/>
          </a:prstGeom>
        </p:spPr>
      </p:pic>
    </p:spTree>
    <p:extLst>
      <p:ext uri="{BB962C8B-B14F-4D97-AF65-F5344CB8AC3E}">
        <p14:creationId xmlns:p14="http://schemas.microsoft.com/office/powerpoint/2010/main" val="36666717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Başlık Yer Tutucusu 8">
            <a:extLst>
              <a:ext uri="{FF2B5EF4-FFF2-40B4-BE49-F238E27FC236}">
                <a16:creationId xmlns:a16="http://schemas.microsoft.com/office/drawing/2014/main" id="{249AB3A3-8118-AC31-AECA-5848FCCB87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21" name="Metin kutusu 20">
            <a:extLst>
              <a:ext uri="{FF2B5EF4-FFF2-40B4-BE49-F238E27FC236}">
                <a16:creationId xmlns:a16="http://schemas.microsoft.com/office/drawing/2014/main" id="{5EB78759-3328-11C4-DF40-77E3D83CF057}"/>
              </a:ext>
            </a:extLst>
          </p:cNvPr>
          <p:cNvSpPr txBox="1"/>
          <p:nvPr/>
        </p:nvSpPr>
        <p:spPr>
          <a:xfrm>
            <a:off x="10628811" y="6488668"/>
            <a:ext cx="1449977" cy="369332"/>
          </a:xfrm>
          <a:prstGeom prst="rect">
            <a:avLst/>
          </a:prstGeom>
          <a:noFill/>
        </p:spPr>
        <p:txBody>
          <a:bodyPr wrap="square" rtlCol="0">
            <a:spAutoFit/>
          </a:bodyPr>
          <a:lstStyle/>
          <a:p>
            <a:fld id="{664ACD40-813E-4CD7-BAA0-FA146C4C113D}" type="slidenum">
              <a:rPr lang="tr-TR" smtClean="0"/>
              <a:t>‹#›</a:t>
            </a:fld>
            <a:endParaRPr lang="tr-TR" dirty="0"/>
          </a:p>
        </p:txBody>
      </p:sp>
    </p:spTree>
    <p:extLst>
      <p:ext uri="{BB962C8B-B14F-4D97-AF65-F5344CB8AC3E}">
        <p14:creationId xmlns:p14="http://schemas.microsoft.com/office/powerpoint/2010/main" val="12949039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1" r:id="rId12"/>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Başlık Yer Tutucusu 8">
            <a:extLst>
              <a:ext uri="{FF2B5EF4-FFF2-40B4-BE49-F238E27FC236}">
                <a16:creationId xmlns:a16="http://schemas.microsoft.com/office/drawing/2014/main" id="{249AB3A3-8118-AC31-AECA-5848FCCB87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21" name="Metin kutusu 20">
            <a:extLst>
              <a:ext uri="{FF2B5EF4-FFF2-40B4-BE49-F238E27FC236}">
                <a16:creationId xmlns:a16="http://schemas.microsoft.com/office/drawing/2014/main" id="{5EB78759-3328-11C4-DF40-77E3D83CF057}"/>
              </a:ext>
            </a:extLst>
          </p:cNvPr>
          <p:cNvSpPr txBox="1"/>
          <p:nvPr/>
        </p:nvSpPr>
        <p:spPr>
          <a:xfrm>
            <a:off x="10628811" y="6488668"/>
            <a:ext cx="1449977" cy="369332"/>
          </a:xfrm>
          <a:prstGeom prst="rect">
            <a:avLst/>
          </a:prstGeom>
          <a:noFill/>
        </p:spPr>
        <p:txBody>
          <a:bodyPr wrap="square" rtlCol="0">
            <a:spAutoFit/>
          </a:bodyPr>
          <a:lstStyle/>
          <a:p>
            <a:fld id="{664ACD40-813E-4CD7-BAA0-FA146C4C113D}" type="slidenum">
              <a:rPr lang="tr-TR" smtClean="0"/>
              <a:t>‹#›</a:t>
            </a:fld>
            <a:endParaRPr lang="tr-TR" dirty="0"/>
          </a:p>
        </p:txBody>
      </p:sp>
    </p:spTree>
    <p:extLst>
      <p:ext uri="{BB962C8B-B14F-4D97-AF65-F5344CB8AC3E}">
        <p14:creationId xmlns:p14="http://schemas.microsoft.com/office/powerpoint/2010/main" val="315659176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Lst>
  <p:hf hdr="0" ftr="0" dt="0"/>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tmp"/><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tmp"/></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tmp"/><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tmp"/><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tmp"/><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tmp"/><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tmp"/><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tmp"/><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tmp"/><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tmp"/><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tmp"/><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tkyk.adiyaman.edu.tr/Files/tkyk/Haberler/2020_Senato/ADIYAMAN_UNIVERSITESI_SON_1.pptx"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tkyk.adiyaman.edu.tr/files/tkyk.adiyaman.edu.tr/tr/sayfalar/koordinatorlugumuz/faaliyetlerimiz/2020%20y%C4%B1l%C4%B1%20i%C3%A7%20de%C4%9Ferlendirme%20ve%20bilgilendirme%20senatoda%20sunumu.pptx"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tkyk.adiyaman.edu.tr/files/tkyk.adiyaman.edu.tr/tr/sayfalar/koordinatorlugumuz/faaliyetlerimiz/ady%C3%BC%202022-01%20ygg.pptx" TargetMode="External"/></Relationships>
</file>

<file path=ppt/slides/_rels/slide29.xml.rels><?xml version="1.0" encoding="UTF-8" standalone="yes"?>
<Relationships xmlns="http://schemas.openxmlformats.org/package/2006/relationships"><Relationship Id="rId8" Type="http://schemas.openxmlformats.org/officeDocument/2006/relationships/hyperlink" Target="https://adiyaman.edu.tr/tr/haberler/2022/12/23/adyu-tse-en-iso-9001-2015-belgesi-icin-hazirlaniyor" TargetMode="External"/><Relationship Id="rId3" Type="http://schemas.openxmlformats.org/officeDocument/2006/relationships/image" Target="../media/image22.jpeg"/><Relationship Id="rId7" Type="http://schemas.openxmlformats.org/officeDocument/2006/relationships/hyperlink" Target="https://tkyk.adiyaman.edu.tr/tr/haberler/2022/12/08/ts-en-iso-9001-2015-kalite-yonetim-sistemi-belgelendirme-sureci-hakkinda-bilgilendirme-toplantisi-yapildi"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tkyk.adiyaman.edu.tr/tr/haberler/2022/12/06/adyu-kalite-topluluk-baskani-kalite-elcileri-calistayina-katildi" TargetMode="External"/><Relationship Id="rId5" Type="http://schemas.openxmlformats.org/officeDocument/2006/relationships/hyperlink" Target="https://tkyk.adiyaman.edu.tr/tr/haberler/2022/11/24/adyu-ogrenci-kalite-toplulugu-baskani-secildi." TargetMode="External"/><Relationship Id="rId4" Type="http://schemas.openxmlformats.org/officeDocument/2006/relationships/hyperlink" Target="https://tkyk.adiyaman.edu.tr/tr/haberler/2022/10/27/adyu-kalite-ogrenci-toplulugu-uyeleri-ile-toplanti-yapildi"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tkyk.adiyaman.edu.tr/tr/haberler/2023/12/27/-universitemizde-ts-en-iso-9001-2015-kalite-yonetim-sistemi-belgesi-1.-gozetim-tetkiki-yapildi." TargetMode="External"/><Relationship Id="rId5" Type="http://schemas.openxmlformats.org/officeDocument/2006/relationships/hyperlink" Target="https://adiyaman.edu.tr/tr/haberler/2023/12/26/adiyaman-universitesinde-kalite-calistayi-duzenlendi" TargetMode="External"/><Relationship Id="rId4" Type="http://schemas.openxmlformats.org/officeDocument/2006/relationships/hyperlink" Target="https://tkyk.adiyaman.edu.tr/tr/haberler/2023/10/19/kalite-ekibine-qdms-strateji-ve-kalite-yonetim-sistemi-tanitim-sunumu-yapildi"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tkyk.adiyaman.edu.tr/tr/haberler/2024/11/15/universitemizde-kalite-calistayi-yapildi." TargetMode="External"/><Relationship Id="rId5" Type="http://schemas.openxmlformats.org/officeDocument/2006/relationships/hyperlink" Target="https://adiyaman.edu.tr/tr/haberler/2024/03/27/adiyaman-universitesi-tse-kalite-yonetim-sistemi-belgesi-aldi" TargetMode="External"/><Relationship Id="rId4" Type="http://schemas.openxmlformats.org/officeDocument/2006/relationships/hyperlink" Target="https://tkyk.adiyaman.edu.tr/tr/haberler/2024/02/20/yokak-2023-yili-kurum-ic-degerlendirme-raporunun-kidr-hazirlanmasi-hakkinda-bilgilendirme-toplantisi-yapildi."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23.tmp"/><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5.tmp"/><Relationship Id="rId4" Type="http://schemas.openxmlformats.org/officeDocument/2006/relationships/image" Target="../media/image24.tmp"/></Relationships>
</file>

<file path=ppt/slides/_rels/slide33.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7.tmp"/></Relationships>
</file>

<file path=ppt/slides/_rels/slide34.xml.rels><?xml version="1.0" encoding="UTF-8" standalone="yes"?>
<Relationships xmlns="http://schemas.openxmlformats.org/package/2006/relationships"><Relationship Id="rId3" Type="http://schemas.openxmlformats.org/officeDocument/2006/relationships/image" Target="../media/image28.tmp"/><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0.tmp"/><Relationship Id="rId4" Type="http://schemas.openxmlformats.org/officeDocument/2006/relationships/image" Target="../media/image29.tmp"/></Relationships>
</file>

<file path=ppt/slides/_rels/slide35.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8.tmp"/></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Başlık">
            <a:extLst>
              <a:ext uri="{FF2B5EF4-FFF2-40B4-BE49-F238E27FC236}">
                <a16:creationId xmlns:a16="http://schemas.microsoft.com/office/drawing/2014/main" id="{C9DE4665-144B-4B56-87E2-845ED636FA55}"/>
              </a:ext>
            </a:extLst>
          </p:cNvPr>
          <p:cNvSpPr txBox="1">
            <a:spLocks/>
          </p:cNvSpPr>
          <p:nvPr/>
        </p:nvSpPr>
        <p:spPr bwMode="auto">
          <a:xfrm>
            <a:off x="0" y="2669350"/>
            <a:ext cx="12192000" cy="1318846"/>
          </a:xfrm>
          <a:prstGeom prst="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anchor="b" anchorCtr="0" compatLnSpc="1">
            <a:prstTxWarp prst="textNoShape">
              <a:avLst/>
            </a:prstTxWarp>
            <a:noAutofit/>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nSpc>
                <a:spcPct val="100000"/>
              </a:lnSpc>
            </a:pPr>
            <a:r>
              <a:rPr lang="tr-TR" sz="3200" b="1" dirty="0">
                <a:solidFill>
                  <a:srgbClr val="002060"/>
                </a:solidFill>
              </a:rPr>
              <a:t>TOPLAM KALİTE YÖNETİMİ KOORDİNATÖRLÜĞÜ</a:t>
            </a:r>
          </a:p>
          <a:p>
            <a:pPr>
              <a:lnSpc>
                <a:spcPct val="100000"/>
              </a:lnSpc>
            </a:pPr>
            <a:r>
              <a:rPr lang="tr-TR" sz="3200" b="1" dirty="0">
                <a:solidFill>
                  <a:srgbClr val="002060"/>
                </a:solidFill>
              </a:rPr>
              <a:t>FAALİYET SUNUMU</a:t>
            </a:r>
          </a:p>
        </p:txBody>
      </p:sp>
      <p:sp>
        <p:nvSpPr>
          <p:cNvPr id="7" name="Unvan 6"/>
          <p:cNvSpPr>
            <a:spLocks noGrp="1"/>
          </p:cNvSpPr>
          <p:nvPr>
            <p:ph type="ctrTitle"/>
          </p:nvPr>
        </p:nvSpPr>
        <p:spPr/>
        <p:txBody>
          <a:bodyPr/>
          <a:lstStyle/>
          <a:p>
            <a:endParaRPr lang="tr-TR" dirty="0"/>
          </a:p>
        </p:txBody>
      </p:sp>
      <p:sp>
        <p:nvSpPr>
          <p:cNvPr id="8" name="Dikdörtgen 7"/>
          <p:cNvSpPr/>
          <p:nvPr/>
        </p:nvSpPr>
        <p:spPr>
          <a:xfrm>
            <a:off x="4063241" y="3988196"/>
            <a:ext cx="4065518" cy="130713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r>
              <a:rPr lang="tr-TR" b="1" dirty="0">
                <a:solidFill>
                  <a:srgbClr val="5B9BD5">
                    <a:lumMod val="50000"/>
                  </a:srgbClr>
                </a:solidFill>
                <a:cs typeface="Arial" charset="0"/>
              </a:rPr>
              <a:t>Dr. Öğretim Üyesi Cavidan GÜL VARIŞ</a:t>
            </a:r>
          </a:p>
          <a:p>
            <a:pPr algn="ctr" fontAlgn="base">
              <a:spcBef>
                <a:spcPct val="0"/>
              </a:spcBef>
              <a:spcAft>
                <a:spcPct val="0"/>
              </a:spcAft>
              <a:defRPr/>
            </a:pPr>
            <a:r>
              <a:rPr lang="tr-TR" b="1" dirty="0">
                <a:solidFill>
                  <a:srgbClr val="5B9BD5">
                    <a:lumMod val="50000"/>
                  </a:srgbClr>
                </a:solidFill>
                <a:cs typeface="Arial" charset="0"/>
              </a:rPr>
              <a:t>KOORDİNATÖR</a:t>
            </a:r>
          </a:p>
        </p:txBody>
      </p:sp>
    </p:spTree>
    <p:extLst>
      <p:ext uri="{BB962C8B-B14F-4D97-AF65-F5344CB8AC3E}">
        <p14:creationId xmlns:p14="http://schemas.microsoft.com/office/powerpoint/2010/main" val="8690390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08D7E2-C520-2B73-E64F-CA1EEEAF6D4E}"/>
            </a:ext>
          </a:extLst>
        </p:cNvPr>
        <p:cNvGrpSpPr/>
        <p:nvPr/>
      </p:nvGrpSpPr>
      <p:grpSpPr>
        <a:xfrm>
          <a:off x="0" y="0"/>
          <a:ext cx="0" cy="0"/>
          <a:chOff x="0" y="0"/>
          <a:chExt cx="0" cy="0"/>
        </a:xfrm>
      </p:grpSpPr>
      <p:sp>
        <p:nvSpPr>
          <p:cNvPr id="2" name="12 Metin kutusu">
            <a:extLst>
              <a:ext uri="{FF2B5EF4-FFF2-40B4-BE49-F238E27FC236}">
                <a16:creationId xmlns:a16="http://schemas.microsoft.com/office/drawing/2014/main" id="{D145447C-E525-3F7B-7A78-DAB6071FE819}"/>
              </a:ext>
            </a:extLst>
          </p:cNvPr>
          <p:cNvSpPr txBox="1"/>
          <p:nvPr/>
        </p:nvSpPr>
        <p:spPr>
          <a:xfrm>
            <a:off x="2553813" y="-69508"/>
            <a:ext cx="6971251" cy="584775"/>
          </a:xfrm>
          <a:prstGeom prst="rect">
            <a:avLst/>
          </a:prstGeom>
          <a:noFill/>
        </p:spPr>
        <p:txBody>
          <a:bodyPr wrap="square" rtlCol="0">
            <a:spAutoFit/>
          </a:bodyPr>
          <a:lstStyle/>
          <a:p>
            <a:pPr algn="ctr" fontAlgn="base">
              <a:spcBef>
                <a:spcPct val="0"/>
              </a:spcBef>
              <a:spcAft>
                <a:spcPct val="0"/>
              </a:spcAft>
            </a:pPr>
            <a:r>
              <a:rPr lang="tr-TR" sz="3200" b="1" dirty="0">
                <a:solidFill>
                  <a:schemeClr val="bg1"/>
                </a:solidFill>
                <a:latin typeface="+mj-lt"/>
                <a:cs typeface="Arial" charset="0"/>
              </a:rPr>
              <a:t>KOMİSYONLAR</a:t>
            </a:r>
          </a:p>
        </p:txBody>
      </p:sp>
      <p:sp>
        <p:nvSpPr>
          <p:cNvPr id="48" name="Metin kutusu 47">
            <a:extLst>
              <a:ext uri="{FF2B5EF4-FFF2-40B4-BE49-F238E27FC236}">
                <a16:creationId xmlns:a16="http://schemas.microsoft.com/office/drawing/2014/main" id="{F8A758DA-A6A3-2087-D585-F121F98CE0DF}"/>
              </a:ext>
            </a:extLst>
          </p:cNvPr>
          <p:cNvSpPr txBox="1"/>
          <p:nvPr/>
        </p:nvSpPr>
        <p:spPr>
          <a:xfrm>
            <a:off x="1139522" y="6544672"/>
            <a:ext cx="10261645" cy="400110"/>
          </a:xfrm>
          <a:prstGeom prst="rect">
            <a:avLst/>
          </a:prstGeom>
          <a:noFill/>
        </p:spPr>
        <p:txBody>
          <a:bodyPr wrap="square" rtlCol="0" anchor="ctr">
            <a:spAutoFit/>
          </a:bodyPr>
          <a:lstStyle/>
          <a:p>
            <a:pPr algn="ctr"/>
            <a:r>
              <a:rPr lang="tr-TR" sz="2000" b="1" dirty="0">
                <a:solidFill>
                  <a:srgbClr val="44546A">
                    <a:lumMod val="75000"/>
                  </a:srgbClr>
                </a:solidFill>
                <a:latin typeface="+mj-lt"/>
              </a:rPr>
              <a:t>TOPLAM KALİTE YÖNETİMİ KOORDİNATÖRLÜĞÜ</a:t>
            </a:r>
          </a:p>
        </p:txBody>
      </p:sp>
      <p:pic>
        <p:nvPicPr>
          <p:cNvPr id="5" name="Resim 4">
            <a:extLst>
              <a:ext uri="{FF2B5EF4-FFF2-40B4-BE49-F238E27FC236}">
                <a16:creationId xmlns:a16="http://schemas.microsoft.com/office/drawing/2014/main" id="{8C2D3CF4-FECF-8AA6-419D-109C34BF41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733" y="515267"/>
            <a:ext cx="9082453" cy="2804708"/>
          </a:xfrm>
          <a:prstGeom prst="rect">
            <a:avLst/>
          </a:prstGeom>
        </p:spPr>
      </p:pic>
      <p:pic>
        <p:nvPicPr>
          <p:cNvPr id="7" name="Resim 6">
            <a:extLst>
              <a:ext uri="{FF2B5EF4-FFF2-40B4-BE49-F238E27FC236}">
                <a16:creationId xmlns:a16="http://schemas.microsoft.com/office/drawing/2014/main" id="{1C47BA8A-CA7B-BC60-97E6-356AC1EA1D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8624" y="3429000"/>
            <a:ext cx="9922361" cy="2474679"/>
          </a:xfrm>
          <a:prstGeom prst="rect">
            <a:avLst/>
          </a:prstGeom>
        </p:spPr>
      </p:pic>
      <p:sp>
        <p:nvSpPr>
          <p:cNvPr id="8" name="Metin kutusu 7">
            <a:extLst>
              <a:ext uri="{FF2B5EF4-FFF2-40B4-BE49-F238E27FC236}">
                <a16:creationId xmlns:a16="http://schemas.microsoft.com/office/drawing/2014/main" id="{74D85261-C856-4D70-8295-E8D6E3E1D1B4}"/>
              </a:ext>
            </a:extLst>
          </p:cNvPr>
          <p:cNvSpPr txBox="1"/>
          <p:nvPr/>
        </p:nvSpPr>
        <p:spPr>
          <a:xfrm>
            <a:off x="9550185" y="3581391"/>
            <a:ext cx="1166382" cy="369332"/>
          </a:xfrm>
          <a:prstGeom prst="rect">
            <a:avLst/>
          </a:prstGeom>
          <a:noFill/>
        </p:spPr>
        <p:txBody>
          <a:bodyPr wrap="square" rtlCol="0">
            <a:spAutoFit/>
          </a:bodyPr>
          <a:lstStyle/>
          <a:p>
            <a:r>
              <a:rPr lang="tr-TR" b="1" dirty="0"/>
              <a:t>56 KİŞİLİK</a:t>
            </a:r>
          </a:p>
        </p:txBody>
      </p:sp>
      <p:sp>
        <p:nvSpPr>
          <p:cNvPr id="10" name="Metin kutusu 9">
            <a:extLst>
              <a:ext uri="{FF2B5EF4-FFF2-40B4-BE49-F238E27FC236}">
                <a16:creationId xmlns:a16="http://schemas.microsoft.com/office/drawing/2014/main" id="{CAB16D6F-C823-CDC3-0818-5182630FA421}"/>
              </a:ext>
            </a:extLst>
          </p:cNvPr>
          <p:cNvSpPr txBox="1"/>
          <p:nvPr/>
        </p:nvSpPr>
        <p:spPr>
          <a:xfrm>
            <a:off x="6270344" y="2200412"/>
            <a:ext cx="1509090" cy="369332"/>
          </a:xfrm>
          <a:prstGeom prst="rect">
            <a:avLst/>
          </a:prstGeom>
          <a:noFill/>
        </p:spPr>
        <p:txBody>
          <a:bodyPr wrap="square" rtlCol="0">
            <a:spAutoFit/>
          </a:bodyPr>
          <a:lstStyle/>
          <a:p>
            <a:r>
              <a:rPr lang="tr-TR" b="1" dirty="0"/>
              <a:t>116 KİŞİLİK</a:t>
            </a:r>
          </a:p>
        </p:txBody>
      </p:sp>
      <p:sp>
        <p:nvSpPr>
          <p:cNvPr id="11" name="Metin kutusu 10">
            <a:extLst>
              <a:ext uri="{FF2B5EF4-FFF2-40B4-BE49-F238E27FC236}">
                <a16:creationId xmlns:a16="http://schemas.microsoft.com/office/drawing/2014/main" id="{5C2C9659-00AC-F03A-5E13-6D96620E6CEA}"/>
              </a:ext>
            </a:extLst>
          </p:cNvPr>
          <p:cNvSpPr txBox="1"/>
          <p:nvPr/>
        </p:nvSpPr>
        <p:spPr>
          <a:xfrm>
            <a:off x="2729132" y="3489058"/>
            <a:ext cx="2160267" cy="461665"/>
          </a:xfrm>
          <a:prstGeom prst="rect">
            <a:avLst/>
          </a:prstGeom>
          <a:noFill/>
        </p:spPr>
        <p:txBody>
          <a:bodyPr wrap="square" rtlCol="0">
            <a:spAutoFit/>
          </a:bodyPr>
          <a:lstStyle/>
          <a:p>
            <a:r>
              <a:rPr lang="tr-TR" sz="2400" b="1" dirty="0"/>
              <a:t>ADYÜ YÖKAK</a:t>
            </a:r>
          </a:p>
        </p:txBody>
      </p:sp>
      <p:sp>
        <p:nvSpPr>
          <p:cNvPr id="12" name="Metin kutusu 11">
            <a:extLst>
              <a:ext uri="{FF2B5EF4-FFF2-40B4-BE49-F238E27FC236}">
                <a16:creationId xmlns:a16="http://schemas.microsoft.com/office/drawing/2014/main" id="{5B74703A-01EF-427D-254D-C090802BB065}"/>
              </a:ext>
            </a:extLst>
          </p:cNvPr>
          <p:cNvSpPr txBox="1"/>
          <p:nvPr/>
        </p:nvSpPr>
        <p:spPr>
          <a:xfrm>
            <a:off x="998806" y="2200412"/>
            <a:ext cx="2812739" cy="369332"/>
          </a:xfrm>
          <a:prstGeom prst="rect">
            <a:avLst/>
          </a:prstGeom>
          <a:noFill/>
        </p:spPr>
        <p:txBody>
          <a:bodyPr wrap="square" rtlCol="0">
            <a:spAutoFit/>
          </a:bodyPr>
          <a:lstStyle/>
          <a:p>
            <a:r>
              <a:rPr lang="tr-TR" b="1" dirty="0"/>
              <a:t>TS EN ISO 9001:2015 KYS</a:t>
            </a:r>
          </a:p>
        </p:txBody>
      </p:sp>
    </p:spTree>
    <p:extLst>
      <p:ext uri="{BB962C8B-B14F-4D97-AF65-F5344CB8AC3E}">
        <p14:creationId xmlns:p14="http://schemas.microsoft.com/office/powerpoint/2010/main" val="12233800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089F70-4331-A539-B862-684F6B869453}"/>
            </a:ext>
          </a:extLst>
        </p:cNvPr>
        <p:cNvGrpSpPr/>
        <p:nvPr/>
      </p:nvGrpSpPr>
      <p:grpSpPr>
        <a:xfrm>
          <a:off x="0" y="0"/>
          <a:ext cx="0" cy="0"/>
          <a:chOff x="0" y="0"/>
          <a:chExt cx="0" cy="0"/>
        </a:xfrm>
      </p:grpSpPr>
      <p:sp>
        <p:nvSpPr>
          <p:cNvPr id="2" name="12 Metin kutusu">
            <a:extLst>
              <a:ext uri="{FF2B5EF4-FFF2-40B4-BE49-F238E27FC236}">
                <a16:creationId xmlns:a16="http://schemas.microsoft.com/office/drawing/2014/main" id="{9504E1F3-AFB8-D132-9A1D-8955C6349F7D}"/>
              </a:ext>
            </a:extLst>
          </p:cNvPr>
          <p:cNvSpPr txBox="1"/>
          <p:nvPr/>
        </p:nvSpPr>
        <p:spPr>
          <a:xfrm>
            <a:off x="2553813" y="-69508"/>
            <a:ext cx="6971251" cy="584775"/>
          </a:xfrm>
          <a:prstGeom prst="rect">
            <a:avLst/>
          </a:prstGeom>
          <a:noFill/>
        </p:spPr>
        <p:txBody>
          <a:bodyPr wrap="square" rtlCol="0">
            <a:spAutoFit/>
          </a:bodyPr>
          <a:lstStyle/>
          <a:p>
            <a:pPr algn="ctr" fontAlgn="base">
              <a:spcBef>
                <a:spcPct val="0"/>
              </a:spcBef>
              <a:spcAft>
                <a:spcPct val="0"/>
              </a:spcAft>
            </a:pPr>
            <a:r>
              <a:rPr lang="tr-TR" sz="3200" b="1" dirty="0">
                <a:solidFill>
                  <a:schemeClr val="bg1"/>
                </a:solidFill>
                <a:latin typeface="+mj-lt"/>
                <a:cs typeface="Arial" charset="0"/>
              </a:rPr>
              <a:t>YENİ KURULACAK KOMİSYONLAR</a:t>
            </a:r>
          </a:p>
        </p:txBody>
      </p:sp>
      <p:sp>
        <p:nvSpPr>
          <p:cNvPr id="48" name="Metin kutusu 47">
            <a:extLst>
              <a:ext uri="{FF2B5EF4-FFF2-40B4-BE49-F238E27FC236}">
                <a16:creationId xmlns:a16="http://schemas.microsoft.com/office/drawing/2014/main" id="{0CA9AB1D-16C3-F87F-AFEE-7E2942798158}"/>
              </a:ext>
            </a:extLst>
          </p:cNvPr>
          <p:cNvSpPr txBox="1"/>
          <p:nvPr/>
        </p:nvSpPr>
        <p:spPr>
          <a:xfrm>
            <a:off x="1139522" y="6544672"/>
            <a:ext cx="10261645" cy="400110"/>
          </a:xfrm>
          <a:prstGeom prst="rect">
            <a:avLst/>
          </a:prstGeom>
          <a:noFill/>
        </p:spPr>
        <p:txBody>
          <a:bodyPr wrap="square" rtlCol="0" anchor="ctr">
            <a:spAutoFit/>
          </a:bodyPr>
          <a:lstStyle/>
          <a:p>
            <a:pPr algn="ctr"/>
            <a:r>
              <a:rPr lang="tr-TR" sz="2000" b="1" dirty="0">
                <a:solidFill>
                  <a:srgbClr val="44546A">
                    <a:lumMod val="75000"/>
                  </a:srgbClr>
                </a:solidFill>
                <a:latin typeface="+mj-lt"/>
              </a:rPr>
              <a:t>TOPLAM KALİTE YÖNETİMİ KOORDİNATÖRLÜĞÜ</a:t>
            </a:r>
          </a:p>
        </p:txBody>
      </p:sp>
      <p:sp>
        <p:nvSpPr>
          <p:cNvPr id="12" name="Metin kutusu 11">
            <a:extLst>
              <a:ext uri="{FF2B5EF4-FFF2-40B4-BE49-F238E27FC236}">
                <a16:creationId xmlns:a16="http://schemas.microsoft.com/office/drawing/2014/main" id="{08E6F310-959C-B5F5-437D-CC10AF0DE914}"/>
              </a:ext>
            </a:extLst>
          </p:cNvPr>
          <p:cNvSpPr txBox="1"/>
          <p:nvPr/>
        </p:nvSpPr>
        <p:spPr>
          <a:xfrm>
            <a:off x="1375997" y="1398554"/>
            <a:ext cx="9202907" cy="3170099"/>
          </a:xfrm>
          <a:prstGeom prst="rect">
            <a:avLst/>
          </a:prstGeom>
          <a:noFill/>
        </p:spPr>
        <p:txBody>
          <a:bodyPr wrap="square" rtlCol="0">
            <a:spAutoFit/>
          </a:bodyPr>
          <a:lstStyle/>
          <a:p>
            <a:pPr marL="742950" indent="-742950">
              <a:buAutoNum type="arabicPeriod"/>
            </a:pPr>
            <a:r>
              <a:rPr lang="tr-TR" sz="4000" dirty="0">
                <a:solidFill>
                  <a:srgbClr val="002060"/>
                </a:solidFill>
                <a:latin typeface="+mj-lt"/>
                <a:ea typeface="Roboto"/>
                <a:cs typeface="Roboto"/>
              </a:rPr>
              <a:t>TS ISO 14001: ÇEVRE YÖNETİM SİSTEMİ</a:t>
            </a:r>
          </a:p>
          <a:p>
            <a:pPr marL="742950" indent="-742950">
              <a:buAutoNum type="arabicPeriod"/>
            </a:pPr>
            <a:endParaRPr lang="tr-TR" sz="4000" dirty="0">
              <a:solidFill>
                <a:srgbClr val="002060"/>
              </a:solidFill>
              <a:latin typeface="+mj-lt"/>
              <a:ea typeface="Roboto"/>
              <a:cs typeface="Roboto"/>
            </a:endParaRPr>
          </a:p>
          <a:p>
            <a:pPr marL="742950" indent="-742950">
              <a:buAutoNum type="arabicPeriod"/>
            </a:pPr>
            <a:r>
              <a:rPr lang="tr-TR" sz="4000" dirty="0">
                <a:solidFill>
                  <a:srgbClr val="002060"/>
                </a:solidFill>
                <a:latin typeface="+mj-lt"/>
                <a:ea typeface="Roboto"/>
                <a:cs typeface="Roboto"/>
              </a:rPr>
              <a:t>TS EN ISO 50001: ENERJİ YÖNETİM SİSTEMİ</a:t>
            </a:r>
          </a:p>
          <a:p>
            <a:pPr marL="742950" indent="-742950">
              <a:buAutoNum type="arabicPeriod"/>
            </a:pPr>
            <a:endParaRPr lang="tr-TR" sz="4000" dirty="0">
              <a:solidFill>
                <a:srgbClr val="002060"/>
              </a:solidFill>
              <a:latin typeface="+mj-lt"/>
              <a:ea typeface="Roboto"/>
              <a:cs typeface="Roboto"/>
            </a:endParaRPr>
          </a:p>
          <a:p>
            <a:pPr marL="742950" indent="-742950">
              <a:buAutoNum type="arabicPeriod"/>
            </a:pPr>
            <a:r>
              <a:rPr lang="tr-TR" sz="4000" dirty="0">
                <a:solidFill>
                  <a:srgbClr val="002060"/>
                </a:solidFill>
                <a:latin typeface="+mj-lt"/>
                <a:ea typeface="Roboto"/>
                <a:cs typeface="Roboto"/>
              </a:rPr>
              <a:t>TS ISO 46001: SU VERİMLİLİĞİ YÖNETİM SİSTEMİ </a:t>
            </a:r>
            <a:endParaRPr lang="tr-TR" sz="4000" b="1" dirty="0"/>
          </a:p>
        </p:txBody>
      </p:sp>
    </p:spTree>
    <p:extLst>
      <p:ext uri="{BB962C8B-B14F-4D97-AF65-F5344CB8AC3E}">
        <p14:creationId xmlns:p14="http://schemas.microsoft.com/office/powerpoint/2010/main" val="6253903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2 Metin kutusu">
            <a:extLst>
              <a:ext uri="{FF2B5EF4-FFF2-40B4-BE49-F238E27FC236}">
                <a16:creationId xmlns:a16="http://schemas.microsoft.com/office/drawing/2014/main" id="{DC20134A-45F2-4307-873F-6D3DC29BA46D}"/>
              </a:ext>
            </a:extLst>
          </p:cNvPr>
          <p:cNvSpPr txBox="1"/>
          <p:nvPr/>
        </p:nvSpPr>
        <p:spPr>
          <a:xfrm>
            <a:off x="1768881" y="-70726"/>
            <a:ext cx="8549505" cy="584775"/>
          </a:xfrm>
          <a:prstGeom prst="rect">
            <a:avLst/>
          </a:prstGeom>
          <a:noFill/>
        </p:spPr>
        <p:txBody>
          <a:bodyPr wrap="square" rtlCol="0">
            <a:spAutoFit/>
          </a:bodyPr>
          <a:lstStyle/>
          <a:p>
            <a:pPr algn="ctr"/>
            <a:r>
              <a:rPr lang="tr-TR" sz="3200" b="1" dirty="0">
                <a:solidFill>
                  <a:schemeClr val="bg1"/>
                </a:solidFill>
                <a:latin typeface="+mj-lt"/>
              </a:rPr>
              <a:t>BİRİME İLİŞKİN BİLGİLER</a:t>
            </a:r>
          </a:p>
        </p:txBody>
      </p:sp>
      <p:sp>
        <p:nvSpPr>
          <p:cNvPr id="13" name="Metin kutusu 12">
            <a:extLst>
              <a:ext uri="{FF2B5EF4-FFF2-40B4-BE49-F238E27FC236}">
                <a16:creationId xmlns:a16="http://schemas.microsoft.com/office/drawing/2014/main" id="{55596B6E-7E00-49EF-820C-895F823634E2}"/>
              </a:ext>
            </a:extLst>
          </p:cNvPr>
          <p:cNvSpPr txBox="1"/>
          <p:nvPr/>
        </p:nvSpPr>
        <p:spPr>
          <a:xfrm>
            <a:off x="1139522" y="6544672"/>
            <a:ext cx="10261645" cy="400110"/>
          </a:xfrm>
          <a:prstGeom prst="rect">
            <a:avLst/>
          </a:prstGeom>
          <a:noFill/>
        </p:spPr>
        <p:txBody>
          <a:bodyPr wrap="square" rtlCol="0" anchor="ctr">
            <a:spAutoFit/>
          </a:bodyPr>
          <a:lstStyle/>
          <a:p>
            <a:pPr algn="ctr"/>
            <a:r>
              <a:rPr lang="tr-TR" sz="2000" b="1" dirty="0">
                <a:solidFill>
                  <a:srgbClr val="44546A">
                    <a:lumMod val="75000"/>
                  </a:srgbClr>
                </a:solidFill>
                <a:latin typeface="+mj-lt"/>
              </a:rPr>
              <a:t>TOPLAM KALİTE YÖNETİMİ KOORDİNATÖRLÜĞÜ</a:t>
            </a:r>
          </a:p>
        </p:txBody>
      </p:sp>
      <p:graphicFrame>
        <p:nvGraphicFramePr>
          <p:cNvPr id="7" name="Tablo 6"/>
          <p:cNvGraphicFramePr>
            <a:graphicFrameLocks noGrp="1"/>
          </p:cNvGraphicFramePr>
          <p:nvPr>
            <p:extLst>
              <p:ext uri="{D42A27DB-BD31-4B8C-83A1-F6EECF244321}">
                <p14:modId xmlns:p14="http://schemas.microsoft.com/office/powerpoint/2010/main" val="1430276526"/>
              </p:ext>
            </p:extLst>
          </p:nvPr>
        </p:nvGraphicFramePr>
        <p:xfrm>
          <a:off x="710214" y="3293471"/>
          <a:ext cx="6194328" cy="2266415"/>
        </p:xfrm>
        <a:graphic>
          <a:graphicData uri="http://schemas.openxmlformats.org/drawingml/2006/table">
            <a:tbl>
              <a:tblPr>
                <a:tableStyleId>{5C22544A-7EE6-4342-B048-85BDC9FD1C3A}</a:tableStyleId>
              </a:tblPr>
              <a:tblGrid>
                <a:gridCol w="2498224">
                  <a:extLst>
                    <a:ext uri="{9D8B030D-6E8A-4147-A177-3AD203B41FA5}">
                      <a16:colId xmlns:a16="http://schemas.microsoft.com/office/drawing/2014/main" val="2361392471"/>
                    </a:ext>
                  </a:extLst>
                </a:gridCol>
                <a:gridCol w="1604839">
                  <a:extLst>
                    <a:ext uri="{9D8B030D-6E8A-4147-A177-3AD203B41FA5}">
                      <a16:colId xmlns:a16="http://schemas.microsoft.com/office/drawing/2014/main" val="1340554766"/>
                    </a:ext>
                  </a:extLst>
                </a:gridCol>
                <a:gridCol w="853237">
                  <a:extLst>
                    <a:ext uri="{9D8B030D-6E8A-4147-A177-3AD203B41FA5}">
                      <a16:colId xmlns:a16="http://schemas.microsoft.com/office/drawing/2014/main" val="1704195267"/>
                    </a:ext>
                  </a:extLst>
                </a:gridCol>
                <a:gridCol w="1238028">
                  <a:extLst>
                    <a:ext uri="{9D8B030D-6E8A-4147-A177-3AD203B41FA5}">
                      <a16:colId xmlns:a16="http://schemas.microsoft.com/office/drawing/2014/main" val="2653215007"/>
                    </a:ext>
                  </a:extLst>
                </a:gridCol>
              </a:tblGrid>
              <a:tr h="956787">
                <a:tc>
                  <a:txBody>
                    <a:bodyPr/>
                    <a:lstStyle/>
                    <a:p>
                      <a:pPr algn="l" fontAlgn="b"/>
                      <a:r>
                        <a:rPr lang="tr-TR" sz="1100" b="1" u="none" strike="noStrike" dirty="0">
                          <a:effectLst/>
                        </a:rPr>
                        <a:t>HİZMET ALANLARI</a:t>
                      </a:r>
                      <a:endParaRPr lang="tr-TR" sz="1100" b="1" i="0" u="none" strike="noStrike" dirty="0">
                        <a:solidFill>
                          <a:srgbClr val="000000"/>
                        </a:solidFill>
                        <a:effectLst/>
                        <a:latin typeface="Calibri" panose="020F0502020204030204" pitchFamily="34" charset="0"/>
                      </a:endParaRPr>
                    </a:p>
                  </a:txBody>
                  <a:tcPr marL="9525" marR="9525" marT="9525" marB="0" anchor="ctr">
                    <a:solidFill>
                      <a:schemeClr val="accent2">
                        <a:lumMod val="40000"/>
                        <a:lumOff val="60000"/>
                      </a:schemeClr>
                    </a:solidFill>
                  </a:tcPr>
                </a:tc>
                <a:tc>
                  <a:txBody>
                    <a:bodyPr/>
                    <a:lstStyle/>
                    <a:p>
                      <a:pPr algn="l" fontAlgn="b"/>
                      <a:r>
                        <a:rPr lang="tr-TR" sz="1100" b="1" u="none" strike="noStrike" dirty="0">
                          <a:effectLst/>
                        </a:rPr>
                        <a:t>OFİS SAYISI</a:t>
                      </a:r>
                      <a:endParaRPr lang="tr-TR" sz="1100" b="1" i="0" u="none" strike="noStrike" dirty="0">
                        <a:solidFill>
                          <a:srgbClr val="000000"/>
                        </a:solidFill>
                        <a:effectLst/>
                        <a:latin typeface="Calibri" panose="020F0502020204030204" pitchFamily="34" charset="0"/>
                      </a:endParaRPr>
                    </a:p>
                  </a:txBody>
                  <a:tcPr marL="9525" marR="9525" marT="9525" marB="0" anchor="ctr">
                    <a:solidFill>
                      <a:schemeClr val="accent2">
                        <a:lumMod val="40000"/>
                        <a:lumOff val="60000"/>
                      </a:schemeClr>
                    </a:solidFill>
                  </a:tcPr>
                </a:tc>
                <a:tc>
                  <a:txBody>
                    <a:bodyPr/>
                    <a:lstStyle/>
                    <a:p>
                      <a:pPr algn="l" fontAlgn="b"/>
                      <a:r>
                        <a:rPr lang="tr-TR" sz="1100" b="1" u="none" strike="noStrike" dirty="0">
                          <a:effectLst/>
                        </a:rPr>
                        <a:t>ALAN(m</a:t>
                      </a:r>
                      <a:r>
                        <a:rPr lang="tr-TR" sz="1100" b="1" u="none" strike="noStrike" baseline="30000" dirty="0">
                          <a:effectLst/>
                        </a:rPr>
                        <a:t>2</a:t>
                      </a:r>
                      <a:r>
                        <a:rPr lang="tr-TR" sz="1100" b="1" u="none" strike="noStrike" dirty="0">
                          <a:effectLst/>
                        </a:rPr>
                        <a:t>)</a:t>
                      </a:r>
                      <a:endParaRPr lang="tr-TR" sz="1100" b="1" i="0" u="none" strike="noStrike" dirty="0">
                        <a:solidFill>
                          <a:srgbClr val="000000"/>
                        </a:solidFill>
                        <a:effectLst/>
                        <a:latin typeface="Calibri" panose="020F0502020204030204" pitchFamily="34" charset="0"/>
                      </a:endParaRPr>
                    </a:p>
                  </a:txBody>
                  <a:tcPr marL="9525" marR="9525" marT="9525" marB="0" anchor="ctr">
                    <a:solidFill>
                      <a:schemeClr val="accent2">
                        <a:lumMod val="40000"/>
                        <a:lumOff val="60000"/>
                      </a:schemeClr>
                    </a:solidFill>
                  </a:tcPr>
                </a:tc>
                <a:tc>
                  <a:txBody>
                    <a:bodyPr/>
                    <a:lstStyle/>
                    <a:p>
                      <a:pPr algn="l" fontAlgn="b"/>
                      <a:r>
                        <a:rPr lang="tr-TR" sz="1100" b="1" u="none" strike="noStrike" dirty="0">
                          <a:effectLst/>
                        </a:rPr>
                        <a:t>KULLANAN KİŞİ SAYISI</a:t>
                      </a:r>
                      <a:endParaRPr lang="tr-TR" sz="1100" b="1" i="0" u="none" strike="noStrike" dirty="0">
                        <a:solidFill>
                          <a:srgbClr val="000000"/>
                        </a:solidFill>
                        <a:effectLst/>
                        <a:latin typeface="Calibri" panose="020F0502020204030204" pitchFamily="34" charset="0"/>
                      </a:endParaRPr>
                    </a:p>
                  </a:txBody>
                  <a:tcPr marL="9525" marR="9525" marT="9525" marB="0" anchor="ctr">
                    <a:solidFill>
                      <a:schemeClr val="accent2">
                        <a:lumMod val="40000"/>
                        <a:lumOff val="60000"/>
                      </a:schemeClr>
                    </a:solidFill>
                  </a:tcPr>
                </a:tc>
                <a:extLst>
                  <a:ext uri="{0D108BD9-81ED-4DB2-BD59-A6C34878D82A}">
                    <a16:rowId xmlns:a16="http://schemas.microsoft.com/office/drawing/2014/main" val="3255959249"/>
                  </a:ext>
                </a:extLst>
              </a:tr>
              <a:tr h="390399">
                <a:tc>
                  <a:txBody>
                    <a:bodyPr/>
                    <a:lstStyle/>
                    <a:p>
                      <a:pPr algn="l" fontAlgn="b"/>
                      <a:r>
                        <a:rPr lang="tr-TR" sz="1100" u="none" strike="noStrike" dirty="0">
                          <a:effectLst/>
                        </a:rPr>
                        <a:t>AKADEMİK PERSONEL HİZMET ALANI</a:t>
                      </a:r>
                      <a:endParaRPr lang="tr-TR" sz="1100" b="0" i="0" u="none" strike="noStrike" dirty="0">
                        <a:solidFill>
                          <a:srgbClr val="000000"/>
                        </a:solidFill>
                        <a:effectLst/>
                        <a:latin typeface="Calibri" panose="020F0502020204030204" pitchFamily="34" charset="0"/>
                      </a:endParaRPr>
                    </a:p>
                  </a:txBody>
                  <a:tcPr marL="9525" marR="9525" marT="9525" marB="0" anchor="ctr">
                    <a:solidFill>
                      <a:schemeClr val="accent2">
                        <a:lumMod val="40000"/>
                        <a:lumOff val="60000"/>
                      </a:schemeClr>
                    </a:solidFill>
                  </a:tcPr>
                </a:tc>
                <a:tc>
                  <a:txBody>
                    <a:bodyPr/>
                    <a:lstStyle/>
                    <a:p>
                      <a:pPr algn="ctr" fontAlgn="b"/>
                      <a:r>
                        <a:rPr lang="tr-TR" sz="1100" b="0" i="0" u="none" strike="noStrike" dirty="0">
                          <a:solidFill>
                            <a:srgbClr val="000000"/>
                          </a:solidFill>
                          <a:effectLst/>
                          <a:latin typeface="Calibri" panose="020F0502020204030204" pitchFamily="34" charset="0"/>
                        </a:rPr>
                        <a:t>1</a:t>
                      </a:r>
                    </a:p>
                  </a:txBody>
                  <a:tcPr marL="9525" marR="9525" marT="9525" marB="0" anchor="ctr"/>
                </a:tc>
                <a:tc>
                  <a:txBody>
                    <a:bodyPr/>
                    <a:lstStyle/>
                    <a:p>
                      <a:pPr algn="ctr" fontAlgn="b"/>
                      <a:r>
                        <a:rPr lang="tr-TR" sz="1100" b="0" i="0" u="none" strike="noStrike" dirty="0">
                          <a:solidFill>
                            <a:srgbClr val="000000"/>
                          </a:solidFill>
                          <a:effectLst/>
                          <a:latin typeface="Calibri" panose="020F0502020204030204" pitchFamily="34" charset="0"/>
                        </a:rPr>
                        <a:t>30</a:t>
                      </a:r>
                    </a:p>
                  </a:txBody>
                  <a:tcPr marL="9525" marR="9525" marT="9525" marB="0" anchor="ctr"/>
                </a:tc>
                <a:tc>
                  <a:txBody>
                    <a:bodyPr/>
                    <a:lstStyle/>
                    <a:p>
                      <a:pPr algn="ctr" fontAlgn="b"/>
                      <a:r>
                        <a:rPr lang="tr-TR" sz="1100" b="0" i="0" u="none" strike="noStrike" dirty="0">
                          <a:solidFill>
                            <a:srgbClr val="000000"/>
                          </a:solidFill>
                          <a:effectLst/>
                          <a:latin typeface="Calibri" panose="020F0502020204030204" pitchFamily="34" charset="0"/>
                        </a:rPr>
                        <a:t>1</a:t>
                      </a:r>
                    </a:p>
                  </a:txBody>
                  <a:tcPr marL="9525" marR="9525" marT="9525" marB="0" anchor="ctr"/>
                </a:tc>
                <a:extLst>
                  <a:ext uri="{0D108BD9-81ED-4DB2-BD59-A6C34878D82A}">
                    <a16:rowId xmlns:a16="http://schemas.microsoft.com/office/drawing/2014/main" val="1213965567"/>
                  </a:ext>
                </a:extLst>
              </a:tr>
              <a:tr h="390618">
                <a:tc>
                  <a:txBody>
                    <a:bodyPr/>
                    <a:lstStyle/>
                    <a:p>
                      <a:pPr algn="l" fontAlgn="b"/>
                      <a:r>
                        <a:rPr lang="tr-TR" sz="1100" u="none" strike="noStrike" dirty="0">
                          <a:effectLst/>
                        </a:rPr>
                        <a:t>İDARİ PERSONEL HİZMET ALANI</a:t>
                      </a:r>
                      <a:endParaRPr lang="tr-TR" sz="1100" b="0" i="0" u="none" strike="noStrike" dirty="0">
                        <a:solidFill>
                          <a:srgbClr val="000000"/>
                        </a:solidFill>
                        <a:effectLst/>
                        <a:latin typeface="Calibri" panose="020F0502020204030204" pitchFamily="34" charset="0"/>
                      </a:endParaRPr>
                    </a:p>
                  </a:txBody>
                  <a:tcPr marL="9525" marR="9525" marT="9525" marB="0" anchor="ctr">
                    <a:solidFill>
                      <a:schemeClr val="accent2">
                        <a:lumMod val="40000"/>
                        <a:lumOff val="60000"/>
                      </a:schemeClr>
                    </a:solidFill>
                  </a:tcPr>
                </a:tc>
                <a:tc>
                  <a:txBody>
                    <a:bodyPr/>
                    <a:lstStyle/>
                    <a:p>
                      <a:pPr algn="ctr" fontAlgn="b"/>
                      <a:r>
                        <a:rPr lang="tr-TR" sz="1100" b="0" i="0" u="none" strike="noStrike" dirty="0">
                          <a:solidFill>
                            <a:srgbClr val="000000"/>
                          </a:solidFill>
                          <a:effectLst/>
                          <a:latin typeface="Calibri" panose="020F0502020204030204" pitchFamily="34" charset="0"/>
                        </a:rPr>
                        <a:t>1</a:t>
                      </a:r>
                    </a:p>
                  </a:txBody>
                  <a:tcPr marL="9525" marR="9525" marT="9525" marB="0" anchor="ctr"/>
                </a:tc>
                <a:tc>
                  <a:txBody>
                    <a:bodyPr/>
                    <a:lstStyle/>
                    <a:p>
                      <a:pPr algn="ctr" fontAlgn="b"/>
                      <a:r>
                        <a:rPr lang="tr-TR" sz="1100" b="0" i="0" u="none" strike="noStrike" dirty="0">
                          <a:solidFill>
                            <a:srgbClr val="000000"/>
                          </a:solidFill>
                          <a:effectLst/>
                          <a:latin typeface="Calibri" panose="020F0502020204030204" pitchFamily="34" charset="0"/>
                        </a:rPr>
                        <a:t>30</a:t>
                      </a:r>
                    </a:p>
                  </a:txBody>
                  <a:tcPr marL="9525" marR="9525" marT="9525" marB="0" anchor="ctr"/>
                </a:tc>
                <a:tc>
                  <a:txBody>
                    <a:bodyPr/>
                    <a:lstStyle/>
                    <a:p>
                      <a:pPr algn="ctr" fontAlgn="b"/>
                      <a:r>
                        <a:rPr lang="tr-TR" sz="1100" b="0" i="0" u="none" strike="noStrike" dirty="0">
                          <a:solidFill>
                            <a:srgbClr val="000000"/>
                          </a:solidFill>
                          <a:effectLst/>
                          <a:latin typeface="Calibri" panose="020F0502020204030204" pitchFamily="34" charset="0"/>
                        </a:rPr>
                        <a:t>2</a:t>
                      </a:r>
                    </a:p>
                  </a:txBody>
                  <a:tcPr marL="9525" marR="9525" marT="9525" marB="0" anchor="ctr"/>
                </a:tc>
                <a:extLst>
                  <a:ext uri="{0D108BD9-81ED-4DB2-BD59-A6C34878D82A}">
                    <a16:rowId xmlns:a16="http://schemas.microsoft.com/office/drawing/2014/main" val="3755549806"/>
                  </a:ext>
                </a:extLst>
              </a:tr>
              <a:tr h="528611">
                <a:tc>
                  <a:txBody>
                    <a:bodyPr/>
                    <a:lstStyle/>
                    <a:p>
                      <a:pPr algn="l" fontAlgn="b"/>
                      <a:r>
                        <a:rPr lang="tr-TR" sz="1100" u="none" strike="noStrike" dirty="0">
                          <a:effectLst/>
                        </a:rPr>
                        <a:t>TOPLAM</a:t>
                      </a:r>
                      <a:endParaRPr lang="tr-TR" sz="1100" b="0" i="0" u="none" strike="noStrike" dirty="0">
                        <a:solidFill>
                          <a:srgbClr val="000000"/>
                        </a:solidFill>
                        <a:effectLst/>
                        <a:latin typeface="Calibri" panose="020F0502020204030204" pitchFamily="34" charset="0"/>
                      </a:endParaRPr>
                    </a:p>
                  </a:txBody>
                  <a:tcPr marL="9525" marR="9525" marT="9525" marB="0" anchor="ctr">
                    <a:solidFill>
                      <a:schemeClr val="accent2">
                        <a:lumMod val="40000"/>
                        <a:lumOff val="60000"/>
                      </a:schemeClr>
                    </a:solidFill>
                  </a:tcPr>
                </a:tc>
                <a:tc>
                  <a:txBody>
                    <a:bodyPr/>
                    <a:lstStyle/>
                    <a:p>
                      <a:pPr algn="ctr" fontAlgn="b"/>
                      <a:r>
                        <a:rPr lang="tr-TR" sz="1100" b="0" i="0" u="none" strike="noStrike" dirty="0">
                          <a:solidFill>
                            <a:srgbClr val="000000"/>
                          </a:solidFill>
                          <a:effectLst/>
                          <a:latin typeface="Calibri" panose="020F0502020204030204" pitchFamily="34" charset="0"/>
                        </a:rPr>
                        <a:t>2</a:t>
                      </a:r>
                    </a:p>
                  </a:txBody>
                  <a:tcPr marL="9525" marR="9525" marT="9525" marB="0" anchor="ctr"/>
                </a:tc>
                <a:tc>
                  <a:txBody>
                    <a:bodyPr/>
                    <a:lstStyle/>
                    <a:p>
                      <a:pPr algn="ctr" fontAlgn="b"/>
                      <a:r>
                        <a:rPr lang="tr-TR" sz="1100" b="0" i="0" u="none" strike="noStrike" dirty="0">
                          <a:solidFill>
                            <a:srgbClr val="000000"/>
                          </a:solidFill>
                          <a:effectLst/>
                          <a:latin typeface="Calibri" panose="020F0502020204030204" pitchFamily="34" charset="0"/>
                        </a:rPr>
                        <a:t>60</a:t>
                      </a:r>
                    </a:p>
                  </a:txBody>
                  <a:tcPr marL="9525" marR="9525" marT="9525" marB="0" anchor="ctr"/>
                </a:tc>
                <a:tc>
                  <a:txBody>
                    <a:bodyPr/>
                    <a:lstStyle/>
                    <a:p>
                      <a:pPr algn="ctr" fontAlgn="b"/>
                      <a:r>
                        <a:rPr lang="tr-TR" sz="1100" b="0" i="0" u="none" strike="noStrike" dirty="0">
                          <a:solidFill>
                            <a:srgbClr val="000000"/>
                          </a:solidFill>
                          <a:effectLst/>
                          <a:latin typeface="Calibri" panose="020F0502020204030204" pitchFamily="34" charset="0"/>
                        </a:rPr>
                        <a:t>3</a:t>
                      </a:r>
                    </a:p>
                  </a:txBody>
                  <a:tcPr marL="9525" marR="9525" marT="9525" marB="0" anchor="ctr"/>
                </a:tc>
                <a:extLst>
                  <a:ext uri="{0D108BD9-81ED-4DB2-BD59-A6C34878D82A}">
                    <a16:rowId xmlns:a16="http://schemas.microsoft.com/office/drawing/2014/main" val="1217159315"/>
                  </a:ext>
                </a:extLst>
              </a:tr>
            </a:tbl>
          </a:graphicData>
        </a:graphic>
      </p:graphicFrame>
      <p:graphicFrame>
        <p:nvGraphicFramePr>
          <p:cNvPr id="8" name="Grafik 7">
            <a:extLst>
              <a:ext uri="{FF2B5EF4-FFF2-40B4-BE49-F238E27FC236}">
                <a16:creationId xmlns:a16="http://schemas.microsoft.com/office/drawing/2014/main" id="{9854AF77-9C0F-B326-69C1-14BA9465BFD1}"/>
              </a:ext>
            </a:extLst>
          </p:cNvPr>
          <p:cNvGraphicFramePr>
            <a:graphicFrameLocks/>
          </p:cNvGraphicFramePr>
          <p:nvPr>
            <p:extLst>
              <p:ext uri="{D42A27DB-BD31-4B8C-83A1-F6EECF244321}">
                <p14:modId xmlns:p14="http://schemas.microsoft.com/office/powerpoint/2010/main" val="3123750624"/>
              </p:ext>
            </p:extLst>
          </p:nvPr>
        </p:nvGraphicFramePr>
        <p:xfrm>
          <a:off x="7182036" y="3050538"/>
          <a:ext cx="4518734" cy="308393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Tablo 8">
            <a:extLst>
              <a:ext uri="{FF2B5EF4-FFF2-40B4-BE49-F238E27FC236}">
                <a16:creationId xmlns:a16="http://schemas.microsoft.com/office/drawing/2014/main" id="{28439EDF-9BFE-88C7-B2A4-8C164A332E08}"/>
              </a:ext>
            </a:extLst>
          </p:cNvPr>
          <p:cNvGraphicFramePr>
            <a:graphicFrameLocks noGrp="1"/>
          </p:cNvGraphicFramePr>
          <p:nvPr>
            <p:extLst>
              <p:ext uri="{D42A27DB-BD31-4B8C-83A1-F6EECF244321}">
                <p14:modId xmlns:p14="http://schemas.microsoft.com/office/powerpoint/2010/main" val="3545636890"/>
              </p:ext>
            </p:extLst>
          </p:nvPr>
        </p:nvGraphicFramePr>
        <p:xfrm>
          <a:off x="710214" y="886379"/>
          <a:ext cx="10690952" cy="1791829"/>
        </p:xfrm>
        <a:graphic>
          <a:graphicData uri="http://schemas.openxmlformats.org/drawingml/2006/table">
            <a:tbl>
              <a:tblPr>
                <a:tableStyleId>{D113A9D2-9D6B-4929-AA2D-F23B5EE8CBE7}</a:tableStyleId>
              </a:tblPr>
              <a:tblGrid>
                <a:gridCol w="1736724">
                  <a:extLst>
                    <a:ext uri="{9D8B030D-6E8A-4147-A177-3AD203B41FA5}">
                      <a16:colId xmlns:a16="http://schemas.microsoft.com/office/drawing/2014/main" val="20000"/>
                    </a:ext>
                  </a:extLst>
                </a:gridCol>
                <a:gridCol w="1085453">
                  <a:extLst>
                    <a:ext uri="{9D8B030D-6E8A-4147-A177-3AD203B41FA5}">
                      <a16:colId xmlns:a16="http://schemas.microsoft.com/office/drawing/2014/main" val="20001"/>
                    </a:ext>
                  </a:extLst>
                </a:gridCol>
                <a:gridCol w="920464">
                  <a:extLst>
                    <a:ext uri="{9D8B030D-6E8A-4147-A177-3AD203B41FA5}">
                      <a16:colId xmlns:a16="http://schemas.microsoft.com/office/drawing/2014/main" val="20003"/>
                    </a:ext>
                  </a:extLst>
                </a:gridCol>
                <a:gridCol w="946514">
                  <a:extLst>
                    <a:ext uri="{9D8B030D-6E8A-4147-A177-3AD203B41FA5}">
                      <a16:colId xmlns:a16="http://schemas.microsoft.com/office/drawing/2014/main" val="20004"/>
                    </a:ext>
                  </a:extLst>
                </a:gridCol>
                <a:gridCol w="955198">
                  <a:extLst>
                    <a:ext uri="{9D8B030D-6E8A-4147-A177-3AD203B41FA5}">
                      <a16:colId xmlns:a16="http://schemas.microsoft.com/office/drawing/2014/main" val="20005"/>
                    </a:ext>
                  </a:extLst>
                </a:gridCol>
                <a:gridCol w="807578">
                  <a:extLst>
                    <a:ext uri="{9D8B030D-6E8A-4147-A177-3AD203B41FA5}">
                      <a16:colId xmlns:a16="http://schemas.microsoft.com/office/drawing/2014/main" val="20013"/>
                    </a:ext>
                  </a:extLst>
                </a:gridCol>
                <a:gridCol w="920464">
                  <a:extLst>
                    <a:ext uri="{9D8B030D-6E8A-4147-A177-3AD203B41FA5}">
                      <a16:colId xmlns:a16="http://schemas.microsoft.com/office/drawing/2014/main" val="986492685"/>
                    </a:ext>
                  </a:extLst>
                </a:gridCol>
                <a:gridCol w="909949">
                  <a:extLst>
                    <a:ext uri="{9D8B030D-6E8A-4147-A177-3AD203B41FA5}">
                      <a16:colId xmlns:a16="http://schemas.microsoft.com/office/drawing/2014/main" val="3357397217"/>
                    </a:ext>
                  </a:extLst>
                </a:gridCol>
                <a:gridCol w="760615">
                  <a:extLst>
                    <a:ext uri="{9D8B030D-6E8A-4147-A177-3AD203B41FA5}">
                      <a16:colId xmlns:a16="http://schemas.microsoft.com/office/drawing/2014/main" val="20014"/>
                    </a:ext>
                  </a:extLst>
                </a:gridCol>
                <a:gridCol w="714194">
                  <a:extLst>
                    <a:ext uri="{9D8B030D-6E8A-4147-A177-3AD203B41FA5}">
                      <a16:colId xmlns:a16="http://schemas.microsoft.com/office/drawing/2014/main" val="20015"/>
                    </a:ext>
                  </a:extLst>
                </a:gridCol>
                <a:gridCol w="933799">
                  <a:extLst>
                    <a:ext uri="{9D8B030D-6E8A-4147-A177-3AD203B41FA5}">
                      <a16:colId xmlns:a16="http://schemas.microsoft.com/office/drawing/2014/main" val="20016"/>
                    </a:ext>
                  </a:extLst>
                </a:gridCol>
              </a:tblGrid>
              <a:tr h="331737">
                <a:tc rowSpan="2">
                  <a:txBody>
                    <a:bodyPr/>
                    <a:lstStyle/>
                    <a:p>
                      <a:pPr algn="ctr" rtl="0" fontAlgn="ctr"/>
                      <a:r>
                        <a:rPr lang="tr-TR" sz="1400" b="1" u="none" strike="noStrike" dirty="0">
                          <a:solidFill>
                            <a:schemeClr val="bg1"/>
                          </a:solidFill>
                          <a:effectLst/>
                          <a:latin typeface="+mn-lt"/>
                          <a:cs typeface="Arial" panose="020B0604020202020204" pitchFamily="34" charset="0"/>
                        </a:rPr>
                        <a:t>KOORDİNATÖRLÜK</a:t>
                      </a:r>
                      <a:endParaRPr lang="tr-TR" sz="1400" b="1" i="0" u="none" strike="noStrike" dirty="0">
                        <a:solidFill>
                          <a:schemeClr val="bg1"/>
                        </a:solidFill>
                        <a:effectLst/>
                        <a:latin typeface="+mn-lt"/>
                        <a:cs typeface="Arial" panose="020B0604020202020204" pitchFamily="34" charset="0"/>
                      </a:endParaRPr>
                    </a:p>
                  </a:txBody>
                  <a:tcPr marL="75602" marR="8400" marT="84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F5597"/>
                    </a:solidFill>
                  </a:tcPr>
                </a:tc>
                <a:tc gridSpan="10">
                  <a:txBody>
                    <a:bodyPr/>
                    <a:lstStyle/>
                    <a:p>
                      <a:pPr algn="ctr" rtl="0" fontAlgn="ctr"/>
                      <a:r>
                        <a:rPr lang="tr-TR" sz="1100" b="1" u="none" strike="noStrike" dirty="0">
                          <a:solidFill>
                            <a:schemeClr val="bg1"/>
                          </a:solidFill>
                          <a:effectLst/>
                          <a:latin typeface="+mn-lt"/>
                          <a:cs typeface="Arial" panose="020B0604020202020204" pitchFamily="34" charset="0"/>
                        </a:rPr>
                        <a:t>TAŞINIR MALZEME TÜRLERİ</a:t>
                      </a:r>
                      <a:endParaRPr lang="tr-TR" sz="1100" b="1" i="0" u="none" strike="noStrike" dirty="0">
                        <a:solidFill>
                          <a:schemeClr val="bg1"/>
                        </a:solidFill>
                        <a:effectLst/>
                        <a:latin typeface="+mn-lt"/>
                        <a:cs typeface="Arial" panose="020B0604020202020204" pitchFamily="34" charset="0"/>
                      </a:endParaRPr>
                    </a:p>
                  </a:txBody>
                  <a:tcPr marL="8400" marR="8400" marT="84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F5597"/>
                    </a:solidFill>
                  </a:tcPr>
                </a:tc>
                <a:tc hMerge="1">
                  <a:txBody>
                    <a:bodyPr/>
                    <a:lstStyle/>
                    <a:p>
                      <a:endParaRPr lang="tr-TR"/>
                    </a:p>
                  </a:txBody>
                  <a:tcPr>
                    <a:lnL w="12700" cap="flat" cmpd="sng" algn="ctr">
                      <a:solidFill>
                        <a:schemeClr val="tx1"/>
                      </a:solidFill>
                      <a:prstDash val="solid"/>
                      <a:round/>
                      <a:headEnd type="none" w="med" len="med"/>
                      <a:tailEnd type="none" w="med" len="med"/>
                    </a:lnL>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00"/>
                  </a:ext>
                </a:extLst>
              </a:tr>
              <a:tr h="623960">
                <a:tc vMerge="1">
                  <a:txBody>
                    <a:bodyPr/>
                    <a:lstStyle/>
                    <a:p>
                      <a:endParaRPr lang="tr-TR"/>
                    </a:p>
                  </a:txBody>
                  <a:tcPr/>
                </a:tc>
                <a:tc>
                  <a:txBody>
                    <a:bodyPr/>
                    <a:lstStyle/>
                    <a:p>
                      <a:pPr algn="ctr" rtl="0" fontAlgn="ctr"/>
                      <a:r>
                        <a:rPr lang="tr-TR" sz="1100" b="1" i="0" u="none" strike="noStrike" dirty="0">
                          <a:solidFill>
                            <a:schemeClr val="bg1"/>
                          </a:solidFill>
                          <a:effectLst/>
                          <a:latin typeface="+mn-lt"/>
                          <a:cs typeface="Arial" panose="020B0604020202020204" pitchFamily="34" charset="0"/>
                        </a:rPr>
                        <a:t>BİLGİSAYAR</a:t>
                      </a:r>
                    </a:p>
                  </a:txBody>
                  <a:tcPr marL="8400" marR="8400" marT="84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9ADDD"/>
                    </a:solidFill>
                  </a:tcPr>
                </a:tc>
                <a:tc>
                  <a:txBody>
                    <a:bodyPr/>
                    <a:lstStyle/>
                    <a:p>
                      <a:pPr algn="ctr" rtl="0" fontAlgn="ctr"/>
                      <a:r>
                        <a:rPr lang="tr-TR" sz="1100" b="1" i="0" u="none" strike="noStrike" dirty="0">
                          <a:solidFill>
                            <a:schemeClr val="bg1"/>
                          </a:solidFill>
                          <a:effectLst/>
                          <a:latin typeface="+mn-lt"/>
                          <a:cs typeface="Arial" panose="020B0604020202020204" pitchFamily="34" charset="0"/>
                        </a:rPr>
                        <a:t>LAPTOP</a:t>
                      </a:r>
                    </a:p>
                  </a:txBody>
                  <a:tcPr marL="8400" marR="8400" marT="84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9ADDD"/>
                    </a:solidFill>
                  </a:tcPr>
                </a:tc>
                <a:tc>
                  <a:txBody>
                    <a:bodyPr/>
                    <a:lstStyle/>
                    <a:p>
                      <a:pPr algn="ctr" rtl="0" fontAlgn="ctr"/>
                      <a:r>
                        <a:rPr lang="tr-TR" sz="1100" b="1" u="none" strike="noStrike" dirty="0">
                          <a:solidFill>
                            <a:schemeClr val="bg1"/>
                          </a:solidFill>
                          <a:effectLst/>
                          <a:latin typeface="+mn-lt"/>
                          <a:cs typeface="Arial" panose="020B0604020202020204" pitchFamily="34" charset="0"/>
                        </a:rPr>
                        <a:t>IP</a:t>
                      </a:r>
                    </a:p>
                    <a:p>
                      <a:pPr algn="ctr" rtl="0" fontAlgn="ctr"/>
                      <a:r>
                        <a:rPr lang="tr-TR" sz="1100" b="1" u="none" strike="noStrike" dirty="0">
                          <a:solidFill>
                            <a:schemeClr val="bg1"/>
                          </a:solidFill>
                          <a:effectLst/>
                          <a:latin typeface="+mn-lt"/>
                          <a:cs typeface="Arial" panose="020B0604020202020204" pitchFamily="34" charset="0"/>
                        </a:rPr>
                        <a:t>TELEFON</a:t>
                      </a:r>
                      <a:endParaRPr lang="tr-TR" sz="1100" b="1" i="0" u="none" strike="noStrike" dirty="0">
                        <a:solidFill>
                          <a:schemeClr val="bg1"/>
                        </a:solidFill>
                        <a:effectLst/>
                        <a:latin typeface="+mn-lt"/>
                        <a:cs typeface="Arial" panose="020B0604020202020204" pitchFamily="34" charset="0"/>
                      </a:endParaRPr>
                    </a:p>
                  </a:txBody>
                  <a:tcPr marL="8400" marR="8400" marT="84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9ADDD"/>
                    </a:solidFill>
                  </a:tcPr>
                </a:tc>
                <a:tc>
                  <a:txBody>
                    <a:bodyPr/>
                    <a:lstStyle/>
                    <a:p>
                      <a:pPr algn="ctr" rtl="0" fontAlgn="ctr"/>
                      <a:r>
                        <a:rPr lang="tr-TR" sz="1100" b="1" u="none" strike="noStrike" dirty="0">
                          <a:solidFill>
                            <a:schemeClr val="bg1"/>
                          </a:solidFill>
                          <a:effectLst/>
                          <a:latin typeface="+mn-lt"/>
                          <a:cs typeface="Arial" panose="020B0604020202020204" pitchFamily="34" charset="0"/>
                        </a:rPr>
                        <a:t>YAZICI</a:t>
                      </a:r>
                      <a:endParaRPr lang="tr-TR" sz="1100" b="1" i="0" u="none" strike="noStrike" dirty="0">
                        <a:solidFill>
                          <a:schemeClr val="bg1"/>
                        </a:solidFill>
                        <a:effectLst/>
                        <a:latin typeface="+mn-lt"/>
                        <a:cs typeface="Arial" panose="020B0604020202020204" pitchFamily="34" charset="0"/>
                      </a:endParaRPr>
                    </a:p>
                  </a:txBody>
                  <a:tcPr marL="8400" marR="8400" marT="84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9ADDD"/>
                    </a:solidFill>
                  </a:tcPr>
                </a:tc>
                <a:tc>
                  <a:txBody>
                    <a:bodyPr/>
                    <a:lstStyle/>
                    <a:p>
                      <a:pPr algn="ctr" rtl="0" fontAlgn="ctr"/>
                      <a:r>
                        <a:rPr lang="tr-TR" sz="1100" b="1" i="0" u="none" strike="noStrike" dirty="0">
                          <a:solidFill>
                            <a:schemeClr val="bg1"/>
                          </a:solidFill>
                          <a:effectLst/>
                          <a:latin typeface="+mn-lt"/>
                          <a:cs typeface="Arial" panose="020B0604020202020204" pitchFamily="34" charset="0"/>
                        </a:rPr>
                        <a:t>OFİS ÇALIŞMA MASASI</a:t>
                      </a:r>
                    </a:p>
                  </a:txBody>
                  <a:tcPr marL="8400" marR="8400" marT="84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9ADDD"/>
                    </a:solidFill>
                  </a:tcPr>
                </a:tc>
                <a:tc>
                  <a:txBody>
                    <a:bodyPr/>
                    <a:lstStyle/>
                    <a:p>
                      <a:pPr algn="ctr" rtl="0" fontAlgn="ctr"/>
                      <a:r>
                        <a:rPr lang="tr-TR" sz="1100" b="1" i="0" u="none" strike="noStrike" dirty="0">
                          <a:solidFill>
                            <a:schemeClr val="bg1"/>
                          </a:solidFill>
                          <a:effectLst/>
                          <a:latin typeface="+mn-lt"/>
                          <a:cs typeface="Arial" panose="020B0604020202020204" pitchFamily="34" charset="0"/>
                        </a:rPr>
                        <a:t>MİSAFİR KOLTUKLARI </a:t>
                      </a:r>
                    </a:p>
                  </a:txBody>
                  <a:tcPr marL="8400" marR="8400" marT="84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9ADDD"/>
                    </a:solidFill>
                  </a:tcPr>
                </a:tc>
                <a:tc>
                  <a:txBody>
                    <a:bodyPr/>
                    <a:lstStyle/>
                    <a:p>
                      <a:pPr algn="ctr" rtl="0" fontAlgn="ctr"/>
                      <a:r>
                        <a:rPr lang="tr-TR" sz="1100" b="1" i="0" u="none" strike="noStrike" dirty="0">
                          <a:solidFill>
                            <a:schemeClr val="bg1"/>
                          </a:solidFill>
                          <a:effectLst/>
                          <a:latin typeface="+mn-lt"/>
                          <a:cs typeface="Arial" panose="020B0604020202020204" pitchFamily="34" charset="0"/>
                        </a:rPr>
                        <a:t>ÇALIŞMA KOLTUKLARI</a:t>
                      </a:r>
                    </a:p>
                  </a:txBody>
                  <a:tcPr marL="8400" marR="8400" marT="84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9ADDD"/>
                    </a:solidFill>
                  </a:tcPr>
                </a:tc>
                <a:tc>
                  <a:txBody>
                    <a:bodyPr/>
                    <a:lstStyle/>
                    <a:p>
                      <a:pPr algn="ctr" rtl="0" fontAlgn="ctr"/>
                      <a:r>
                        <a:rPr lang="tr-TR" sz="1100" b="1" u="none" strike="noStrike" dirty="0">
                          <a:solidFill>
                            <a:schemeClr val="bg1"/>
                          </a:solidFill>
                          <a:effectLst/>
                          <a:latin typeface="+mn-lt"/>
                          <a:cs typeface="Arial" panose="020B0604020202020204" pitchFamily="34" charset="0"/>
                        </a:rPr>
                        <a:t>DOSYA DOLAPLARI</a:t>
                      </a:r>
                      <a:endParaRPr lang="tr-TR" sz="1100" b="1" i="0" u="none" strike="noStrike" dirty="0">
                        <a:solidFill>
                          <a:schemeClr val="bg1"/>
                        </a:solidFill>
                        <a:effectLst/>
                        <a:latin typeface="+mn-lt"/>
                        <a:cs typeface="Arial" panose="020B0604020202020204" pitchFamily="34" charset="0"/>
                      </a:endParaRPr>
                    </a:p>
                  </a:txBody>
                  <a:tcPr marL="8400" marR="8400" marT="84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9ADDD"/>
                    </a:solidFill>
                  </a:tcPr>
                </a:tc>
                <a:tc>
                  <a:txBody>
                    <a:bodyPr/>
                    <a:lstStyle/>
                    <a:p>
                      <a:pPr algn="ctr" rtl="0" fontAlgn="ctr"/>
                      <a:r>
                        <a:rPr lang="tr-TR" sz="1100" b="1" u="none" strike="noStrike" dirty="0">
                          <a:solidFill>
                            <a:schemeClr val="bg1"/>
                          </a:solidFill>
                          <a:effectLst/>
                          <a:latin typeface="+mn-lt"/>
                          <a:cs typeface="Arial" panose="020B0604020202020204" pitchFamily="34" charset="0"/>
                        </a:rPr>
                        <a:t>KLİMA</a:t>
                      </a:r>
                      <a:endParaRPr lang="tr-TR" sz="1100" b="1" i="0" u="none" strike="noStrike" dirty="0">
                        <a:solidFill>
                          <a:schemeClr val="bg1"/>
                        </a:solidFill>
                        <a:effectLst/>
                        <a:latin typeface="+mn-lt"/>
                        <a:cs typeface="Arial" panose="020B0604020202020204" pitchFamily="34" charset="0"/>
                      </a:endParaRPr>
                    </a:p>
                  </a:txBody>
                  <a:tcPr marL="8400" marR="8400" marT="84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9ADDD"/>
                    </a:solidFill>
                  </a:tcPr>
                </a:tc>
                <a:tc>
                  <a:txBody>
                    <a:bodyPr/>
                    <a:lstStyle/>
                    <a:p>
                      <a:pPr algn="ctr" rtl="0" fontAlgn="ctr"/>
                      <a:r>
                        <a:rPr lang="tr-TR" sz="1200" b="1" u="none" strike="noStrike" dirty="0">
                          <a:solidFill>
                            <a:schemeClr val="bg1"/>
                          </a:solidFill>
                          <a:effectLst/>
                          <a:latin typeface="+mn-lt"/>
                          <a:cs typeface="Arial" panose="020B0604020202020204" pitchFamily="34" charset="0"/>
                        </a:rPr>
                        <a:t>TOPLAM</a:t>
                      </a:r>
                      <a:endParaRPr lang="tr-TR" sz="1000" b="1" i="0" u="none" strike="noStrike" dirty="0">
                        <a:solidFill>
                          <a:schemeClr val="bg1"/>
                        </a:solidFill>
                        <a:effectLst/>
                        <a:latin typeface="+mn-lt"/>
                        <a:cs typeface="Arial" panose="020B0604020202020204" pitchFamily="34" charset="0"/>
                      </a:endParaRPr>
                    </a:p>
                  </a:txBody>
                  <a:tcPr marL="8400" marR="8400" marT="84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9ADDD"/>
                    </a:solidFill>
                  </a:tcPr>
                </a:tc>
                <a:extLst>
                  <a:ext uri="{0D108BD9-81ED-4DB2-BD59-A6C34878D82A}">
                    <a16:rowId xmlns:a16="http://schemas.microsoft.com/office/drawing/2014/main" val="10001"/>
                  </a:ext>
                </a:extLst>
              </a:tr>
              <a:tr h="518424">
                <a:tc>
                  <a:txBody>
                    <a:bodyPr/>
                    <a:lstStyle/>
                    <a:p>
                      <a:pPr algn="ctr" rtl="0" fontAlgn="ctr"/>
                      <a:r>
                        <a:rPr lang="tr-TR" sz="1600" b="1" u="none" strike="noStrike" dirty="0">
                          <a:solidFill>
                            <a:schemeClr val="tx1">
                              <a:lumMod val="85000"/>
                              <a:lumOff val="15000"/>
                            </a:schemeClr>
                          </a:solidFill>
                          <a:effectLst/>
                          <a:latin typeface="+mj-lt"/>
                          <a:cs typeface="Arial" panose="020B0604020202020204" pitchFamily="34" charset="0"/>
                        </a:rPr>
                        <a:t>Toplam Kalite Koordinatörlüğü</a:t>
                      </a:r>
                      <a:endParaRPr lang="tr-TR" sz="1600" b="1" i="0" u="none" strike="noStrike" dirty="0">
                        <a:solidFill>
                          <a:schemeClr val="tx1">
                            <a:lumMod val="85000"/>
                            <a:lumOff val="15000"/>
                          </a:schemeClr>
                        </a:solidFill>
                        <a:effectLst/>
                        <a:latin typeface="+mj-lt"/>
                        <a:cs typeface="Arial" panose="020B0604020202020204" pitchFamily="34" charset="0"/>
                      </a:endParaRPr>
                    </a:p>
                  </a:txBody>
                  <a:tcPr marL="75602" marR="8400" marT="84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tr-TR" sz="1600" b="0" i="0" u="none" strike="noStrike" dirty="0">
                          <a:solidFill>
                            <a:schemeClr val="tx1">
                              <a:lumMod val="85000"/>
                              <a:lumOff val="15000"/>
                            </a:schemeClr>
                          </a:solidFill>
                          <a:effectLst/>
                          <a:latin typeface="+mj-lt"/>
                          <a:cs typeface="Arial" panose="020B0604020202020204" pitchFamily="34" charset="0"/>
                        </a:rPr>
                        <a:t>5</a:t>
                      </a:r>
                    </a:p>
                  </a:txBody>
                  <a:tcPr marL="8400" marR="8400" marT="84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tr-TR" sz="1600" b="0" i="0" u="none" strike="noStrike" dirty="0">
                          <a:solidFill>
                            <a:schemeClr val="tx1">
                              <a:lumMod val="85000"/>
                              <a:lumOff val="15000"/>
                            </a:schemeClr>
                          </a:solidFill>
                          <a:effectLst/>
                          <a:latin typeface="+mj-lt"/>
                          <a:cs typeface="Arial" panose="020B0604020202020204" pitchFamily="34" charset="0"/>
                        </a:rPr>
                        <a:t>3</a:t>
                      </a:r>
                    </a:p>
                  </a:txBody>
                  <a:tcPr marL="8400" marR="8400" marT="84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tr-TR" sz="1600" b="0" i="0" u="none" strike="noStrike" dirty="0">
                          <a:solidFill>
                            <a:schemeClr val="tx1">
                              <a:lumMod val="85000"/>
                              <a:lumOff val="15000"/>
                            </a:schemeClr>
                          </a:solidFill>
                          <a:effectLst/>
                          <a:latin typeface="+mj-lt"/>
                          <a:cs typeface="Arial" panose="020B0604020202020204" pitchFamily="34" charset="0"/>
                        </a:rPr>
                        <a:t>2</a:t>
                      </a:r>
                    </a:p>
                  </a:txBody>
                  <a:tcPr marL="8400" marR="8400" marT="84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tr-TR" sz="1600" b="0" i="0" u="none" strike="noStrike" dirty="0">
                          <a:solidFill>
                            <a:schemeClr val="tx1">
                              <a:lumMod val="85000"/>
                              <a:lumOff val="15000"/>
                            </a:schemeClr>
                          </a:solidFill>
                          <a:effectLst/>
                          <a:latin typeface="+mj-lt"/>
                          <a:cs typeface="Arial" panose="020B0604020202020204" pitchFamily="34" charset="0"/>
                        </a:rPr>
                        <a:t>3</a:t>
                      </a:r>
                    </a:p>
                  </a:txBody>
                  <a:tcPr marL="8400" marR="8400" marT="84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tr-TR" sz="1600" b="0" i="0" u="none" strike="noStrike" dirty="0">
                          <a:solidFill>
                            <a:schemeClr val="tx1">
                              <a:lumMod val="85000"/>
                              <a:lumOff val="15000"/>
                            </a:schemeClr>
                          </a:solidFill>
                          <a:effectLst/>
                          <a:latin typeface="+mj-lt"/>
                          <a:cs typeface="Arial" panose="020B0604020202020204" pitchFamily="34" charset="0"/>
                        </a:rPr>
                        <a:t>3</a:t>
                      </a:r>
                    </a:p>
                  </a:txBody>
                  <a:tcPr marL="8400" marR="8400" marT="84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tr-TR" sz="1600" b="0" i="0" u="none" strike="noStrike" dirty="0">
                          <a:solidFill>
                            <a:schemeClr val="tx1">
                              <a:lumMod val="85000"/>
                              <a:lumOff val="15000"/>
                            </a:schemeClr>
                          </a:solidFill>
                          <a:effectLst/>
                          <a:latin typeface="+mj-lt"/>
                          <a:cs typeface="Arial" panose="020B0604020202020204" pitchFamily="34" charset="0"/>
                        </a:rPr>
                        <a:t>9</a:t>
                      </a:r>
                    </a:p>
                  </a:txBody>
                  <a:tcPr marL="8400" marR="8400" marT="84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tr-TR" sz="1600" b="0" i="0" u="none" strike="noStrike" dirty="0">
                          <a:solidFill>
                            <a:schemeClr val="tx1">
                              <a:lumMod val="85000"/>
                              <a:lumOff val="15000"/>
                            </a:schemeClr>
                          </a:solidFill>
                          <a:effectLst/>
                          <a:latin typeface="+mj-lt"/>
                          <a:cs typeface="Arial" panose="020B0604020202020204" pitchFamily="34" charset="0"/>
                        </a:rPr>
                        <a:t>3</a:t>
                      </a:r>
                    </a:p>
                  </a:txBody>
                  <a:tcPr marL="8400" marR="8400" marT="84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tr-TR" sz="1600" b="0" i="0" u="none" strike="noStrike" dirty="0">
                          <a:solidFill>
                            <a:schemeClr val="tx1">
                              <a:lumMod val="85000"/>
                              <a:lumOff val="15000"/>
                            </a:schemeClr>
                          </a:solidFill>
                          <a:effectLst/>
                          <a:latin typeface="+mj-lt"/>
                          <a:cs typeface="Arial" panose="020B0604020202020204" pitchFamily="34" charset="0"/>
                        </a:rPr>
                        <a:t>4</a:t>
                      </a:r>
                    </a:p>
                  </a:txBody>
                  <a:tcPr marL="8400" marR="8400" marT="84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tr-TR" sz="1600" b="0" i="0" u="none" strike="noStrike" dirty="0">
                          <a:solidFill>
                            <a:schemeClr val="tx1">
                              <a:lumMod val="85000"/>
                              <a:lumOff val="15000"/>
                            </a:schemeClr>
                          </a:solidFill>
                          <a:effectLst/>
                          <a:latin typeface="+mj-lt"/>
                          <a:cs typeface="Arial" panose="020B0604020202020204" pitchFamily="34" charset="0"/>
                        </a:rPr>
                        <a:t>2</a:t>
                      </a:r>
                    </a:p>
                  </a:txBody>
                  <a:tcPr marL="8400" marR="8400" marT="84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tr-TR" sz="1600" b="1" i="0" u="none" strike="noStrike" dirty="0">
                          <a:solidFill>
                            <a:schemeClr val="tx1">
                              <a:lumMod val="85000"/>
                              <a:lumOff val="15000"/>
                            </a:schemeClr>
                          </a:solidFill>
                          <a:effectLst/>
                          <a:latin typeface="+mj-lt"/>
                        </a:rPr>
                        <a:t>34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317708">
                <a:tc>
                  <a:txBody>
                    <a:bodyPr/>
                    <a:lstStyle/>
                    <a:p>
                      <a:pPr algn="ctr" rtl="0" fontAlgn="ctr"/>
                      <a:endParaRPr lang="tr-TR" sz="1050" b="1" i="0" u="none" strike="noStrike" dirty="0">
                        <a:solidFill>
                          <a:schemeClr val="tx1">
                            <a:lumMod val="85000"/>
                            <a:lumOff val="15000"/>
                          </a:schemeClr>
                        </a:solidFill>
                        <a:effectLst/>
                        <a:latin typeface="+mn-lt"/>
                        <a:cs typeface="Arial" panose="020B0604020202020204" pitchFamily="34" charset="0"/>
                      </a:endParaRPr>
                    </a:p>
                  </a:txBody>
                  <a:tcPr marL="75602" marR="8400" marT="84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rtl="0" fontAlgn="ctr"/>
                      <a:endParaRPr lang="tr-TR" sz="1600" b="0" i="0" u="none" strike="noStrike" dirty="0">
                        <a:solidFill>
                          <a:schemeClr val="tx1">
                            <a:lumMod val="85000"/>
                            <a:lumOff val="15000"/>
                          </a:schemeClr>
                        </a:solidFill>
                        <a:effectLst/>
                        <a:latin typeface="+mn-lt"/>
                        <a:cs typeface="Arial" panose="020B0604020202020204" pitchFamily="34" charset="0"/>
                      </a:endParaRPr>
                    </a:p>
                  </a:txBody>
                  <a:tcPr marL="8400" marR="8400" marT="84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rtl="0" fontAlgn="ctr"/>
                      <a:endParaRPr lang="tr-TR" sz="1600" b="0" i="0" u="none" strike="noStrike" dirty="0">
                        <a:solidFill>
                          <a:schemeClr val="tx1">
                            <a:lumMod val="85000"/>
                            <a:lumOff val="15000"/>
                          </a:schemeClr>
                        </a:solidFill>
                        <a:effectLst/>
                        <a:latin typeface="+mn-lt"/>
                        <a:cs typeface="Arial" panose="020B0604020202020204" pitchFamily="34" charset="0"/>
                      </a:endParaRPr>
                    </a:p>
                  </a:txBody>
                  <a:tcPr marL="8400" marR="8400" marT="84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rtl="0" fontAlgn="ctr"/>
                      <a:endParaRPr lang="tr-TR" sz="1600" b="0" i="0" u="none" strike="noStrike" dirty="0">
                        <a:solidFill>
                          <a:schemeClr val="tx1">
                            <a:lumMod val="85000"/>
                            <a:lumOff val="15000"/>
                          </a:schemeClr>
                        </a:solidFill>
                        <a:effectLst/>
                        <a:latin typeface="+mn-lt"/>
                        <a:cs typeface="Arial" panose="020B0604020202020204" pitchFamily="34" charset="0"/>
                      </a:endParaRPr>
                    </a:p>
                  </a:txBody>
                  <a:tcPr marL="8400" marR="8400" marT="84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rtl="0" fontAlgn="ctr"/>
                      <a:endParaRPr lang="tr-TR" sz="1600" b="0" i="0" u="none" strike="noStrike" dirty="0">
                        <a:solidFill>
                          <a:schemeClr val="tx1">
                            <a:lumMod val="85000"/>
                            <a:lumOff val="15000"/>
                          </a:schemeClr>
                        </a:solidFill>
                        <a:effectLst/>
                        <a:latin typeface="+mn-lt"/>
                        <a:cs typeface="Arial" panose="020B0604020202020204" pitchFamily="34" charset="0"/>
                      </a:endParaRPr>
                    </a:p>
                  </a:txBody>
                  <a:tcPr marL="8400" marR="8400" marT="84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rtl="0" fontAlgn="ctr"/>
                      <a:endParaRPr lang="tr-TR" sz="1600" b="0" i="0" u="none" strike="noStrike" dirty="0">
                        <a:solidFill>
                          <a:schemeClr val="tx1">
                            <a:lumMod val="85000"/>
                            <a:lumOff val="15000"/>
                          </a:schemeClr>
                        </a:solidFill>
                        <a:effectLst/>
                        <a:latin typeface="+mn-lt"/>
                        <a:cs typeface="Arial" panose="020B0604020202020204" pitchFamily="34" charset="0"/>
                      </a:endParaRPr>
                    </a:p>
                  </a:txBody>
                  <a:tcPr marL="8400" marR="8400" marT="84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rtl="0" fontAlgn="ctr"/>
                      <a:endParaRPr lang="tr-TR" sz="1600" b="0" i="0" u="none" strike="noStrike" dirty="0">
                        <a:solidFill>
                          <a:schemeClr val="tx1">
                            <a:lumMod val="85000"/>
                            <a:lumOff val="15000"/>
                          </a:schemeClr>
                        </a:solidFill>
                        <a:effectLst/>
                        <a:latin typeface="+mn-lt"/>
                        <a:cs typeface="Arial" panose="020B0604020202020204" pitchFamily="34" charset="0"/>
                      </a:endParaRPr>
                    </a:p>
                  </a:txBody>
                  <a:tcPr marL="8400" marR="8400" marT="84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rtl="0" fontAlgn="ctr"/>
                      <a:endParaRPr lang="tr-TR" sz="1600" b="0" i="0" u="none" strike="noStrike" dirty="0">
                        <a:solidFill>
                          <a:schemeClr val="tx1">
                            <a:lumMod val="85000"/>
                            <a:lumOff val="15000"/>
                          </a:schemeClr>
                        </a:solidFill>
                        <a:effectLst/>
                        <a:latin typeface="+mn-lt"/>
                        <a:cs typeface="Arial" panose="020B0604020202020204" pitchFamily="34" charset="0"/>
                      </a:endParaRPr>
                    </a:p>
                  </a:txBody>
                  <a:tcPr marL="8400" marR="8400" marT="84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rtl="0" fontAlgn="ctr"/>
                      <a:endParaRPr lang="tr-TR" sz="1600" b="0" i="0" u="none" strike="noStrike" dirty="0">
                        <a:solidFill>
                          <a:schemeClr val="tx1">
                            <a:lumMod val="85000"/>
                            <a:lumOff val="15000"/>
                          </a:schemeClr>
                        </a:solidFill>
                        <a:effectLst/>
                        <a:latin typeface="+mn-lt"/>
                        <a:cs typeface="Arial" panose="020B0604020202020204" pitchFamily="34" charset="0"/>
                      </a:endParaRPr>
                    </a:p>
                  </a:txBody>
                  <a:tcPr marL="8400" marR="8400" marT="84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rtl="0" fontAlgn="ctr"/>
                      <a:endParaRPr lang="tr-TR" sz="1600" b="0" i="0" u="none" strike="noStrike" dirty="0">
                        <a:solidFill>
                          <a:schemeClr val="tx1">
                            <a:lumMod val="85000"/>
                            <a:lumOff val="15000"/>
                          </a:schemeClr>
                        </a:solidFill>
                        <a:effectLst/>
                        <a:latin typeface="+mn-lt"/>
                        <a:cs typeface="Arial" panose="020B0604020202020204" pitchFamily="34" charset="0"/>
                      </a:endParaRPr>
                    </a:p>
                  </a:txBody>
                  <a:tcPr marL="8400" marR="8400" marT="84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rtl="0" fontAlgn="ctr"/>
                      <a:endParaRPr lang="tr-TR" sz="1600" b="1" i="0" u="none" strike="noStrike" dirty="0">
                        <a:solidFill>
                          <a:schemeClr val="tx1">
                            <a:lumMod val="85000"/>
                            <a:lumOff val="15000"/>
                          </a:schemeClr>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0438232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449541-D413-7C81-121E-222AD6597967}"/>
            </a:ext>
          </a:extLst>
        </p:cNvPr>
        <p:cNvGrpSpPr/>
        <p:nvPr/>
      </p:nvGrpSpPr>
      <p:grpSpPr>
        <a:xfrm>
          <a:off x="0" y="0"/>
          <a:ext cx="0" cy="0"/>
          <a:chOff x="0" y="0"/>
          <a:chExt cx="0" cy="0"/>
        </a:xfrm>
      </p:grpSpPr>
      <p:sp>
        <p:nvSpPr>
          <p:cNvPr id="2" name="12 Metin kutusu">
            <a:extLst>
              <a:ext uri="{FF2B5EF4-FFF2-40B4-BE49-F238E27FC236}">
                <a16:creationId xmlns:a16="http://schemas.microsoft.com/office/drawing/2014/main" id="{DAA4A2EE-6557-DAFC-969F-FAA85751808F}"/>
              </a:ext>
            </a:extLst>
          </p:cNvPr>
          <p:cNvSpPr txBox="1"/>
          <p:nvPr/>
        </p:nvSpPr>
        <p:spPr>
          <a:xfrm>
            <a:off x="394822" y="3395844"/>
            <a:ext cx="11797177" cy="3108543"/>
          </a:xfrm>
          <a:prstGeom prst="rect">
            <a:avLst/>
          </a:prstGeom>
          <a:noFill/>
        </p:spPr>
        <p:txBody>
          <a:bodyPr wrap="square" lIns="91440" tIns="45720" rIns="91440" bIns="45720" rtlCol="0" anchor="t">
            <a:spAutoFit/>
          </a:bodyPr>
          <a:lstStyle/>
          <a:p>
            <a:pPr algn="ctr"/>
            <a:r>
              <a:rPr lang="tr-TR" sz="3600" b="1" dirty="0">
                <a:solidFill>
                  <a:srgbClr val="002060"/>
                </a:solidFill>
                <a:latin typeface="+mj-lt"/>
              </a:rPr>
              <a:t>TOPLAM KALİTE KOORDİNATÖRLÜĞÜ BİRİM FAALİYETLERİ</a:t>
            </a:r>
          </a:p>
          <a:p>
            <a:pPr marL="742950" indent="-742950">
              <a:buAutoNum type="arabicPeriod"/>
            </a:pPr>
            <a:r>
              <a:rPr lang="tr-TR" sz="2000" dirty="0">
                <a:solidFill>
                  <a:srgbClr val="002060"/>
                </a:solidFill>
                <a:latin typeface="+mj-lt"/>
                <a:ea typeface="Roboto"/>
                <a:cs typeface="Roboto"/>
              </a:rPr>
              <a:t>TS-EN-ISO 9001:2015 KALİTE YÖNETİM SİSTEMİ Çalışmaları </a:t>
            </a:r>
          </a:p>
          <a:p>
            <a:pPr marL="742950" indent="-742950">
              <a:buAutoNum type="arabicPeriod"/>
            </a:pPr>
            <a:r>
              <a:rPr lang="tr-TR" sz="2000" dirty="0">
                <a:solidFill>
                  <a:srgbClr val="002060"/>
                </a:solidFill>
                <a:latin typeface="+mj-lt"/>
                <a:ea typeface="Roboto"/>
                <a:cs typeface="Roboto"/>
              </a:rPr>
              <a:t>TS ISO 14001: ÇEVRE YÖNETİM SİSTEMİ Çalışmaları</a:t>
            </a:r>
          </a:p>
          <a:p>
            <a:pPr marL="742950" indent="-742950">
              <a:buAutoNum type="arabicPeriod"/>
            </a:pPr>
            <a:r>
              <a:rPr lang="tr-TR" sz="2000" dirty="0">
                <a:solidFill>
                  <a:srgbClr val="002060"/>
                </a:solidFill>
                <a:latin typeface="+mj-lt"/>
                <a:ea typeface="Roboto"/>
                <a:cs typeface="Roboto"/>
              </a:rPr>
              <a:t>TS EN ISO 50001: ENERJİ YÖNETİM SİSTEMİ Çalışmaları</a:t>
            </a:r>
          </a:p>
          <a:p>
            <a:pPr marL="742950" indent="-742950">
              <a:buAutoNum type="arabicPeriod"/>
            </a:pPr>
            <a:r>
              <a:rPr lang="tr-TR" sz="2000" dirty="0">
                <a:solidFill>
                  <a:srgbClr val="002060"/>
                </a:solidFill>
                <a:latin typeface="+mj-lt"/>
                <a:ea typeface="Roboto"/>
                <a:cs typeface="Roboto"/>
              </a:rPr>
              <a:t>TS ISO 46001: SU VERİMLİLİĞİ YÖNETİM SİSTEMİ Çalışmaları</a:t>
            </a:r>
          </a:p>
          <a:p>
            <a:pPr marL="742950" indent="-742950">
              <a:buAutoNum type="arabicPeriod"/>
            </a:pPr>
            <a:r>
              <a:rPr lang="tr-TR" sz="2000" dirty="0">
                <a:solidFill>
                  <a:srgbClr val="002060"/>
                </a:solidFill>
                <a:latin typeface="+mj-lt"/>
                <a:ea typeface="Roboto"/>
                <a:cs typeface="Roboto"/>
              </a:rPr>
              <a:t>YÜKSEKÖĞRETİM KALİTE KURULU (YÖKAK) Çalışmaları</a:t>
            </a:r>
          </a:p>
          <a:p>
            <a:pPr marL="742950" indent="-742950">
              <a:buAutoNum type="arabicPeriod"/>
            </a:pPr>
            <a:r>
              <a:rPr lang="tr-TR" sz="2000" dirty="0">
                <a:solidFill>
                  <a:srgbClr val="002060"/>
                </a:solidFill>
                <a:latin typeface="+mj-lt"/>
                <a:ea typeface="Roboto"/>
                <a:cs typeface="Roboto"/>
              </a:rPr>
              <a:t>PROGRAM AKREDİTASYONU DESTEK Faaliyetleri</a:t>
            </a:r>
          </a:p>
          <a:p>
            <a:pPr marL="742950" indent="-742950">
              <a:buAutoNum type="arabicPeriod"/>
            </a:pPr>
            <a:r>
              <a:rPr lang="tr-TR" sz="2000" dirty="0">
                <a:solidFill>
                  <a:srgbClr val="002060"/>
                </a:solidFill>
                <a:latin typeface="+mj-lt"/>
                <a:ea typeface="Roboto"/>
                <a:cs typeface="Roboto"/>
              </a:rPr>
              <a:t>KALİTE FARKINDALIK Çalışmaları</a:t>
            </a:r>
          </a:p>
          <a:p>
            <a:pPr marL="742950" indent="-742950">
              <a:buAutoNum type="arabicPeriod"/>
            </a:pPr>
            <a:r>
              <a:rPr lang="tr-TR" sz="2000" dirty="0">
                <a:solidFill>
                  <a:srgbClr val="002060"/>
                </a:solidFill>
                <a:latin typeface="+mj-lt"/>
                <a:ea typeface="Roboto"/>
                <a:cs typeface="Roboto"/>
              </a:rPr>
              <a:t>ADYÜ KALİTE ÖĞRENCİ TOPLULUĞU Faaliyetleri</a:t>
            </a:r>
            <a:endParaRPr lang="tr-TR" sz="2800" dirty="0">
              <a:solidFill>
                <a:srgbClr val="002060"/>
              </a:solidFill>
              <a:latin typeface="+mj-lt"/>
              <a:ea typeface="Roboto"/>
              <a:cs typeface="Roboto"/>
            </a:endParaRPr>
          </a:p>
        </p:txBody>
      </p:sp>
      <p:pic>
        <p:nvPicPr>
          <p:cNvPr id="5" name="Resim 4">
            <a:extLst>
              <a:ext uri="{FF2B5EF4-FFF2-40B4-BE49-F238E27FC236}">
                <a16:creationId xmlns:a16="http://schemas.microsoft.com/office/drawing/2014/main" id="{9E5A2890-213C-DB98-840A-95F3019C03A0}"/>
              </a:ext>
            </a:extLst>
          </p:cNvPr>
          <p:cNvPicPr>
            <a:picLocks noChangeAspect="1"/>
          </p:cNvPicPr>
          <p:nvPr/>
        </p:nvPicPr>
        <p:blipFill>
          <a:blip r:embed="rId2"/>
          <a:stretch>
            <a:fillRect/>
          </a:stretch>
        </p:blipFill>
        <p:spPr>
          <a:xfrm>
            <a:off x="394823" y="416162"/>
            <a:ext cx="11402355" cy="3039470"/>
          </a:xfrm>
          <a:prstGeom prst="rect">
            <a:avLst/>
          </a:prstGeom>
        </p:spPr>
      </p:pic>
    </p:spTree>
    <p:extLst>
      <p:ext uri="{BB962C8B-B14F-4D97-AF65-F5344CB8AC3E}">
        <p14:creationId xmlns:p14="http://schemas.microsoft.com/office/powerpoint/2010/main" val="18102520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metin, adam, insan, giyim, şirket içeren bir resim&#10;&#10;Açıklama otomatik olarak oluşturuldu">
            <a:extLst>
              <a:ext uri="{FF2B5EF4-FFF2-40B4-BE49-F238E27FC236}">
                <a16:creationId xmlns:a16="http://schemas.microsoft.com/office/drawing/2014/main" id="{C35583E6-16BC-0B1C-F12C-470A48DC7C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6929" y="396718"/>
            <a:ext cx="9798141" cy="6213631"/>
          </a:xfrm>
          <a:prstGeom prst="rect">
            <a:avLst/>
          </a:prstGeom>
        </p:spPr>
      </p:pic>
    </p:spTree>
    <p:extLst>
      <p:ext uri="{BB962C8B-B14F-4D97-AF65-F5344CB8AC3E}">
        <p14:creationId xmlns:p14="http://schemas.microsoft.com/office/powerpoint/2010/main" val="38843644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giyim, iç mekan, masa, kişi, şahıs içeren bir resim&#10;&#10;Açıklama otomatik olarak oluşturuldu">
            <a:extLst>
              <a:ext uri="{FF2B5EF4-FFF2-40B4-BE49-F238E27FC236}">
                <a16:creationId xmlns:a16="http://schemas.microsoft.com/office/drawing/2014/main" id="{C7B29FCB-B590-5D7A-DC6C-9DF22E4CF2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250" y="852328"/>
            <a:ext cx="10639425" cy="5153344"/>
          </a:xfrm>
          <a:prstGeom prst="rect">
            <a:avLst/>
          </a:prstGeom>
        </p:spPr>
      </p:pic>
    </p:spTree>
    <p:extLst>
      <p:ext uri="{BB962C8B-B14F-4D97-AF65-F5344CB8AC3E}">
        <p14:creationId xmlns:p14="http://schemas.microsoft.com/office/powerpoint/2010/main" val="4449973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takım elbise, adam, insan, giyim, kişi, şahıs içeren bir resim&#10;&#10;Açıklama otomatik olarak oluşturuldu">
            <a:extLst>
              <a:ext uri="{FF2B5EF4-FFF2-40B4-BE49-F238E27FC236}">
                <a16:creationId xmlns:a16="http://schemas.microsoft.com/office/drawing/2014/main" id="{0C16FCD1-085A-429A-01BC-1677EC5811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150" y="636983"/>
            <a:ext cx="11315700" cy="5584033"/>
          </a:xfrm>
          <a:prstGeom prst="rect">
            <a:avLst/>
          </a:prstGeom>
        </p:spPr>
      </p:pic>
    </p:spTree>
    <p:extLst>
      <p:ext uri="{BB962C8B-B14F-4D97-AF65-F5344CB8AC3E}">
        <p14:creationId xmlns:p14="http://schemas.microsoft.com/office/powerpoint/2010/main" val="33841309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metin, mobilya, bilgisayar, sunum içeren bir resim&#10;&#10;Açıklama otomatik olarak oluşturuldu">
            <a:extLst>
              <a:ext uri="{FF2B5EF4-FFF2-40B4-BE49-F238E27FC236}">
                <a16:creationId xmlns:a16="http://schemas.microsoft.com/office/drawing/2014/main" id="{B3F38CDA-C4DF-9B5C-E88C-F55026C382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5425" y="466454"/>
            <a:ext cx="8908611" cy="5941258"/>
          </a:xfrm>
          <a:prstGeom prst="rect">
            <a:avLst/>
          </a:prstGeom>
        </p:spPr>
      </p:pic>
    </p:spTree>
    <p:extLst>
      <p:ext uri="{BB962C8B-B14F-4D97-AF65-F5344CB8AC3E}">
        <p14:creationId xmlns:p14="http://schemas.microsoft.com/office/powerpoint/2010/main" val="17605453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7CC907-95E6-7AC6-0591-6A5F6486447D}"/>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191CC37C-9956-A12C-2D6A-FEF294A9E80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28323" y="956602"/>
            <a:ext cx="8819393" cy="5520583"/>
          </a:xfrm>
          <a:prstGeom prst="rect">
            <a:avLst/>
          </a:prstGeom>
          <a:noFill/>
          <a:extLst>
            <a:ext uri="{909E8E84-426E-40DD-AFC4-6F175D3DCCD1}">
              <a14:hiddenFill xmlns:a14="http://schemas.microsoft.com/office/drawing/2010/main">
                <a:solidFill>
                  <a:srgbClr val="FFFFFF"/>
                </a:solidFill>
              </a14:hiddenFill>
            </a:ext>
          </a:extLst>
        </p:spPr>
      </p:pic>
      <p:sp>
        <p:nvSpPr>
          <p:cNvPr id="2" name="Metin kutusu 1">
            <a:extLst>
              <a:ext uri="{FF2B5EF4-FFF2-40B4-BE49-F238E27FC236}">
                <a16:creationId xmlns:a16="http://schemas.microsoft.com/office/drawing/2014/main" id="{FB491686-9778-07E3-B766-D4181988CED7}"/>
              </a:ext>
            </a:extLst>
          </p:cNvPr>
          <p:cNvSpPr txBox="1"/>
          <p:nvPr/>
        </p:nvSpPr>
        <p:spPr>
          <a:xfrm>
            <a:off x="1744394" y="587270"/>
            <a:ext cx="9566031" cy="369332"/>
          </a:xfrm>
          <a:prstGeom prst="rect">
            <a:avLst/>
          </a:prstGeom>
          <a:noFill/>
        </p:spPr>
        <p:txBody>
          <a:bodyPr wrap="square" rtlCol="0">
            <a:spAutoFit/>
          </a:bodyPr>
          <a:lstStyle/>
          <a:p>
            <a:r>
              <a:rPr lang="tr-TR" b="1" dirty="0">
                <a:solidFill>
                  <a:schemeClr val="accent2"/>
                </a:solidFill>
              </a:rPr>
              <a:t>TSE KALİTE/ÇEVRE/İŞ SAĞLIĞI YÖNETİM SİSTEMİ ENTEGRE TEMEL EĞİTİM VE ÇALIŞTAYI</a:t>
            </a:r>
          </a:p>
        </p:txBody>
      </p:sp>
    </p:spTree>
    <p:extLst>
      <p:ext uri="{BB962C8B-B14F-4D97-AF65-F5344CB8AC3E}">
        <p14:creationId xmlns:p14="http://schemas.microsoft.com/office/powerpoint/2010/main" val="3602317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metin, şirket, ekran görüntüsü, bilgisayar içeren bir resim&#10;&#10;Açıklama otomatik olarak oluşturuldu">
            <a:extLst>
              <a:ext uri="{FF2B5EF4-FFF2-40B4-BE49-F238E27FC236}">
                <a16:creationId xmlns:a16="http://schemas.microsoft.com/office/drawing/2014/main" id="{10B56CC4-3971-FF1A-6662-ACF5E4BEE2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717" y="561975"/>
            <a:ext cx="11430566" cy="5980000"/>
          </a:xfrm>
          <a:prstGeom prst="rect">
            <a:avLst/>
          </a:prstGeom>
        </p:spPr>
      </p:pic>
    </p:spTree>
    <p:extLst>
      <p:ext uri="{BB962C8B-B14F-4D97-AF65-F5344CB8AC3E}">
        <p14:creationId xmlns:p14="http://schemas.microsoft.com/office/powerpoint/2010/main" val="9266586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10"/>
          <p:cNvPicPr>
            <a:picLocks noChangeAspect="1"/>
          </p:cNvPicPr>
          <p:nvPr/>
        </p:nvPicPr>
        <p:blipFill rotWithShape="1">
          <a:blip r:embed="rId3">
            <a:extLst>
              <a:ext uri="{28A0092B-C50C-407E-A947-70E740481C1C}">
                <a14:useLocalDpi xmlns:a14="http://schemas.microsoft.com/office/drawing/2010/main" val="0"/>
              </a:ext>
            </a:extLst>
          </a:blip>
          <a:srcRect t="22028" b="26873"/>
          <a:stretch/>
        </p:blipFill>
        <p:spPr>
          <a:xfrm>
            <a:off x="0" y="659025"/>
            <a:ext cx="12192000" cy="3328090"/>
          </a:xfrm>
          <a:prstGeom prst="rect">
            <a:avLst/>
          </a:prstGeom>
        </p:spPr>
      </p:pic>
      <p:sp>
        <p:nvSpPr>
          <p:cNvPr id="72" name="Rectangle 12"/>
          <p:cNvSpPr/>
          <p:nvPr/>
        </p:nvSpPr>
        <p:spPr>
          <a:xfrm>
            <a:off x="0" y="466100"/>
            <a:ext cx="12191999" cy="3523053"/>
          </a:xfrm>
          <a:prstGeom prst="rect">
            <a:avLst/>
          </a:prstGeom>
          <a:gradFill flip="none" rotWithShape="1">
            <a:gsLst>
              <a:gs pos="0">
                <a:srgbClr val="009FEB">
                  <a:lumMod val="36000"/>
                  <a:lumOff val="64000"/>
                  <a:alpha val="0"/>
                </a:srgbClr>
              </a:gs>
              <a:gs pos="58000">
                <a:srgbClr val="009FEB">
                  <a:lumMod val="95000"/>
                  <a:lumOff val="5000"/>
                  <a:alpha val="50000"/>
                </a:srgbClr>
              </a:gs>
              <a:gs pos="100000">
                <a:srgbClr val="009FEB">
                  <a:lumMod val="60000"/>
                  <a:alpha val="70000"/>
                </a:srgbClr>
              </a:gs>
            </a:gsLst>
            <a:path path="circle">
              <a:fillToRect l="100000" b="100000"/>
            </a:path>
            <a:tileRect t="-100000" r="-100000"/>
          </a:gra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71" name="12 Metin kutusu">
            <a:extLst>
              <a:ext uri="{FF2B5EF4-FFF2-40B4-BE49-F238E27FC236}">
                <a16:creationId xmlns:a16="http://schemas.microsoft.com/office/drawing/2014/main" id="{DC20134A-45F2-4307-873F-6D3DC29BA46D}"/>
              </a:ext>
            </a:extLst>
          </p:cNvPr>
          <p:cNvSpPr txBox="1"/>
          <p:nvPr/>
        </p:nvSpPr>
        <p:spPr>
          <a:xfrm>
            <a:off x="2610375" y="4435"/>
            <a:ext cx="6971251" cy="461665"/>
          </a:xfrm>
          <a:prstGeom prst="rect">
            <a:avLst/>
          </a:prstGeom>
          <a:noFill/>
        </p:spPr>
        <p:txBody>
          <a:bodyPr wrap="square" rtlCol="0">
            <a:spAutoFit/>
          </a:bodyPr>
          <a:lstStyle/>
          <a:p>
            <a:pPr algn="ctr"/>
            <a:r>
              <a:rPr lang="tr-TR" sz="2400" b="1" dirty="0">
                <a:solidFill>
                  <a:srgbClr val="002060"/>
                </a:solidFill>
              </a:rPr>
              <a:t>SUNUM PLANI</a:t>
            </a:r>
          </a:p>
        </p:txBody>
      </p:sp>
      <p:grpSp>
        <p:nvGrpSpPr>
          <p:cNvPr id="6" name="Grup 5"/>
          <p:cNvGrpSpPr/>
          <p:nvPr/>
        </p:nvGrpSpPr>
        <p:grpSpPr>
          <a:xfrm>
            <a:off x="1108533" y="3433560"/>
            <a:ext cx="1980000" cy="1401087"/>
            <a:chOff x="1269274" y="3433560"/>
            <a:chExt cx="1737360" cy="1126551"/>
          </a:xfrm>
        </p:grpSpPr>
        <p:sp>
          <p:nvSpPr>
            <p:cNvPr id="61" name="Rounded Rectangle 3"/>
            <p:cNvSpPr/>
            <p:nvPr/>
          </p:nvSpPr>
          <p:spPr>
            <a:xfrm>
              <a:off x="1269274" y="3563180"/>
              <a:ext cx="1737360" cy="996931"/>
            </a:xfrm>
            <a:prstGeom prst="roundRect">
              <a:avLst>
                <a:gd name="adj" fmla="val 7644"/>
              </a:avLst>
            </a:prstGeom>
            <a:solidFill>
              <a:schemeClr val="accent1">
                <a:lumMod val="75000"/>
              </a:schemeClr>
            </a:solidFill>
            <a:ln w="12700" cap="flat" cmpd="sng" algn="ctr">
              <a:noFill/>
              <a:prstDash val="solid"/>
              <a:miter lim="800000"/>
            </a:ln>
            <a:effectLst>
              <a:outerShdw blurRad="203200" dist="38100" dir="5400000" algn="t" rotWithShape="0">
                <a:prstClr val="black">
                  <a:alpha val="40000"/>
                </a:prstClr>
              </a:outerShdw>
            </a:effectLst>
          </p:spPr>
          <p:txBody>
            <a:bodyPr rtlCol="0" anchor="ctr"/>
            <a:lstStyle/>
            <a:p>
              <a:r>
                <a:rPr lang="tr-TR" sz="1400" b="1" dirty="0">
                  <a:solidFill>
                    <a:prstClr val="white"/>
                  </a:solidFill>
                  <a:latin typeface="Fira Sans Extra Condensed Medium"/>
                  <a:ea typeface="Fira Sans Extra Condensed Medium"/>
                  <a:cs typeface="Fira Sans Extra Condensed Medium"/>
                  <a:sym typeface="Fira Sans Extra Condensed Medium"/>
                </a:rPr>
                <a:t>KOORDİNATÖRLÜĞÜN</a:t>
              </a:r>
            </a:p>
            <a:p>
              <a:r>
                <a:rPr lang="tr-TR" sz="1400" b="1" dirty="0">
                  <a:solidFill>
                    <a:prstClr val="white"/>
                  </a:solidFill>
                  <a:latin typeface="Fira Sans Extra Condensed Medium"/>
                  <a:ea typeface="Fira Sans Extra Condensed Medium"/>
                  <a:cs typeface="Fira Sans Extra Condensed Medium"/>
                  <a:sym typeface="Fira Sans Extra Condensed Medium"/>
                </a:rPr>
                <a:t>TANITIMI</a:t>
              </a:r>
            </a:p>
          </p:txBody>
        </p:sp>
        <p:sp>
          <p:nvSpPr>
            <p:cNvPr id="3" name="Kiriş 2"/>
            <p:cNvSpPr/>
            <p:nvPr/>
          </p:nvSpPr>
          <p:spPr>
            <a:xfrm rot="17549049">
              <a:off x="2525291" y="3433560"/>
              <a:ext cx="417146" cy="417146"/>
            </a:xfrm>
            <a:prstGeom prst="chor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sp>
          <p:nvSpPr>
            <p:cNvPr id="65" name="Rectangle 9"/>
            <p:cNvSpPr/>
            <p:nvPr/>
          </p:nvSpPr>
          <p:spPr>
            <a:xfrm>
              <a:off x="2575987" y="3506265"/>
              <a:ext cx="293670" cy="369332"/>
            </a:xfrm>
            <a:prstGeom prst="rect">
              <a:avLst/>
            </a:prstGeom>
          </p:spPr>
          <p:txBody>
            <a:bodyPr wrap="none">
              <a:spAutoFit/>
            </a:bodyPr>
            <a:lstStyle/>
            <a:p>
              <a:pPr algn="ctr"/>
              <a:r>
                <a:rPr lang="tr-TR" spc="-150" dirty="0">
                  <a:solidFill>
                    <a:prstClr val="white"/>
                  </a:solidFill>
                  <a:latin typeface="Arial" panose="020B0604020202020204" pitchFamily="34" charset="0"/>
                  <a:cs typeface="Arial" panose="020B0604020202020204" pitchFamily="34" charset="0"/>
                </a:rPr>
                <a:t>1</a:t>
              </a:r>
              <a:endParaRPr lang="en-US" spc="-150" dirty="0">
                <a:solidFill>
                  <a:prstClr val="white"/>
                </a:solidFill>
                <a:latin typeface="Arial" panose="020B0604020202020204" pitchFamily="34" charset="0"/>
                <a:cs typeface="Arial" panose="020B0604020202020204" pitchFamily="34" charset="0"/>
              </a:endParaRPr>
            </a:p>
          </p:txBody>
        </p:sp>
      </p:grpSp>
      <p:grpSp>
        <p:nvGrpSpPr>
          <p:cNvPr id="5" name="Grup 4"/>
          <p:cNvGrpSpPr/>
          <p:nvPr/>
        </p:nvGrpSpPr>
        <p:grpSpPr>
          <a:xfrm>
            <a:off x="3747232" y="3433561"/>
            <a:ext cx="1980000" cy="1401086"/>
            <a:chOff x="3907973" y="3433561"/>
            <a:chExt cx="1737360" cy="1126550"/>
          </a:xfrm>
        </p:grpSpPr>
        <p:sp>
          <p:nvSpPr>
            <p:cNvPr id="62" name="Rounded Rectangle 4"/>
            <p:cNvSpPr/>
            <p:nvPr/>
          </p:nvSpPr>
          <p:spPr>
            <a:xfrm>
              <a:off x="3907973" y="3563180"/>
              <a:ext cx="1737360" cy="996931"/>
            </a:xfrm>
            <a:prstGeom prst="roundRect">
              <a:avLst>
                <a:gd name="adj" fmla="val 7644"/>
              </a:avLst>
            </a:prstGeom>
            <a:solidFill>
              <a:schemeClr val="accent1">
                <a:lumMod val="75000"/>
              </a:schemeClr>
            </a:solidFill>
            <a:ln w="12700" cap="flat" cmpd="sng" algn="ctr">
              <a:noFill/>
              <a:prstDash val="solid"/>
              <a:miter lim="800000"/>
            </a:ln>
            <a:effectLst>
              <a:outerShdw blurRad="203200" dist="38100" dir="5400000" algn="t" rotWithShape="0">
                <a:prstClr val="black">
                  <a:alpha val="40000"/>
                </a:prstClr>
              </a:outerShdw>
            </a:effectLst>
          </p:spPr>
          <p:txBody>
            <a:bodyPr rtlCol="0" anchor="ctr"/>
            <a:lstStyle/>
            <a:p>
              <a:r>
                <a:rPr lang="tr-TR" sz="1400" b="1" dirty="0">
                  <a:solidFill>
                    <a:prstClr val="white"/>
                  </a:solidFill>
                  <a:latin typeface="Fira Sans Extra Condensed Medium"/>
                  <a:ea typeface="Fira Sans Extra Condensed Medium"/>
                  <a:cs typeface="Fira Sans Extra Condensed Medium"/>
                  <a:sym typeface="Fira Sans Extra Condensed Medium"/>
                </a:rPr>
                <a:t>BİRİM FAALİYETLERİ</a:t>
              </a:r>
            </a:p>
          </p:txBody>
        </p:sp>
        <p:sp>
          <p:nvSpPr>
            <p:cNvPr id="25" name="Kiriş 24"/>
            <p:cNvSpPr/>
            <p:nvPr/>
          </p:nvSpPr>
          <p:spPr>
            <a:xfrm rot="17549049">
              <a:off x="5164278" y="3433561"/>
              <a:ext cx="417146" cy="417146"/>
            </a:xfrm>
            <a:prstGeom prst="chor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sp>
          <p:nvSpPr>
            <p:cNvPr id="26" name="Rectangle 9"/>
            <p:cNvSpPr/>
            <p:nvPr/>
          </p:nvSpPr>
          <p:spPr>
            <a:xfrm>
              <a:off x="5214974" y="3506266"/>
              <a:ext cx="293670" cy="369332"/>
            </a:xfrm>
            <a:prstGeom prst="rect">
              <a:avLst/>
            </a:prstGeom>
          </p:spPr>
          <p:txBody>
            <a:bodyPr wrap="none">
              <a:spAutoFit/>
            </a:bodyPr>
            <a:lstStyle/>
            <a:p>
              <a:pPr algn="ctr"/>
              <a:r>
                <a:rPr lang="tr-TR" spc="-150" dirty="0">
                  <a:solidFill>
                    <a:prstClr val="white"/>
                  </a:solidFill>
                  <a:latin typeface="Arial" panose="020B0604020202020204" pitchFamily="34" charset="0"/>
                  <a:cs typeface="Arial" panose="020B0604020202020204" pitchFamily="34" charset="0"/>
                </a:rPr>
                <a:t>2</a:t>
              </a:r>
              <a:endParaRPr lang="en-US" spc="-150" dirty="0">
                <a:solidFill>
                  <a:prstClr val="white"/>
                </a:solidFill>
                <a:latin typeface="Arial" panose="020B0604020202020204" pitchFamily="34" charset="0"/>
                <a:cs typeface="Arial" panose="020B0604020202020204" pitchFamily="34" charset="0"/>
              </a:endParaRPr>
            </a:p>
          </p:txBody>
        </p:sp>
      </p:grpSp>
      <p:grpSp>
        <p:nvGrpSpPr>
          <p:cNvPr id="4" name="Grup 3"/>
          <p:cNvGrpSpPr/>
          <p:nvPr/>
        </p:nvGrpSpPr>
        <p:grpSpPr>
          <a:xfrm>
            <a:off x="6338685" y="3400257"/>
            <a:ext cx="1986602" cy="1434390"/>
            <a:chOff x="6498638" y="3400257"/>
            <a:chExt cx="1791343" cy="1159854"/>
          </a:xfrm>
        </p:grpSpPr>
        <p:sp>
          <p:nvSpPr>
            <p:cNvPr id="63" name="Rounded Rectangle 5"/>
            <p:cNvSpPr/>
            <p:nvPr/>
          </p:nvSpPr>
          <p:spPr>
            <a:xfrm>
              <a:off x="6498638" y="3529624"/>
              <a:ext cx="1791343" cy="1030487"/>
            </a:xfrm>
            <a:prstGeom prst="roundRect">
              <a:avLst>
                <a:gd name="adj" fmla="val 7644"/>
              </a:avLst>
            </a:prstGeom>
            <a:solidFill>
              <a:schemeClr val="accent1">
                <a:lumMod val="75000"/>
              </a:schemeClr>
            </a:solidFill>
            <a:ln w="12700" cap="flat" cmpd="sng" algn="ctr">
              <a:noFill/>
              <a:prstDash val="solid"/>
              <a:miter lim="800000"/>
            </a:ln>
            <a:effectLst>
              <a:outerShdw blurRad="203200" dist="38100" dir="5400000" algn="t" rotWithShape="0">
                <a:prstClr val="black">
                  <a:alpha val="40000"/>
                </a:prstClr>
              </a:outerShdw>
            </a:effectLst>
          </p:spPr>
          <p:txBody>
            <a:bodyPr rtlCol="0" anchor="ctr"/>
            <a:lstStyle/>
            <a:p>
              <a:r>
                <a:rPr lang="tr-TR" sz="1400" b="1" dirty="0">
                  <a:solidFill>
                    <a:prstClr val="white"/>
                  </a:solidFill>
                  <a:latin typeface="Fira Sans Extra Condensed Medium"/>
                  <a:ea typeface="Fira Sans Extra Condensed Medium"/>
                  <a:cs typeface="Fira Sans Extra Condensed Medium"/>
                  <a:sym typeface="Fira Sans Extra Condensed Medium"/>
                </a:rPr>
                <a:t>BİRİM HEDEFLERİ</a:t>
              </a:r>
            </a:p>
          </p:txBody>
        </p:sp>
        <p:sp>
          <p:nvSpPr>
            <p:cNvPr id="27" name="Kiriş 26"/>
            <p:cNvSpPr/>
            <p:nvPr/>
          </p:nvSpPr>
          <p:spPr>
            <a:xfrm rot="17549049">
              <a:off x="7799741" y="3400257"/>
              <a:ext cx="417146" cy="417146"/>
            </a:xfrm>
            <a:prstGeom prst="chor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sp>
          <p:nvSpPr>
            <p:cNvPr id="28" name="Rectangle 9"/>
            <p:cNvSpPr/>
            <p:nvPr/>
          </p:nvSpPr>
          <p:spPr>
            <a:xfrm>
              <a:off x="7850437" y="3472962"/>
              <a:ext cx="293670" cy="369332"/>
            </a:xfrm>
            <a:prstGeom prst="rect">
              <a:avLst/>
            </a:prstGeom>
          </p:spPr>
          <p:txBody>
            <a:bodyPr wrap="none">
              <a:spAutoFit/>
            </a:bodyPr>
            <a:lstStyle/>
            <a:p>
              <a:pPr algn="ctr"/>
              <a:r>
                <a:rPr lang="tr-TR" spc="-150" dirty="0">
                  <a:solidFill>
                    <a:prstClr val="white"/>
                  </a:solidFill>
                  <a:latin typeface="Arial" panose="020B0604020202020204" pitchFamily="34" charset="0"/>
                  <a:cs typeface="Arial" panose="020B0604020202020204" pitchFamily="34" charset="0"/>
                </a:rPr>
                <a:t>3</a:t>
              </a:r>
              <a:endParaRPr lang="en-US" spc="-150" dirty="0">
                <a:solidFill>
                  <a:prstClr val="white"/>
                </a:solidFill>
                <a:latin typeface="Arial" panose="020B0604020202020204" pitchFamily="34" charset="0"/>
                <a:cs typeface="Arial" panose="020B0604020202020204" pitchFamily="34" charset="0"/>
              </a:endParaRPr>
            </a:p>
          </p:txBody>
        </p:sp>
      </p:grpSp>
      <p:grpSp>
        <p:nvGrpSpPr>
          <p:cNvPr id="2" name="Grup 1"/>
          <p:cNvGrpSpPr/>
          <p:nvPr/>
        </p:nvGrpSpPr>
        <p:grpSpPr>
          <a:xfrm>
            <a:off x="8978265" y="3345081"/>
            <a:ext cx="1980000" cy="1489565"/>
            <a:chOff x="9122400" y="3345082"/>
            <a:chExt cx="1800327" cy="1215030"/>
          </a:xfrm>
        </p:grpSpPr>
        <p:sp>
          <p:nvSpPr>
            <p:cNvPr id="64" name="Rounded Rectangle 6"/>
            <p:cNvSpPr/>
            <p:nvPr/>
          </p:nvSpPr>
          <p:spPr>
            <a:xfrm>
              <a:off x="9122400" y="3473326"/>
              <a:ext cx="1800327" cy="1086786"/>
            </a:xfrm>
            <a:prstGeom prst="roundRect">
              <a:avLst>
                <a:gd name="adj" fmla="val 7644"/>
              </a:avLst>
            </a:prstGeom>
            <a:solidFill>
              <a:schemeClr val="accent1">
                <a:lumMod val="75000"/>
              </a:schemeClr>
            </a:solidFill>
            <a:ln w="12700" cap="flat" cmpd="sng" algn="ctr">
              <a:noFill/>
              <a:prstDash val="solid"/>
              <a:miter lim="800000"/>
            </a:ln>
            <a:effectLst>
              <a:outerShdw blurRad="203200" dist="38100" dir="5400000" algn="t" rotWithShape="0">
                <a:prstClr val="black">
                  <a:alpha val="40000"/>
                </a:prstClr>
              </a:outerShdw>
            </a:effectLst>
          </p:spPr>
          <p:txBody>
            <a:bodyPr rtlCol="0" anchor="ctr"/>
            <a:lstStyle/>
            <a:p>
              <a:r>
                <a:rPr lang="tr-TR" sz="1400" b="1" dirty="0">
                  <a:solidFill>
                    <a:prstClr val="white"/>
                  </a:solidFill>
                  <a:latin typeface="Fira Sans Extra Condensed Medium"/>
                  <a:ea typeface="Fira Sans Extra Condensed Medium"/>
                  <a:cs typeface="Fira Sans Extra Condensed Medium"/>
                  <a:sym typeface="Fira Sans Extra Condensed Medium"/>
                </a:rPr>
                <a:t>DURUM DEĞERLENDİRMESİ</a:t>
              </a:r>
            </a:p>
          </p:txBody>
        </p:sp>
        <p:sp>
          <p:nvSpPr>
            <p:cNvPr id="29" name="Kiriş 28"/>
            <p:cNvSpPr/>
            <p:nvPr/>
          </p:nvSpPr>
          <p:spPr>
            <a:xfrm rot="17549049">
              <a:off x="10431393" y="3345082"/>
              <a:ext cx="417146" cy="417146"/>
            </a:xfrm>
            <a:prstGeom prst="chor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sp>
          <p:nvSpPr>
            <p:cNvPr id="30" name="Rectangle 9"/>
            <p:cNvSpPr/>
            <p:nvPr/>
          </p:nvSpPr>
          <p:spPr>
            <a:xfrm>
              <a:off x="10482089" y="3417787"/>
              <a:ext cx="293670" cy="369332"/>
            </a:xfrm>
            <a:prstGeom prst="rect">
              <a:avLst/>
            </a:prstGeom>
          </p:spPr>
          <p:txBody>
            <a:bodyPr wrap="none">
              <a:spAutoFit/>
            </a:bodyPr>
            <a:lstStyle/>
            <a:p>
              <a:pPr algn="ctr"/>
              <a:r>
                <a:rPr lang="tr-TR" spc="-150" dirty="0">
                  <a:solidFill>
                    <a:prstClr val="white"/>
                  </a:solidFill>
                  <a:latin typeface="Arial" panose="020B0604020202020204" pitchFamily="34" charset="0"/>
                  <a:cs typeface="Arial" panose="020B0604020202020204" pitchFamily="34" charset="0"/>
                </a:rPr>
                <a:t>4</a:t>
              </a:r>
              <a:endParaRPr lang="en-US" spc="-150" dirty="0">
                <a:solidFill>
                  <a:prstClr val="white"/>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634343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38EFD6-4B61-1125-0822-4238A7F4EB6D}"/>
            </a:ext>
          </a:extLst>
        </p:cNvPr>
        <p:cNvGrpSpPr/>
        <p:nvPr/>
      </p:nvGrpSpPr>
      <p:grpSpPr>
        <a:xfrm>
          <a:off x="0" y="0"/>
          <a:ext cx="0" cy="0"/>
          <a:chOff x="0" y="0"/>
          <a:chExt cx="0" cy="0"/>
        </a:xfrm>
      </p:grpSpPr>
      <p:pic>
        <p:nvPicPr>
          <p:cNvPr id="4" name="Resim 3">
            <a:extLst>
              <a:ext uri="{FF2B5EF4-FFF2-40B4-BE49-F238E27FC236}">
                <a16:creationId xmlns:a16="http://schemas.microsoft.com/office/drawing/2014/main" id="{4778CA00-6294-9DC0-8002-A6BD1E6EA6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0917" y="628036"/>
            <a:ext cx="9572394" cy="5808301"/>
          </a:xfrm>
          <a:prstGeom prst="rect">
            <a:avLst/>
          </a:prstGeom>
        </p:spPr>
      </p:pic>
    </p:spTree>
    <p:extLst>
      <p:ext uri="{BB962C8B-B14F-4D97-AF65-F5344CB8AC3E}">
        <p14:creationId xmlns:p14="http://schemas.microsoft.com/office/powerpoint/2010/main" val="22931358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metin, giyim, adam, insan, kişi, şahıs içeren bir resim&#10;&#10;Açıklama otomatik olarak oluşturuldu">
            <a:extLst>
              <a:ext uri="{FF2B5EF4-FFF2-40B4-BE49-F238E27FC236}">
                <a16:creationId xmlns:a16="http://schemas.microsoft.com/office/drawing/2014/main" id="{74046BF8-1F37-1BE4-8BB1-DC31265B0F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575" y="657334"/>
            <a:ext cx="10751448" cy="5543332"/>
          </a:xfrm>
          <a:prstGeom prst="rect">
            <a:avLst/>
          </a:prstGeom>
        </p:spPr>
      </p:pic>
    </p:spTree>
    <p:extLst>
      <p:ext uri="{BB962C8B-B14F-4D97-AF65-F5344CB8AC3E}">
        <p14:creationId xmlns:p14="http://schemas.microsoft.com/office/powerpoint/2010/main" val="26118668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dış mekan, gökyüzü, bina, kişi, şahıs içeren bir resim&#10;&#10;Açıklama otomatik olarak oluşturuldu">
            <a:extLst>
              <a:ext uri="{FF2B5EF4-FFF2-40B4-BE49-F238E27FC236}">
                <a16:creationId xmlns:a16="http://schemas.microsoft.com/office/drawing/2014/main" id="{C72B58A7-AE8D-BA77-6C6B-AA970A7EBF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6840" y="3362325"/>
            <a:ext cx="5999759" cy="3016020"/>
          </a:xfrm>
          <a:prstGeom prst="rect">
            <a:avLst/>
          </a:prstGeom>
        </p:spPr>
      </p:pic>
      <p:pic>
        <p:nvPicPr>
          <p:cNvPr id="4" name="Resim 3">
            <a:extLst>
              <a:ext uri="{FF2B5EF4-FFF2-40B4-BE49-F238E27FC236}">
                <a16:creationId xmlns:a16="http://schemas.microsoft.com/office/drawing/2014/main" id="{B91DAB76-5C0E-E8E2-FEA6-3453838FB86D}"/>
              </a:ext>
            </a:extLst>
          </p:cNvPr>
          <p:cNvPicPr>
            <a:picLocks noChangeAspect="1"/>
          </p:cNvPicPr>
          <p:nvPr/>
        </p:nvPicPr>
        <p:blipFill>
          <a:blip r:embed="rId3"/>
          <a:stretch>
            <a:fillRect/>
          </a:stretch>
        </p:blipFill>
        <p:spPr>
          <a:xfrm>
            <a:off x="615401" y="766761"/>
            <a:ext cx="4781550" cy="3586163"/>
          </a:xfrm>
          <a:prstGeom prst="rect">
            <a:avLst/>
          </a:prstGeom>
        </p:spPr>
      </p:pic>
      <p:sp>
        <p:nvSpPr>
          <p:cNvPr id="2" name="Metin kutusu 1">
            <a:extLst>
              <a:ext uri="{FF2B5EF4-FFF2-40B4-BE49-F238E27FC236}">
                <a16:creationId xmlns:a16="http://schemas.microsoft.com/office/drawing/2014/main" id="{006740B3-B9EB-38F8-467B-88441D9CD4FA}"/>
              </a:ext>
            </a:extLst>
          </p:cNvPr>
          <p:cNvSpPr txBox="1"/>
          <p:nvPr/>
        </p:nvSpPr>
        <p:spPr>
          <a:xfrm>
            <a:off x="5753685" y="1336430"/>
            <a:ext cx="5822913" cy="923330"/>
          </a:xfrm>
          <a:prstGeom prst="rect">
            <a:avLst/>
          </a:prstGeom>
          <a:noFill/>
        </p:spPr>
        <p:txBody>
          <a:bodyPr wrap="square" rtlCol="0">
            <a:spAutoFit/>
          </a:bodyPr>
          <a:lstStyle/>
          <a:p>
            <a:r>
              <a:rPr lang="tr-TR" b="1" dirty="0">
                <a:solidFill>
                  <a:schemeClr val="accent2"/>
                </a:solidFill>
              </a:rPr>
              <a:t>ADYÜ KALİTE TOPLULUĞU İLE GAZİANTEP KAMİL OCAK SPOR LİSESİ İŞBİRLİĞİ İLE </a:t>
            </a:r>
            <a:r>
              <a:rPr lang="tr-TR" b="1" dirty="0"/>
              <a:t>«BENİM REHBERİM» </a:t>
            </a:r>
            <a:r>
              <a:rPr lang="tr-TR" b="1" dirty="0">
                <a:solidFill>
                  <a:schemeClr val="accent2"/>
                </a:solidFill>
              </a:rPr>
              <a:t>PROJESİ TAMAMLANDI</a:t>
            </a:r>
          </a:p>
        </p:txBody>
      </p:sp>
    </p:spTree>
    <p:extLst>
      <p:ext uri="{BB962C8B-B14F-4D97-AF65-F5344CB8AC3E}">
        <p14:creationId xmlns:p14="http://schemas.microsoft.com/office/powerpoint/2010/main" val="32021486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F39F5F-46BE-D7EE-8B2F-1C0BE1E40AC3}"/>
            </a:ext>
          </a:extLst>
        </p:cNvPr>
        <p:cNvGrpSpPr/>
        <p:nvPr/>
      </p:nvGrpSpPr>
      <p:grpSpPr>
        <a:xfrm>
          <a:off x="0" y="0"/>
          <a:ext cx="0" cy="0"/>
          <a:chOff x="0" y="0"/>
          <a:chExt cx="0" cy="0"/>
        </a:xfrm>
      </p:grpSpPr>
      <p:pic>
        <p:nvPicPr>
          <p:cNvPr id="2050" name="Picture 2">
            <a:extLst>
              <a:ext uri="{FF2B5EF4-FFF2-40B4-BE49-F238E27FC236}">
                <a16:creationId xmlns:a16="http://schemas.microsoft.com/office/drawing/2014/main" id="{B1444B56-B0BF-B8AD-9C3B-961CCBF2CF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2596" y="684919"/>
            <a:ext cx="8621736" cy="5813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85302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C4A548-1BFC-DA25-B1A5-3E4C3D8DF123}"/>
            </a:ext>
          </a:extLst>
        </p:cNvPr>
        <p:cNvGrpSpPr/>
        <p:nvPr/>
      </p:nvGrpSpPr>
      <p:grpSpPr>
        <a:xfrm>
          <a:off x="0" y="0"/>
          <a:ext cx="0" cy="0"/>
          <a:chOff x="0" y="0"/>
          <a:chExt cx="0" cy="0"/>
        </a:xfrm>
      </p:grpSpPr>
      <p:pic>
        <p:nvPicPr>
          <p:cNvPr id="3" name="Resim 2">
            <a:extLst>
              <a:ext uri="{FF2B5EF4-FFF2-40B4-BE49-F238E27FC236}">
                <a16:creationId xmlns:a16="http://schemas.microsoft.com/office/drawing/2014/main" id="{44A7C4DB-D9F6-2EDB-D52D-0A86C074DD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7360" y="661183"/>
            <a:ext cx="11317279" cy="5514534"/>
          </a:xfrm>
          <a:prstGeom prst="rect">
            <a:avLst/>
          </a:prstGeom>
        </p:spPr>
      </p:pic>
    </p:spTree>
    <p:extLst>
      <p:ext uri="{BB962C8B-B14F-4D97-AF65-F5344CB8AC3E}">
        <p14:creationId xmlns:p14="http://schemas.microsoft.com/office/powerpoint/2010/main" val="32301192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2 Metin kutusu">
            <a:extLst>
              <a:ext uri="{FF2B5EF4-FFF2-40B4-BE49-F238E27FC236}">
                <a16:creationId xmlns:a16="http://schemas.microsoft.com/office/drawing/2014/main" id="{DC20134A-45F2-4307-873F-6D3DC29BA46D}"/>
              </a:ext>
            </a:extLst>
          </p:cNvPr>
          <p:cNvSpPr txBox="1"/>
          <p:nvPr/>
        </p:nvSpPr>
        <p:spPr>
          <a:xfrm>
            <a:off x="1503669" y="-36435"/>
            <a:ext cx="9373042" cy="461665"/>
          </a:xfrm>
          <a:prstGeom prst="rect">
            <a:avLst/>
          </a:prstGeom>
          <a:noFill/>
        </p:spPr>
        <p:txBody>
          <a:bodyPr wrap="square" rtlCol="0">
            <a:spAutoFit/>
          </a:bodyPr>
          <a:lstStyle/>
          <a:p>
            <a:pPr algn="ctr"/>
            <a:r>
              <a:rPr lang="tr-TR" sz="2400" b="1" dirty="0">
                <a:solidFill>
                  <a:schemeClr val="bg1"/>
                </a:solidFill>
                <a:latin typeface="+mj-lt"/>
              </a:rPr>
              <a:t>TOPLAM KALİTE YÖNETİMİ KOORDİNATÖRLÜĞÜ FAALİYETLERİ</a:t>
            </a:r>
          </a:p>
        </p:txBody>
      </p:sp>
      <p:sp>
        <p:nvSpPr>
          <p:cNvPr id="70" name="Metin kutusu 69">
            <a:extLst>
              <a:ext uri="{FF2B5EF4-FFF2-40B4-BE49-F238E27FC236}">
                <a16:creationId xmlns:a16="http://schemas.microsoft.com/office/drawing/2014/main" id="{55596B6E-7E00-49EF-820C-895F823634E2}"/>
              </a:ext>
            </a:extLst>
          </p:cNvPr>
          <p:cNvSpPr txBox="1"/>
          <p:nvPr/>
        </p:nvSpPr>
        <p:spPr>
          <a:xfrm>
            <a:off x="1139522" y="6544672"/>
            <a:ext cx="10261645" cy="400110"/>
          </a:xfrm>
          <a:prstGeom prst="rect">
            <a:avLst/>
          </a:prstGeom>
          <a:noFill/>
        </p:spPr>
        <p:txBody>
          <a:bodyPr wrap="square" rtlCol="0" anchor="ctr">
            <a:spAutoFit/>
          </a:bodyPr>
          <a:lstStyle/>
          <a:p>
            <a:pPr algn="ctr"/>
            <a:r>
              <a:rPr lang="tr-TR" sz="2000" b="1" dirty="0">
                <a:solidFill>
                  <a:srgbClr val="44546A">
                    <a:lumMod val="75000"/>
                  </a:srgbClr>
                </a:solidFill>
                <a:latin typeface="+mj-lt"/>
              </a:rPr>
              <a:t>TOPLAM KALİTE YÖNETİMİ KOORDİNATÖRLÜĞÜ</a:t>
            </a:r>
          </a:p>
        </p:txBody>
      </p:sp>
      <p:graphicFrame>
        <p:nvGraphicFramePr>
          <p:cNvPr id="71" name="Tablo 70">
            <a:extLst>
              <a:ext uri="{FF2B5EF4-FFF2-40B4-BE49-F238E27FC236}">
                <a16:creationId xmlns:a16="http://schemas.microsoft.com/office/drawing/2014/main" id="{C386F727-CF32-5341-D174-8FE37DE4C9C0}"/>
              </a:ext>
            </a:extLst>
          </p:cNvPr>
          <p:cNvGraphicFramePr>
            <a:graphicFrameLocks noGrp="1"/>
          </p:cNvGraphicFramePr>
          <p:nvPr>
            <p:extLst>
              <p:ext uri="{D42A27DB-BD31-4B8C-83A1-F6EECF244321}">
                <p14:modId xmlns:p14="http://schemas.microsoft.com/office/powerpoint/2010/main" val="1881263981"/>
              </p:ext>
            </p:extLst>
          </p:nvPr>
        </p:nvGraphicFramePr>
        <p:xfrm>
          <a:off x="393895" y="649317"/>
          <a:ext cx="11577706" cy="5867553"/>
        </p:xfrm>
        <a:graphic>
          <a:graphicData uri="http://schemas.openxmlformats.org/drawingml/2006/table">
            <a:tbl>
              <a:tblPr/>
              <a:tblGrid>
                <a:gridCol w="1653958">
                  <a:extLst>
                    <a:ext uri="{9D8B030D-6E8A-4147-A177-3AD203B41FA5}">
                      <a16:colId xmlns:a16="http://schemas.microsoft.com/office/drawing/2014/main" val="2856170313"/>
                    </a:ext>
                  </a:extLst>
                </a:gridCol>
                <a:gridCol w="1653958">
                  <a:extLst>
                    <a:ext uri="{9D8B030D-6E8A-4147-A177-3AD203B41FA5}">
                      <a16:colId xmlns:a16="http://schemas.microsoft.com/office/drawing/2014/main" val="579989257"/>
                    </a:ext>
                  </a:extLst>
                </a:gridCol>
                <a:gridCol w="1653958">
                  <a:extLst>
                    <a:ext uri="{9D8B030D-6E8A-4147-A177-3AD203B41FA5}">
                      <a16:colId xmlns:a16="http://schemas.microsoft.com/office/drawing/2014/main" val="1465277696"/>
                    </a:ext>
                  </a:extLst>
                </a:gridCol>
                <a:gridCol w="1653958">
                  <a:extLst>
                    <a:ext uri="{9D8B030D-6E8A-4147-A177-3AD203B41FA5}">
                      <a16:colId xmlns:a16="http://schemas.microsoft.com/office/drawing/2014/main" val="3815850141"/>
                    </a:ext>
                  </a:extLst>
                </a:gridCol>
                <a:gridCol w="1653958">
                  <a:extLst>
                    <a:ext uri="{9D8B030D-6E8A-4147-A177-3AD203B41FA5}">
                      <a16:colId xmlns:a16="http://schemas.microsoft.com/office/drawing/2014/main" val="1976883160"/>
                    </a:ext>
                  </a:extLst>
                </a:gridCol>
                <a:gridCol w="1653958">
                  <a:extLst>
                    <a:ext uri="{9D8B030D-6E8A-4147-A177-3AD203B41FA5}">
                      <a16:colId xmlns:a16="http://schemas.microsoft.com/office/drawing/2014/main" val="2806475446"/>
                    </a:ext>
                  </a:extLst>
                </a:gridCol>
                <a:gridCol w="1653958">
                  <a:extLst>
                    <a:ext uri="{9D8B030D-6E8A-4147-A177-3AD203B41FA5}">
                      <a16:colId xmlns:a16="http://schemas.microsoft.com/office/drawing/2014/main" val="997051254"/>
                    </a:ext>
                  </a:extLst>
                </a:gridCol>
              </a:tblGrid>
              <a:tr h="599554">
                <a:tc gridSpan="2">
                  <a:txBody>
                    <a:bodyPr/>
                    <a:lstStyle/>
                    <a:p>
                      <a:pPr algn="ctr" rtl="0" fontAlgn="base">
                        <a:lnSpc>
                          <a:spcPts val="3000"/>
                        </a:lnSpc>
                      </a:pPr>
                      <a:r>
                        <a:rPr lang="tr-TR" sz="2400" b="1" i="0" dirty="0">
                          <a:solidFill>
                            <a:srgbClr val="000000"/>
                          </a:solidFill>
                          <a:effectLst/>
                          <a:latin typeface="+mj-lt"/>
                        </a:rPr>
                        <a:t>Faaliyet Alanları</a:t>
                      </a:r>
                      <a:r>
                        <a:rPr lang="tr-TR" sz="2400" b="0" i="0" dirty="0">
                          <a:solidFill>
                            <a:srgbClr val="000000"/>
                          </a:solidFill>
                          <a:effectLst/>
                          <a:latin typeface="+mj-lt"/>
                        </a:rPr>
                        <a:t>​</a:t>
                      </a:r>
                    </a:p>
                  </a:txBody>
                  <a:tcPr marL="18902" marR="18902" marT="9451" marB="9451" anchor="ctr">
                    <a:lnL w="11582" cap="flat" cmpd="sng" algn="ctr">
                      <a:solidFill>
                        <a:srgbClr val="000000"/>
                      </a:solidFill>
                      <a:prstDash val="solid"/>
                      <a:round/>
                      <a:headEnd type="none" w="med" len="med"/>
                      <a:tailEnd type="none" w="med" len="med"/>
                    </a:lnL>
                    <a:lnR w="11582" cap="flat" cmpd="sng" algn="ctr">
                      <a:solidFill>
                        <a:srgbClr val="000000"/>
                      </a:solidFill>
                      <a:prstDash val="solid"/>
                      <a:round/>
                      <a:headEnd type="none" w="med" len="med"/>
                      <a:tailEnd type="none" w="med" len="med"/>
                    </a:lnR>
                    <a:lnT w="11582" cap="flat" cmpd="sng" algn="ctr">
                      <a:solidFill>
                        <a:srgbClr val="000000"/>
                      </a:solidFill>
                      <a:prstDash val="solid"/>
                      <a:round/>
                      <a:headEnd type="none" w="med" len="med"/>
                      <a:tailEnd type="none" w="med" len="med"/>
                    </a:lnT>
                    <a:lnB w="11582" cap="flat" cmpd="sng" algn="ctr">
                      <a:solidFill>
                        <a:srgbClr val="000000"/>
                      </a:solidFill>
                      <a:prstDash val="solid"/>
                      <a:round/>
                      <a:headEnd type="none" w="med" len="med"/>
                      <a:tailEnd type="none" w="med" len="med"/>
                    </a:lnB>
                    <a:noFill/>
                  </a:tcPr>
                </a:tc>
                <a:tc hMerge="1">
                  <a:txBody>
                    <a:bodyPr/>
                    <a:lstStyle/>
                    <a:p>
                      <a:endParaRPr lang="tr-TR"/>
                    </a:p>
                  </a:txBody>
                  <a:tcPr/>
                </a:tc>
                <a:tc>
                  <a:txBody>
                    <a:bodyPr/>
                    <a:lstStyle/>
                    <a:p>
                      <a:pPr algn="ctr" rtl="0" fontAlgn="base">
                        <a:lnSpc>
                          <a:spcPts val="2250"/>
                        </a:lnSpc>
                      </a:pPr>
                      <a:r>
                        <a:rPr lang="tr-TR" sz="2400" b="1" i="0">
                          <a:solidFill>
                            <a:srgbClr val="000000"/>
                          </a:solidFill>
                          <a:effectLst/>
                          <a:latin typeface="+mj-lt"/>
                        </a:rPr>
                        <a:t>2015</a:t>
                      </a:r>
                      <a:r>
                        <a:rPr lang="tr-TR" sz="2400" b="0" i="0">
                          <a:solidFill>
                            <a:srgbClr val="000000"/>
                          </a:solidFill>
                          <a:effectLst/>
                          <a:latin typeface="+mj-lt"/>
                        </a:rPr>
                        <a:t>​</a:t>
                      </a:r>
                    </a:p>
                  </a:txBody>
                  <a:tcPr marL="18902" marR="18902" marT="9451" marB="9451" anchor="ctr">
                    <a:lnL w="11582" cap="flat" cmpd="sng" algn="ctr">
                      <a:solidFill>
                        <a:srgbClr val="000000"/>
                      </a:solidFill>
                      <a:prstDash val="solid"/>
                      <a:round/>
                      <a:headEnd type="none" w="med" len="med"/>
                      <a:tailEnd type="none" w="med" len="med"/>
                    </a:lnL>
                    <a:lnR w="11582" cap="flat" cmpd="sng" algn="ctr">
                      <a:solidFill>
                        <a:srgbClr val="000000"/>
                      </a:solidFill>
                      <a:prstDash val="solid"/>
                      <a:round/>
                      <a:headEnd type="none" w="med" len="med"/>
                      <a:tailEnd type="none" w="med" len="med"/>
                    </a:lnR>
                    <a:lnT w="11582" cap="flat" cmpd="sng" algn="ctr">
                      <a:solidFill>
                        <a:srgbClr val="000000"/>
                      </a:solidFill>
                      <a:prstDash val="solid"/>
                      <a:round/>
                      <a:headEnd type="none" w="med" len="med"/>
                      <a:tailEnd type="none" w="med" len="med"/>
                    </a:lnT>
                    <a:lnB w="11582" cap="flat" cmpd="sng" algn="ctr">
                      <a:solidFill>
                        <a:srgbClr val="000000"/>
                      </a:solidFill>
                      <a:prstDash val="solid"/>
                      <a:round/>
                      <a:headEnd type="none" w="med" len="med"/>
                      <a:tailEnd type="none" w="med" len="med"/>
                    </a:lnB>
                    <a:noFill/>
                  </a:tcPr>
                </a:tc>
                <a:tc>
                  <a:txBody>
                    <a:bodyPr/>
                    <a:lstStyle/>
                    <a:p>
                      <a:pPr algn="ctr" rtl="0" fontAlgn="base">
                        <a:lnSpc>
                          <a:spcPts val="2250"/>
                        </a:lnSpc>
                      </a:pPr>
                      <a:r>
                        <a:rPr lang="tr-TR" sz="2400" b="1" i="0">
                          <a:solidFill>
                            <a:srgbClr val="000000"/>
                          </a:solidFill>
                          <a:effectLst/>
                          <a:latin typeface="+mj-lt"/>
                        </a:rPr>
                        <a:t>2017</a:t>
                      </a:r>
                      <a:r>
                        <a:rPr lang="tr-TR" sz="2400" b="0" i="0">
                          <a:solidFill>
                            <a:srgbClr val="000000"/>
                          </a:solidFill>
                          <a:effectLst/>
                          <a:latin typeface="+mj-lt"/>
                        </a:rPr>
                        <a:t>​</a:t>
                      </a:r>
                    </a:p>
                  </a:txBody>
                  <a:tcPr marL="18902" marR="18902" marT="9451" marB="9451" anchor="ctr">
                    <a:lnL w="11582" cap="flat" cmpd="sng" algn="ctr">
                      <a:solidFill>
                        <a:srgbClr val="000000"/>
                      </a:solidFill>
                      <a:prstDash val="solid"/>
                      <a:round/>
                      <a:headEnd type="none" w="med" len="med"/>
                      <a:tailEnd type="none" w="med" len="med"/>
                    </a:lnL>
                    <a:lnR w="11582" cap="flat" cmpd="sng" algn="ctr">
                      <a:solidFill>
                        <a:srgbClr val="000000"/>
                      </a:solidFill>
                      <a:prstDash val="solid"/>
                      <a:round/>
                      <a:headEnd type="none" w="med" len="med"/>
                      <a:tailEnd type="none" w="med" len="med"/>
                    </a:lnR>
                    <a:lnT w="11582" cap="flat" cmpd="sng" algn="ctr">
                      <a:solidFill>
                        <a:srgbClr val="000000"/>
                      </a:solidFill>
                      <a:prstDash val="solid"/>
                      <a:round/>
                      <a:headEnd type="none" w="med" len="med"/>
                      <a:tailEnd type="none" w="med" len="med"/>
                    </a:lnT>
                    <a:lnB w="11582" cap="flat" cmpd="sng" algn="ctr">
                      <a:solidFill>
                        <a:srgbClr val="000000"/>
                      </a:solidFill>
                      <a:prstDash val="solid"/>
                      <a:round/>
                      <a:headEnd type="none" w="med" len="med"/>
                      <a:tailEnd type="none" w="med" len="med"/>
                    </a:lnB>
                    <a:noFill/>
                  </a:tcPr>
                </a:tc>
                <a:tc>
                  <a:txBody>
                    <a:bodyPr/>
                    <a:lstStyle/>
                    <a:p>
                      <a:pPr algn="ctr" rtl="0" fontAlgn="base">
                        <a:lnSpc>
                          <a:spcPts val="2250"/>
                        </a:lnSpc>
                      </a:pPr>
                      <a:r>
                        <a:rPr lang="tr-TR" sz="2400" b="1" i="0">
                          <a:solidFill>
                            <a:srgbClr val="000000"/>
                          </a:solidFill>
                          <a:effectLst/>
                          <a:latin typeface="+mj-lt"/>
                        </a:rPr>
                        <a:t>2019</a:t>
                      </a:r>
                      <a:r>
                        <a:rPr lang="tr-TR" sz="2400" b="0" i="0">
                          <a:solidFill>
                            <a:srgbClr val="000000"/>
                          </a:solidFill>
                          <a:effectLst/>
                          <a:latin typeface="+mj-lt"/>
                        </a:rPr>
                        <a:t>​</a:t>
                      </a:r>
                    </a:p>
                  </a:txBody>
                  <a:tcPr marL="18902" marR="18902" marT="9451" marB="9451" anchor="ctr">
                    <a:lnL w="11582" cap="flat" cmpd="sng" algn="ctr">
                      <a:solidFill>
                        <a:srgbClr val="000000"/>
                      </a:solidFill>
                      <a:prstDash val="solid"/>
                      <a:round/>
                      <a:headEnd type="none" w="med" len="med"/>
                      <a:tailEnd type="none" w="med" len="med"/>
                    </a:lnL>
                    <a:lnR w="11582" cap="flat" cmpd="sng" algn="ctr">
                      <a:solidFill>
                        <a:srgbClr val="000000"/>
                      </a:solidFill>
                      <a:prstDash val="solid"/>
                      <a:round/>
                      <a:headEnd type="none" w="med" len="med"/>
                      <a:tailEnd type="none" w="med" len="med"/>
                    </a:lnR>
                    <a:lnT w="11582" cap="flat" cmpd="sng" algn="ctr">
                      <a:solidFill>
                        <a:srgbClr val="000000"/>
                      </a:solidFill>
                      <a:prstDash val="solid"/>
                      <a:round/>
                      <a:headEnd type="none" w="med" len="med"/>
                      <a:tailEnd type="none" w="med" len="med"/>
                    </a:lnT>
                    <a:lnB w="11582" cap="flat" cmpd="sng" algn="ctr">
                      <a:solidFill>
                        <a:srgbClr val="000000"/>
                      </a:solidFill>
                      <a:prstDash val="solid"/>
                      <a:round/>
                      <a:headEnd type="none" w="med" len="med"/>
                      <a:tailEnd type="none" w="med" len="med"/>
                    </a:lnB>
                    <a:noFill/>
                  </a:tcPr>
                </a:tc>
                <a:tc>
                  <a:txBody>
                    <a:bodyPr/>
                    <a:lstStyle/>
                    <a:p>
                      <a:pPr algn="ctr" rtl="0" fontAlgn="base">
                        <a:lnSpc>
                          <a:spcPts val="2250"/>
                        </a:lnSpc>
                      </a:pPr>
                      <a:r>
                        <a:rPr lang="tr-TR" sz="2400" b="1" i="0">
                          <a:solidFill>
                            <a:srgbClr val="000000"/>
                          </a:solidFill>
                          <a:effectLst/>
                          <a:latin typeface="+mj-lt"/>
                        </a:rPr>
                        <a:t>2021</a:t>
                      </a:r>
                      <a:r>
                        <a:rPr lang="tr-TR" sz="2400" b="0" i="0">
                          <a:solidFill>
                            <a:srgbClr val="000000"/>
                          </a:solidFill>
                          <a:effectLst/>
                          <a:latin typeface="+mj-lt"/>
                        </a:rPr>
                        <a:t>​</a:t>
                      </a:r>
                    </a:p>
                  </a:txBody>
                  <a:tcPr marL="18902" marR="18902" marT="9451" marB="9451" anchor="ctr">
                    <a:lnL w="11582" cap="flat" cmpd="sng" algn="ctr">
                      <a:solidFill>
                        <a:srgbClr val="000000"/>
                      </a:solidFill>
                      <a:prstDash val="solid"/>
                      <a:round/>
                      <a:headEnd type="none" w="med" len="med"/>
                      <a:tailEnd type="none" w="med" len="med"/>
                    </a:lnL>
                    <a:lnR w="11582" cap="flat" cmpd="sng" algn="ctr">
                      <a:solidFill>
                        <a:srgbClr val="000000"/>
                      </a:solidFill>
                      <a:prstDash val="solid"/>
                      <a:round/>
                      <a:headEnd type="none" w="med" len="med"/>
                      <a:tailEnd type="none" w="med" len="med"/>
                    </a:lnR>
                    <a:lnT w="11582" cap="flat" cmpd="sng" algn="ctr">
                      <a:solidFill>
                        <a:srgbClr val="000000"/>
                      </a:solidFill>
                      <a:prstDash val="solid"/>
                      <a:round/>
                      <a:headEnd type="none" w="med" len="med"/>
                      <a:tailEnd type="none" w="med" len="med"/>
                    </a:lnT>
                    <a:lnB w="11582" cap="flat" cmpd="sng" algn="ctr">
                      <a:solidFill>
                        <a:srgbClr val="000000"/>
                      </a:solidFill>
                      <a:prstDash val="solid"/>
                      <a:round/>
                      <a:headEnd type="none" w="med" len="med"/>
                      <a:tailEnd type="none" w="med" len="med"/>
                    </a:lnB>
                    <a:noFill/>
                  </a:tcPr>
                </a:tc>
                <a:tc>
                  <a:txBody>
                    <a:bodyPr/>
                    <a:lstStyle/>
                    <a:p>
                      <a:pPr algn="ctr" rtl="0" fontAlgn="base">
                        <a:lnSpc>
                          <a:spcPts val="2250"/>
                        </a:lnSpc>
                      </a:pPr>
                      <a:r>
                        <a:rPr lang="tr-TR" sz="2400" b="1" i="0" dirty="0">
                          <a:solidFill>
                            <a:srgbClr val="000000"/>
                          </a:solidFill>
                          <a:effectLst/>
                          <a:latin typeface="+mj-lt"/>
                        </a:rPr>
                        <a:t>2023</a:t>
                      </a:r>
                      <a:r>
                        <a:rPr lang="tr-TR" sz="2400" b="0" i="0" dirty="0">
                          <a:solidFill>
                            <a:srgbClr val="000000"/>
                          </a:solidFill>
                          <a:effectLst/>
                          <a:latin typeface="+mj-lt"/>
                        </a:rPr>
                        <a:t>​</a:t>
                      </a:r>
                    </a:p>
                  </a:txBody>
                  <a:tcPr marL="18902" marR="18902" marT="9451" marB="9451" anchor="ctr">
                    <a:lnL w="11582" cap="flat" cmpd="sng" algn="ctr">
                      <a:solidFill>
                        <a:srgbClr val="000000"/>
                      </a:solidFill>
                      <a:prstDash val="solid"/>
                      <a:round/>
                      <a:headEnd type="none" w="med" len="med"/>
                      <a:tailEnd type="none" w="med" len="med"/>
                    </a:lnL>
                    <a:lnR w="11582" cap="flat" cmpd="sng" algn="ctr">
                      <a:solidFill>
                        <a:srgbClr val="000000"/>
                      </a:solidFill>
                      <a:prstDash val="solid"/>
                      <a:round/>
                      <a:headEnd type="none" w="med" len="med"/>
                      <a:tailEnd type="none" w="med" len="med"/>
                    </a:lnR>
                    <a:lnT w="11582" cap="flat" cmpd="sng" algn="ctr">
                      <a:solidFill>
                        <a:srgbClr val="000000"/>
                      </a:solidFill>
                      <a:prstDash val="solid"/>
                      <a:round/>
                      <a:headEnd type="none" w="med" len="med"/>
                      <a:tailEnd type="none" w="med" len="med"/>
                    </a:lnT>
                    <a:lnB w="11582"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62775982"/>
                  </a:ext>
                </a:extLst>
              </a:tr>
              <a:tr h="440349">
                <a:tc rowSpan="8">
                  <a:txBody>
                    <a:bodyPr/>
                    <a:lstStyle/>
                    <a:p>
                      <a:pPr algn="l" rtl="0" fontAlgn="base">
                        <a:lnSpc>
                          <a:spcPts val="2250"/>
                        </a:lnSpc>
                      </a:pPr>
                      <a:r>
                        <a:rPr lang="tr-TR" sz="2000" b="1" i="0" dirty="0">
                          <a:solidFill>
                            <a:srgbClr val="000000"/>
                          </a:solidFill>
                          <a:effectLst/>
                          <a:latin typeface="+mj-lt"/>
                        </a:rPr>
                        <a:t>Dokümantasyon</a:t>
                      </a:r>
                      <a:r>
                        <a:rPr lang="tr-TR" sz="2000" b="0" i="0" dirty="0">
                          <a:solidFill>
                            <a:srgbClr val="000000"/>
                          </a:solidFill>
                          <a:effectLst/>
                          <a:latin typeface="+mj-lt"/>
                        </a:rPr>
                        <a:t>​</a:t>
                      </a:r>
                    </a:p>
                  </a:txBody>
                  <a:tcPr marL="18902" marR="18902" marT="9451" marB="9451" anchor="ctr">
                    <a:lnL w="11582" cap="flat" cmpd="sng" algn="ctr">
                      <a:solidFill>
                        <a:srgbClr val="000000"/>
                      </a:solidFill>
                      <a:prstDash val="solid"/>
                      <a:round/>
                      <a:headEnd type="none" w="med" len="med"/>
                      <a:tailEnd type="none" w="med" len="med"/>
                    </a:lnL>
                    <a:lnR w="11582" cap="flat" cmpd="sng" algn="ctr">
                      <a:solidFill>
                        <a:srgbClr val="000000"/>
                      </a:solidFill>
                      <a:prstDash val="solid"/>
                      <a:round/>
                      <a:headEnd type="none" w="med" len="med"/>
                      <a:tailEnd type="none" w="med" len="med"/>
                    </a:lnR>
                    <a:lnT w="11582" cap="flat" cmpd="sng" algn="ctr">
                      <a:solidFill>
                        <a:srgbClr val="000000"/>
                      </a:solidFill>
                      <a:prstDash val="solid"/>
                      <a:round/>
                      <a:headEnd type="none" w="med" len="med"/>
                      <a:tailEnd type="none" w="med" len="med"/>
                    </a:lnT>
                    <a:lnB w="11582" cap="flat" cmpd="sng" algn="ctr">
                      <a:solidFill>
                        <a:srgbClr val="000000"/>
                      </a:solidFill>
                      <a:prstDash val="solid"/>
                      <a:round/>
                      <a:headEnd type="none" w="med" len="med"/>
                      <a:tailEnd type="none" w="med" len="med"/>
                    </a:lnB>
                    <a:noFill/>
                  </a:tcPr>
                </a:tc>
                <a:tc>
                  <a:txBody>
                    <a:bodyPr/>
                    <a:lstStyle/>
                    <a:p>
                      <a:pPr algn="l" rtl="0" fontAlgn="base">
                        <a:lnSpc>
                          <a:spcPts val="2250"/>
                        </a:lnSpc>
                      </a:pPr>
                      <a:r>
                        <a:rPr lang="tr-TR" sz="2400" b="0" i="0" dirty="0">
                          <a:solidFill>
                            <a:srgbClr val="000000"/>
                          </a:solidFill>
                          <a:effectLst/>
                          <a:latin typeface="+mj-lt"/>
                        </a:rPr>
                        <a:t>Kalite El Kitabı​ (KEK)</a:t>
                      </a:r>
                    </a:p>
                  </a:txBody>
                  <a:tcPr marL="18902" marR="18902" marT="9451" marB="9451" anchor="ctr">
                    <a:lnL w="11582" cap="flat" cmpd="sng" algn="ctr">
                      <a:solidFill>
                        <a:srgbClr val="000000"/>
                      </a:solidFill>
                      <a:prstDash val="solid"/>
                      <a:round/>
                      <a:headEnd type="none" w="med" len="med"/>
                      <a:tailEnd type="none" w="med" len="med"/>
                    </a:lnL>
                    <a:lnR w="11582" cap="flat" cmpd="sng" algn="ctr">
                      <a:solidFill>
                        <a:srgbClr val="000000"/>
                      </a:solidFill>
                      <a:prstDash val="solid"/>
                      <a:round/>
                      <a:headEnd type="none" w="med" len="med"/>
                      <a:tailEnd type="none" w="med" len="med"/>
                    </a:lnR>
                    <a:lnT w="11582" cap="flat" cmpd="sng" algn="ctr">
                      <a:solidFill>
                        <a:srgbClr val="000000"/>
                      </a:solidFill>
                      <a:prstDash val="solid"/>
                      <a:round/>
                      <a:headEnd type="none" w="med" len="med"/>
                      <a:tailEnd type="none" w="med" len="med"/>
                    </a:lnT>
                    <a:lnB w="11582" cap="flat" cmpd="sng" algn="ctr">
                      <a:solidFill>
                        <a:srgbClr val="000000"/>
                      </a:solidFill>
                      <a:prstDash val="solid"/>
                      <a:round/>
                      <a:headEnd type="none" w="med" len="med"/>
                      <a:tailEnd type="none" w="med" len="med"/>
                    </a:lnB>
                    <a:noFill/>
                  </a:tcPr>
                </a:tc>
                <a:tc>
                  <a:txBody>
                    <a:bodyPr/>
                    <a:lstStyle/>
                    <a:p>
                      <a:pPr algn="ctr" rtl="0" fontAlgn="base">
                        <a:lnSpc>
                          <a:spcPts val="1800"/>
                        </a:lnSpc>
                      </a:pPr>
                      <a:r>
                        <a:rPr lang="tr-TR" sz="2400" b="0" i="0">
                          <a:solidFill>
                            <a:srgbClr val="000000"/>
                          </a:solidFill>
                          <a:effectLst/>
                          <a:latin typeface="+mj-lt"/>
                        </a:rPr>
                        <a:t>Hazırlandı​</a:t>
                      </a:r>
                    </a:p>
                  </a:txBody>
                  <a:tcPr marL="18902" marR="18902" marT="9451" marB="9451" anchor="ctr">
                    <a:lnL w="11582" cap="flat" cmpd="sng" algn="ctr">
                      <a:solidFill>
                        <a:srgbClr val="000000"/>
                      </a:solidFill>
                      <a:prstDash val="solid"/>
                      <a:round/>
                      <a:headEnd type="none" w="med" len="med"/>
                      <a:tailEnd type="none" w="med" len="med"/>
                    </a:lnL>
                    <a:lnR w="11582" cap="flat" cmpd="sng" algn="ctr">
                      <a:solidFill>
                        <a:srgbClr val="000000"/>
                      </a:solidFill>
                      <a:prstDash val="solid"/>
                      <a:round/>
                      <a:headEnd type="none" w="med" len="med"/>
                      <a:tailEnd type="none" w="med" len="med"/>
                    </a:lnR>
                    <a:lnT w="11582" cap="flat" cmpd="sng" algn="ctr">
                      <a:solidFill>
                        <a:srgbClr val="000000"/>
                      </a:solidFill>
                      <a:prstDash val="solid"/>
                      <a:round/>
                      <a:headEnd type="none" w="med" len="med"/>
                      <a:tailEnd type="none" w="med" len="med"/>
                    </a:lnT>
                    <a:lnB w="11582" cap="flat" cmpd="sng" algn="ctr">
                      <a:solidFill>
                        <a:srgbClr val="000000"/>
                      </a:solidFill>
                      <a:prstDash val="solid"/>
                      <a:round/>
                      <a:headEnd type="none" w="med" len="med"/>
                      <a:tailEnd type="none" w="med" len="med"/>
                    </a:lnB>
                    <a:noFill/>
                  </a:tcPr>
                </a:tc>
                <a:tc>
                  <a:txBody>
                    <a:bodyPr/>
                    <a:lstStyle/>
                    <a:p>
                      <a:pPr algn="ctr" rtl="0" fontAlgn="base">
                        <a:lnSpc>
                          <a:spcPts val="1800"/>
                        </a:lnSpc>
                      </a:pPr>
                      <a:r>
                        <a:rPr lang="tr-TR" sz="2400" b="0" i="0">
                          <a:solidFill>
                            <a:srgbClr val="000000"/>
                          </a:solidFill>
                          <a:effectLst/>
                          <a:latin typeface="+mj-lt"/>
                        </a:rPr>
                        <a:t>Revizyon Edildi​</a:t>
                      </a:r>
                    </a:p>
                  </a:txBody>
                  <a:tcPr marL="18902" marR="18902" marT="9451" marB="9451" anchor="ctr">
                    <a:lnL w="11582" cap="flat" cmpd="sng" algn="ctr">
                      <a:solidFill>
                        <a:srgbClr val="000000"/>
                      </a:solidFill>
                      <a:prstDash val="solid"/>
                      <a:round/>
                      <a:headEnd type="none" w="med" len="med"/>
                      <a:tailEnd type="none" w="med" len="med"/>
                    </a:lnL>
                    <a:lnR w="11582" cap="flat" cmpd="sng" algn="ctr">
                      <a:solidFill>
                        <a:srgbClr val="000000"/>
                      </a:solidFill>
                      <a:prstDash val="solid"/>
                      <a:round/>
                      <a:headEnd type="none" w="med" len="med"/>
                      <a:tailEnd type="none" w="med" len="med"/>
                    </a:lnR>
                    <a:lnT w="11582" cap="flat" cmpd="sng" algn="ctr">
                      <a:solidFill>
                        <a:srgbClr val="000000"/>
                      </a:solidFill>
                      <a:prstDash val="solid"/>
                      <a:round/>
                      <a:headEnd type="none" w="med" len="med"/>
                      <a:tailEnd type="none" w="med" len="med"/>
                    </a:lnT>
                    <a:lnB w="11582" cap="flat" cmpd="sng" algn="ctr">
                      <a:solidFill>
                        <a:srgbClr val="000000"/>
                      </a:solidFill>
                      <a:prstDash val="solid"/>
                      <a:round/>
                      <a:headEnd type="none" w="med" len="med"/>
                      <a:tailEnd type="none" w="med" len="med"/>
                    </a:lnB>
                    <a:noFill/>
                  </a:tcPr>
                </a:tc>
                <a:tc>
                  <a:txBody>
                    <a:bodyPr/>
                    <a:lstStyle/>
                    <a:p>
                      <a:pPr algn="ctr" rtl="0" fontAlgn="base">
                        <a:lnSpc>
                          <a:spcPts val="1650"/>
                        </a:lnSpc>
                      </a:pPr>
                      <a:r>
                        <a:rPr lang="tr-TR" sz="2400" b="0" i="0">
                          <a:solidFill>
                            <a:srgbClr val="000000"/>
                          </a:solidFill>
                          <a:effectLst/>
                          <a:latin typeface="+mj-lt"/>
                        </a:rPr>
                        <a:t>-----​</a:t>
                      </a:r>
                    </a:p>
                  </a:txBody>
                  <a:tcPr marL="18902" marR="18902" marT="9451" marB="9451" anchor="ctr">
                    <a:lnL w="11582" cap="flat" cmpd="sng" algn="ctr">
                      <a:solidFill>
                        <a:srgbClr val="000000"/>
                      </a:solidFill>
                      <a:prstDash val="solid"/>
                      <a:round/>
                      <a:headEnd type="none" w="med" len="med"/>
                      <a:tailEnd type="none" w="med" len="med"/>
                    </a:lnL>
                    <a:lnR w="11582" cap="flat" cmpd="sng" algn="ctr">
                      <a:solidFill>
                        <a:srgbClr val="000000"/>
                      </a:solidFill>
                      <a:prstDash val="solid"/>
                      <a:round/>
                      <a:headEnd type="none" w="med" len="med"/>
                      <a:tailEnd type="none" w="med" len="med"/>
                    </a:lnR>
                    <a:lnT w="11582" cap="flat" cmpd="sng" algn="ctr">
                      <a:solidFill>
                        <a:srgbClr val="000000"/>
                      </a:solidFill>
                      <a:prstDash val="solid"/>
                      <a:round/>
                      <a:headEnd type="none" w="med" len="med"/>
                      <a:tailEnd type="none" w="med" len="med"/>
                    </a:lnT>
                    <a:lnB w="11582" cap="flat" cmpd="sng" algn="ctr">
                      <a:solidFill>
                        <a:srgbClr val="000000"/>
                      </a:solidFill>
                      <a:prstDash val="solid"/>
                      <a:round/>
                      <a:headEnd type="none" w="med" len="med"/>
                      <a:tailEnd type="none" w="med" len="med"/>
                    </a:lnB>
                    <a:noFill/>
                  </a:tcPr>
                </a:tc>
                <a:tc>
                  <a:txBody>
                    <a:bodyPr/>
                    <a:lstStyle/>
                    <a:p>
                      <a:pPr algn="ctr" rtl="0" fontAlgn="base">
                        <a:lnSpc>
                          <a:spcPts val="1650"/>
                        </a:lnSpc>
                      </a:pPr>
                      <a:r>
                        <a:rPr lang="tr-TR" sz="2400" b="0" i="0">
                          <a:solidFill>
                            <a:srgbClr val="000000"/>
                          </a:solidFill>
                          <a:effectLst/>
                          <a:latin typeface="+mj-lt"/>
                        </a:rPr>
                        <a:t>Yeniden Yazıldı​</a:t>
                      </a:r>
                    </a:p>
                  </a:txBody>
                  <a:tcPr marL="18902" marR="18902" marT="9451" marB="9451" anchor="ctr">
                    <a:lnL w="11582" cap="flat" cmpd="sng" algn="ctr">
                      <a:solidFill>
                        <a:srgbClr val="000000"/>
                      </a:solidFill>
                      <a:prstDash val="solid"/>
                      <a:round/>
                      <a:headEnd type="none" w="med" len="med"/>
                      <a:tailEnd type="none" w="med" len="med"/>
                    </a:lnL>
                    <a:lnR w="11582" cap="flat" cmpd="sng" algn="ctr">
                      <a:solidFill>
                        <a:srgbClr val="000000"/>
                      </a:solidFill>
                      <a:prstDash val="solid"/>
                      <a:round/>
                      <a:headEnd type="none" w="med" len="med"/>
                      <a:tailEnd type="none" w="med" len="med"/>
                    </a:lnR>
                    <a:lnT w="11582" cap="flat" cmpd="sng" algn="ctr">
                      <a:solidFill>
                        <a:srgbClr val="000000"/>
                      </a:solidFill>
                      <a:prstDash val="solid"/>
                      <a:round/>
                      <a:headEnd type="none" w="med" len="med"/>
                      <a:tailEnd type="none" w="med" len="med"/>
                    </a:lnT>
                    <a:lnB w="11582" cap="flat" cmpd="sng" algn="ctr">
                      <a:solidFill>
                        <a:srgbClr val="000000"/>
                      </a:solidFill>
                      <a:prstDash val="solid"/>
                      <a:round/>
                      <a:headEnd type="none" w="med" len="med"/>
                      <a:tailEnd type="none" w="med" len="med"/>
                    </a:lnB>
                    <a:noFill/>
                  </a:tcPr>
                </a:tc>
                <a:tc>
                  <a:txBody>
                    <a:bodyPr/>
                    <a:lstStyle/>
                    <a:p>
                      <a:pPr algn="ctr" rtl="0" fontAlgn="base">
                        <a:lnSpc>
                          <a:spcPts val="1650"/>
                        </a:lnSpc>
                      </a:pPr>
                      <a:r>
                        <a:rPr lang="tr-TR" sz="2400" b="0" i="0">
                          <a:solidFill>
                            <a:srgbClr val="000000"/>
                          </a:solidFill>
                          <a:effectLst/>
                          <a:latin typeface="+mj-lt"/>
                        </a:rPr>
                        <a:t>Revizyon Edildi​</a:t>
                      </a:r>
                    </a:p>
                  </a:txBody>
                  <a:tcPr marL="18902" marR="18902" marT="9451" marB="9451" anchor="ctr">
                    <a:lnL w="11582" cap="flat" cmpd="sng" algn="ctr">
                      <a:solidFill>
                        <a:srgbClr val="000000"/>
                      </a:solidFill>
                      <a:prstDash val="solid"/>
                      <a:round/>
                      <a:headEnd type="none" w="med" len="med"/>
                      <a:tailEnd type="none" w="med" len="med"/>
                    </a:lnL>
                    <a:lnR w="11582" cap="flat" cmpd="sng" algn="ctr">
                      <a:solidFill>
                        <a:srgbClr val="000000"/>
                      </a:solidFill>
                      <a:prstDash val="solid"/>
                      <a:round/>
                      <a:headEnd type="none" w="med" len="med"/>
                      <a:tailEnd type="none" w="med" len="med"/>
                    </a:lnR>
                    <a:lnT w="11582" cap="flat" cmpd="sng" algn="ctr">
                      <a:solidFill>
                        <a:srgbClr val="000000"/>
                      </a:solidFill>
                      <a:prstDash val="solid"/>
                      <a:round/>
                      <a:headEnd type="none" w="med" len="med"/>
                      <a:tailEnd type="none" w="med" len="med"/>
                    </a:lnT>
                    <a:lnB w="11582"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66848570"/>
                  </a:ext>
                </a:extLst>
              </a:tr>
              <a:tr h="440349">
                <a:tc vMerge="1">
                  <a:txBody>
                    <a:bodyPr/>
                    <a:lstStyle/>
                    <a:p>
                      <a:endParaRPr lang="tr-TR"/>
                    </a:p>
                  </a:txBody>
                  <a:tcPr/>
                </a:tc>
                <a:tc>
                  <a:txBody>
                    <a:bodyPr/>
                    <a:lstStyle/>
                    <a:p>
                      <a:pPr algn="l" rtl="0" fontAlgn="base">
                        <a:lnSpc>
                          <a:spcPts val="2250"/>
                        </a:lnSpc>
                      </a:pPr>
                      <a:r>
                        <a:rPr lang="tr-TR" sz="2400" b="0" i="0" dirty="0">
                          <a:solidFill>
                            <a:srgbClr val="000000"/>
                          </a:solidFill>
                          <a:effectLst/>
                          <a:latin typeface="+mj-lt"/>
                        </a:rPr>
                        <a:t>Planlar​</a:t>
                      </a:r>
                    </a:p>
                  </a:txBody>
                  <a:tcPr marL="18902" marR="18902" marT="9451" marB="9451">
                    <a:lnL w="11582" cap="flat" cmpd="sng" algn="ctr">
                      <a:solidFill>
                        <a:srgbClr val="000000"/>
                      </a:solidFill>
                      <a:prstDash val="solid"/>
                      <a:round/>
                      <a:headEnd type="none" w="med" len="med"/>
                      <a:tailEnd type="none" w="med" len="med"/>
                    </a:lnL>
                    <a:lnR w="11582" cap="flat" cmpd="sng" algn="ctr">
                      <a:solidFill>
                        <a:srgbClr val="000000"/>
                      </a:solidFill>
                      <a:prstDash val="solid"/>
                      <a:round/>
                      <a:headEnd type="none" w="med" len="med"/>
                      <a:tailEnd type="none" w="med" len="med"/>
                    </a:lnR>
                    <a:lnT w="11582" cap="flat" cmpd="sng" algn="ctr">
                      <a:solidFill>
                        <a:srgbClr val="000000"/>
                      </a:solidFill>
                      <a:prstDash val="solid"/>
                      <a:round/>
                      <a:headEnd type="none" w="med" len="med"/>
                      <a:tailEnd type="none" w="med" len="med"/>
                    </a:lnT>
                    <a:lnB w="11582" cap="flat" cmpd="sng" algn="ctr">
                      <a:solidFill>
                        <a:srgbClr val="000000"/>
                      </a:solidFill>
                      <a:prstDash val="solid"/>
                      <a:round/>
                      <a:headEnd type="none" w="med" len="med"/>
                      <a:tailEnd type="none" w="med" len="med"/>
                    </a:lnB>
                    <a:noFill/>
                  </a:tcPr>
                </a:tc>
                <a:tc>
                  <a:txBody>
                    <a:bodyPr/>
                    <a:lstStyle/>
                    <a:p>
                      <a:pPr algn="ctr" rtl="0" fontAlgn="base">
                        <a:lnSpc>
                          <a:spcPts val="2250"/>
                        </a:lnSpc>
                      </a:pPr>
                      <a:r>
                        <a:rPr lang="tr-TR" sz="2400" b="0" i="0" dirty="0">
                          <a:solidFill>
                            <a:srgbClr val="000000"/>
                          </a:solidFill>
                          <a:effectLst/>
                          <a:latin typeface="+mj-lt"/>
                        </a:rPr>
                        <a:t>4​</a:t>
                      </a:r>
                    </a:p>
                  </a:txBody>
                  <a:tcPr marL="18902" marR="18902" marT="9451" marB="9451" anchor="ctr">
                    <a:lnL w="11582" cap="flat" cmpd="sng" algn="ctr">
                      <a:solidFill>
                        <a:srgbClr val="000000"/>
                      </a:solidFill>
                      <a:prstDash val="solid"/>
                      <a:round/>
                      <a:headEnd type="none" w="med" len="med"/>
                      <a:tailEnd type="none" w="med" len="med"/>
                    </a:lnL>
                    <a:lnR w="11582" cap="flat" cmpd="sng" algn="ctr">
                      <a:solidFill>
                        <a:srgbClr val="000000"/>
                      </a:solidFill>
                      <a:prstDash val="solid"/>
                      <a:round/>
                      <a:headEnd type="none" w="med" len="med"/>
                      <a:tailEnd type="none" w="med" len="med"/>
                    </a:lnR>
                    <a:lnT w="11582" cap="flat" cmpd="sng" algn="ctr">
                      <a:solidFill>
                        <a:srgbClr val="000000"/>
                      </a:solidFill>
                      <a:prstDash val="solid"/>
                      <a:round/>
                      <a:headEnd type="none" w="med" len="med"/>
                      <a:tailEnd type="none" w="med" len="med"/>
                    </a:lnT>
                    <a:lnB w="11582" cap="flat" cmpd="sng" algn="ctr">
                      <a:solidFill>
                        <a:srgbClr val="000000"/>
                      </a:solidFill>
                      <a:prstDash val="solid"/>
                      <a:round/>
                      <a:headEnd type="none" w="med" len="med"/>
                      <a:tailEnd type="none" w="med" len="med"/>
                    </a:lnB>
                    <a:noFill/>
                  </a:tcPr>
                </a:tc>
                <a:tc>
                  <a:txBody>
                    <a:bodyPr/>
                    <a:lstStyle/>
                    <a:p>
                      <a:pPr algn="ctr" rtl="0" fontAlgn="base">
                        <a:lnSpc>
                          <a:spcPts val="2250"/>
                        </a:lnSpc>
                      </a:pPr>
                      <a:r>
                        <a:rPr lang="tr-TR" sz="2400" b="0" i="0">
                          <a:solidFill>
                            <a:srgbClr val="000000"/>
                          </a:solidFill>
                          <a:effectLst/>
                          <a:latin typeface="+mj-lt"/>
                        </a:rPr>
                        <a:t>2​</a:t>
                      </a:r>
                    </a:p>
                  </a:txBody>
                  <a:tcPr marL="18902" marR="18902" marT="9451" marB="9451" anchor="ctr">
                    <a:lnL w="11582" cap="flat" cmpd="sng" algn="ctr">
                      <a:solidFill>
                        <a:srgbClr val="000000"/>
                      </a:solidFill>
                      <a:prstDash val="solid"/>
                      <a:round/>
                      <a:headEnd type="none" w="med" len="med"/>
                      <a:tailEnd type="none" w="med" len="med"/>
                    </a:lnL>
                    <a:lnR w="11582" cap="flat" cmpd="sng" algn="ctr">
                      <a:solidFill>
                        <a:srgbClr val="000000"/>
                      </a:solidFill>
                      <a:prstDash val="solid"/>
                      <a:round/>
                      <a:headEnd type="none" w="med" len="med"/>
                      <a:tailEnd type="none" w="med" len="med"/>
                    </a:lnR>
                    <a:lnT w="11582" cap="flat" cmpd="sng" algn="ctr">
                      <a:solidFill>
                        <a:srgbClr val="000000"/>
                      </a:solidFill>
                      <a:prstDash val="solid"/>
                      <a:round/>
                      <a:headEnd type="none" w="med" len="med"/>
                      <a:tailEnd type="none" w="med" len="med"/>
                    </a:lnT>
                    <a:lnB w="11582" cap="flat" cmpd="sng" algn="ctr">
                      <a:solidFill>
                        <a:srgbClr val="000000"/>
                      </a:solidFill>
                      <a:prstDash val="solid"/>
                      <a:round/>
                      <a:headEnd type="none" w="med" len="med"/>
                      <a:tailEnd type="none" w="med" len="med"/>
                    </a:lnB>
                    <a:noFill/>
                  </a:tcPr>
                </a:tc>
                <a:tc>
                  <a:txBody>
                    <a:bodyPr/>
                    <a:lstStyle/>
                    <a:p>
                      <a:pPr algn="ctr" rtl="0" fontAlgn="base">
                        <a:lnSpc>
                          <a:spcPts val="2250"/>
                        </a:lnSpc>
                      </a:pPr>
                      <a:r>
                        <a:rPr lang="tr-TR" sz="2400" b="0" i="0">
                          <a:solidFill>
                            <a:srgbClr val="000000"/>
                          </a:solidFill>
                          <a:effectLst/>
                          <a:latin typeface="+mj-lt"/>
                        </a:rPr>
                        <a:t>1​</a:t>
                      </a:r>
                    </a:p>
                  </a:txBody>
                  <a:tcPr marL="18902" marR="18902" marT="9451" marB="9451" anchor="ctr">
                    <a:lnL w="11582" cap="flat" cmpd="sng" algn="ctr">
                      <a:solidFill>
                        <a:srgbClr val="000000"/>
                      </a:solidFill>
                      <a:prstDash val="solid"/>
                      <a:round/>
                      <a:headEnd type="none" w="med" len="med"/>
                      <a:tailEnd type="none" w="med" len="med"/>
                    </a:lnL>
                    <a:lnR w="11582" cap="flat" cmpd="sng" algn="ctr">
                      <a:solidFill>
                        <a:srgbClr val="000000"/>
                      </a:solidFill>
                      <a:prstDash val="solid"/>
                      <a:round/>
                      <a:headEnd type="none" w="med" len="med"/>
                      <a:tailEnd type="none" w="med" len="med"/>
                    </a:lnR>
                    <a:lnT w="11582" cap="flat" cmpd="sng" algn="ctr">
                      <a:solidFill>
                        <a:srgbClr val="000000"/>
                      </a:solidFill>
                      <a:prstDash val="solid"/>
                      <a:round/>
                      <a:headEnd type="none" w="med" len="med"/>
                      <a:tailEnd type="none" w="med" len="med"/>
                    </a:lnT>
                    <a:lnB w="11582" cap="flat" cmpd="sng" algn="ctr">
                      <a:solidFill>
                        <a:srgbClr val="000000"/>
                      </a:solidFill>
                      <a:prstDash val="solid"/>
                      <a:round/>
                      <a:headEnd type="none" w="med" len="med"/>
                      <a:tailEnd type="none" w="med" len="med"/>
                    </a:lnB>
                    <a:noFill/>
                  </a:tcPr>
                </a:tc>
                <a:tc>
                  <a:txBody>
                    <a:bodyPr/>
                    <a:lstStyle/>
                    <a:p>
                      <a:pPr algn="ctr" rtl="0" fontAlgn="base">
                        <a:lnSpc>
                          <a:spcPts val="2250"/>
                        </a:lnSpc>
                      </a:pPr>
                      <a:r>
                        <a:rPr lang="tr-TR" sz="2400" b="0" i="0">
                          <a:solidFill>
                            <a:srgbClr val="000000"/>
                          </a:solidFill>
                          <a:effectLst/>
                          <a:latin typeface="+mj-lt"/>
                        </a:rPr>
                        <a:t>9​</a:t>
                      </a:r>
                    </a:p>
                  </a:txBody>
                  <a:tcPr marL="18902" marR="18902" marT="9451" marB="9451" anchor="ctr">
                    <a:lnL w="11582" cap="flat" cmpd="sng" algn="ctr">
                      <a:solidFill>
                        <a:srgbClr val="000000"/>
                      </a:solidFill>
                      <a:prstDash val="solid"/>
                      <a:round/>
                      <a:headEnd type="none" w="med" len="med"/>
                      <a:tailEnd type="none" w="med" len="med"/>
                    </a:lnL>
                    <a:lnR w="11582" cap="flat" cmpd="sng" algn="ctr">
                      <a:solidFill>
                        <a:srgbClr val="000000"/>
                      </a:solidFill>
                      <a:prstDash val="solid"/>
                      <a:round/>
                      <a:headEnd type="none" w="med" len="med"/>
                      <a:tailEnd type="none" w="med" len="med"/>
                    </a:lnR>
                    <a:lnT w="11582" cap="flat" cmpd="sng" algn="ctr">
                      <a:solidFill>
                        <a:srgbClr val="000000"/>
                      </a:solidFill>
                      <a:prstDash val="solid"/>
                      <a:round/>
                      <a:headEnd type="none" w="med" len="med"/>
                      <a:tailEnd type="none" w="med" len="med"/>
                    </a:lnT>
                    <a:lnB w="11582" cap="flat" cmpd="sng" algn="ctr">
                      <a:solidFill>
                        <a:srgbClr val="000000"/>
                      </a:solidFill>
                      <a:prstDash val="solid"/>
                      <a:round/>
                      <a:headEnd type="none" w="med" len="med"/>
                      <a:tailEnd type="none" w="med" len="med"/>
                    </a:lnB>
                    <a:noFill/>
                  </a:tcPr>
                </a:tc>
                <a:tc>
                  <a:txBody>
                    <a:bodyPr/>
                    <a:lstStyle/>
                    <a:p>
                      <a:pPr algn="ctr" rtl="0" fontAlgn="base">
                        <a:lnSpc>
                          <a:spcPts val="2250"/>
                        </a:lnSpc>
                      </a:pPr>
                      <a:r>
                        <a:rPr lang="tr-TR" sz="2400" b="0" i="0">
                          <a:solidFill>
                            <a:srgbClr val="000000"/>
                          </a:solidFill>
                          <a:effectLst/>
                          <a:latin typeface="+mj-lt"/>
                        </a:rPr>
                        <a:t>12​</a:t>
                      </a:r>
                    </a:p>
                  </a:txBody>
                  <a:tcPr marL="18902" marR="18902" marT="9451" marB="9451" anchor="ctr">
                    <a:lnL w="11582" cap="flat" cmpd="sng" algn="ctr">
                      <a:solidFill>
                        <a:srgbClr val="000000"/>
                      </a:solidFill>
                      <a:prstDash val="solid"/>
                      <a:round/>
                      <a:headEnd type="none" w="med" len="med"/>
                      <a:tailEnd type="none" w="med" len="med"/>
                    </a:lnL>
                    <a:lnR w="11582" cap="flat" cmpd="sng" algn="ctr">
                      <a:solidFill>
                        <a:srgbClr val="000000"/>
                      </a:solidFill>
                      <a:prstDash val="solid"/>
                      <a:round/>
                      <a:headEnd type="none" w="med" len="med"/>
                      <a:tailEnd type="none" w="med" len="med"/>
                    </a:lnR>
                    <a:lnT w="11582" cap="flat" cmpd="sng" algn="ctr">
                      <a:solidFill>
                        <a:srgbClr val="000000"/>
                      </a:solidFill>
                      <a:prstDash val="solid"/>
                      <a:round/>
                      <a:headEnd type="none" w="med" len="med"/>
                      <a:tailEnd type="none" w="med" len="med"/>
                    </a:lnT>
                    <a:lnB w="11582"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501613"/>
                  </a:ext>
                </a:extLst>
              </a:tr>
              <a:tr h="440349">
                <a:tc vMerge="1">
                  <a:txBody>
                    <a:bodyPr/>
                    <a:lstStyle/>
                    <a:p>
                      <a:endParaRPr lang="tr-TR"/>
                    </a:p>
                  </a:txBody>
                  <a:tcPr/>
                </a:tc>
                <a:tc>
                  <a:txBody>
                    <a:bodyPr/>
                    <a:lstStyle/>
                    <a:p>
                      <a:pPr algn="l" rtl="0" fontAlgn="base">
                        <a:lnSpc>
                          <a:spcPts val="2250"/>
                        </a:lnSpc>
                      </a:pPr>
                      <a:r>
                        <a:rPr lang="tr-TR" sz="2400" b="0" i="0" dirty="0">
                          <a:solidFill>
                            <a:srgbClr val="000000"/>
                          </a:solidFill>
                          <a:effectLst/>
                          <a:latin typeface="+mj-lt"/>
                        </a:rPr>
                        <a:t>Prosesler​</a:t>
                      </a:r>
                    </a:p>
                  </a:txBody>
                  <a:tcPr marL="18902" marR="18902" marT="9451" marB="9451">
                    <a:lnL w="11582" cap="flat" cmpd="sng" algn="ctr">
                      <a:solidFill>
                        <a:srgbClr val="000000"/>
                      </a:solidFill>
                      <a:prstDash val="solid"/>
                      <a:round/>
                      <a:headEnd type="none" w="med" len="med"/>
                      <a:tailEnd type="none" w="med" len="med"/>
                    </a:lnL>
                    <a:lnR w="11582" cap="flat" cmpd="sng" algn="ctr">
                      <a:solidFill>
                        <a:srgbClr val="000000"/>
                      </a:solidFill>
                      <a:prstDash val="solid"/>
                      <a:round/>
                      <a:headEnd type="none" w="med" len="med"/>
                      <a:tailEnd type="none" w="med" len="med"/>
                    </a:lnR>
                    <a:lnT w="11582" cap="flat" cmpd="sng" algn="ctr">
                      <a:solidFill>
                        <a:srgbClr val="000000"/>
                      </a:solidFill>
                      <a:prstDash val="solid"/>
                      <a:round/>
                      <a:headEnd type="none" w="med" len="med"/>
                      <a:tailEnd type="none" w="med" len="med"/>
                    </a:lnT>
                    <a:lnB w="11582" cap="flat" cmpd="sng" algn="ctr">
                      <a:solidFill>
                        <a:srgbClr val="000000"/>
                      </a:solidFill>
                      <a:prstDash val="solid"/>
                      <a:round/>
                      <a:headEnd type="none" w="med" len="med"/>
                      <a:tailEnd type="none" w="med" len="med"/>
                    </a:lnB>
                    <a:noFill/>
                  </a:tcPr>
                </a:tc>
                <a:tc>
                  <a:txBody>
                    <a:bodyPr/>
                    <a:lstStyle/>
                    <a:p>
                      <a:pPr algn="ctr" rtl="0" fontAlgn="base">
                        <a:lnSpc>
                          <a:spcPts val="2250"/>
                        </a:lnSpc>
                      </a:pPr>
                      <a:r>
                        <a:rPr lang="tr-TR" sz="2400" b="0" i="0">
                          <a:solidFill>
                            <a:srgbClr val="000000"/>
                          </a:solidFill>
                          <a:effectLst/>
                          <a:latin typeface="+mj-lt"/>
                        </a:rPr>
                        <a:t>5​</a:t>
                      </a:r>
                    </a:p>
                  </a:txBody>
                  <a:tcPr marL="18902" marR="18902" marT="9451" marB="9451" anchor="ctr">
                    <a:lnL w="11582" cap="flat" cmpd="sng" algn="ctr">
                      <a:solidFill>
                        <a:srgbClr val="000000"/>
                      </a:solidFill>
                      <a:prstDash val="solid"/>
                      <a:round/>
                      <a:headEnd type="none" w="med" len="med"/>
                      <a:tailEnd type="none" w="med" len="med"/>
                    </a:lnL>
                    <a:lnR w="11582" cap="flat" cmpd="sng" algn="ctr">
                      <a:solidFill>
                        <a:srgbClr val="000000"/>
                      </a:solidFill>
                      <a:prstDash val="solid"/>
                      <a:round/>
                      <a:headEnd type="none" w="med" len="med"/>
                      <a:tailEnd type="none" w="med" len="med"/>
                    </a:lnR>
                    <a:lnT w="11582" cap="flat" cmpd="sng" algn="ctr">
                      <a:solidFill>
                        <a:srgbClr val="000000"/>
                      </a:solidFill>
                      <a:prstDash val="solid"/>
                      <a:round/>
                      <a:headEnd type="none" w="med" len="med"/>
                      <a:tailEnd type="none" w="med" len="med"/>
                    </a:lnT>
                    <a:lnB w="11582" cap="flat" cmpd="sng" algn="ctr">
                      <a:solidFill>
                        <a:srgbClr val="000000"/>
                      </a:solidFill>
                      <a:prstDash val="solid"/>
                      <a:round/>
                      <a:headEnd type="none" w="med" len="med"/>
                      <a:tailEnd type="none" w="med" len="med"/>
                    </a:lnB>
                    <a:noFill/>
                  </a:tcPr>
                </a:tc>
                <a:tc>
                  <a:txBody>
                    <a:bodyPr/>
                    <a:lstStyle/>
                    <a:p>
                      <a:pPr algn="ctr" rtl="0" fontAlgn="base">
                        <a:lnSpc>
                          <a:spcPts val="2250"/>
                        </a:lnSpc>
                      </a:pPr>
                      <a:r>
                        <a:rPr lang="tr-TR" sz="2400" b="0" i="0">
                          <a:solidFill>
                            <a:srgbClr val="000000"/>
                          </a:solidFill>
                          <a:effectLst/>
                          <a:latin typeface="+mj-lt"/>
                        </a:rPr>
                        <a:t>1​</a:t>
                      </a:r>
                    </a:p>
                  </a:txBody>
                  <a:tcPr marL="18902" marR="18902" marT="9451" marB="9451" anchor="ctr">
                    <a:lnL w="11582" cap="flat" cmpd="sng" algn="ctr">
                      <a:solidFill>
                        <a:srgbClr val="000000"/>
                      </a:solidFill>
                      <a:prstDash val="solid"/>
                      <a:round/>
                      <a:headEnd type="none" w="med" len="med"/>
                      <a:tailEnd type="none" w="med" len="med"/>
                    </a:lnL>
                    <a:lnR w="11582" cap="flat" cmpd="sng" algn="ctr">
                      <a:solidFill>
                        <a:srgbClr val="000000"/>
                      </a:solidFill>
                      <a:prstDash val="solid"/>
                      <a:round/>
                      <a:headEnd type="none" w="med" len="med"/>
                      <a:tailEnd type="none" w="med" len="med"/>
                    </a:lnR>
                    <a:lnT w="11582" cap="flat" cmpd="sng" algn="ctr">
                      <a:solidFill>
                        <a:srgbClr val="000000"/>
                      </a:solidFill>
                      <a:prstDash val="solid"/>
                      <a:round/>
                      <a:headEnd type="none" w="med" len="med"/>
                      <a:tailEnd type="none" w="med" len="med"/>
                    </a:lnT>
                    <a:lnB w="11582" cap="flat" cmpd="sng" algn="ctr">
                      <a:solidFill>
                        <a:srgbClr val="000000"/>
                      </a:solidFill>
                      <a:prstDash val="solid"/>
                      <a:round/>
                      <a:headEnd type="none" w="med" len="med"/>
                      <a:tailEnd type="none" w="med" len="med"/>
                    </a:lnB>
                    <a:noFill/>
                  </a:tcPr>
                </a:tc>
                <a:tc>
                  <a:txBody>
                    <a:bodyPr/>
                    <a:lstStyle/>
                    <a:p>
                      <a:pPr algn="ctr" rtl="0" fontAlgn="base">
                        <a:lnSpc>
                          <a:spcPts val="2250"/>
                        </a:lnSpc>
                      </a:pPr>
                      <a:r>
                        <a:rPr lang="tr-TR" sz="2400" b="0" i="0">
                          <a:solidFill>
                            <a:srgbClr val="000000"/>
                          </a:solidFill>
                          <a:effectLst/>
                          <a:latin typeface="+mj-lt"/>
                        </a:rPr>
                        <a:t>----​</a:t>
                      </a:r>
                    </a:p>
                  </a:txBody>
                  <a:tcPr marL="18902" marR="18902" marT="9451" marB="9451" anchor="ctr">
                    <a:lnL w="11582" cap="flat" cmpd="sng" algn="ctr">
                      <a:solidFill>
                        <a:srgbClr val="000000"/>
                      </a:solidFill>
                      <a:prstDash val="solid"/>
                      <a:round/>
                      <a:headEnd type="none" w="med" len="med"/>
                      <a:tailEnd type="none" w="med" len="med"/>
                    </a:lnL>
                    <a:lnR w="11582" cap="flat" cmpd="sng" algn="ctr">
                      <a:solidFill>
                        <a:srgbClr val="000000"/>
                      </a:solidFill>
                      <a:prstDash val="solid"/>
                      <a:round/>
                      <a:headEnd type="none" w="med" len="med"/>
                      <a:tailEnd type="none" w="med" len="med"/>
                    </a:lnR>
                    <a:lnT w="11582" cap="flat" cmpd="sng" algn="ctr">
                      <a:solidFill>
                        <a:srgbClr val="000000"/>
                      </a:solidFill>
                      <a:prstDash val="solid"/>
                      <a:round/>
                      <a:headEnd type="none" w="med" len="med"/>
                      <a:tailEnd type="none" w="med" len="med"/>
                    </a:lnT>
                    <a:lnB w="11582" cap="flat" cmpd="sng" algn="ctr">
                      <a:solidFill>
                        <a:srgbClr val="000000"/>
                      </a:solidFill>
                      <a:prstDash val="solid"/>
                      <a:round/>
                      <a:headEnd type="none" w="med" len="med"/>
                      <a:tailEnd type="none" w="med" len="med"/>
                    </a:lnB>
                    <a:noFill/>
                  </a:tcPr>
                </a:tc>
                <a:tc>
                  <a:txBody>
                    <a:bodyPr/>
                    <a:lstStyle/>
                    <a:p>
                      <a:pPr algn="ctr" rtl="0" fontAlgn="base">
                        <a:lnSpc>
                          <a:spcPts val="2250"/>
                        </a:lnSpc>
                      </a:pPr>
                      <a:r>
                        <a:rPr lang="tr-TR" sz="2400" b="0" i="0">
                          <a:solidFill>
                            <a:srgbClr val="000000"/>
                          </a:solidFill>
                          <a:effectLst/>
                          <a:latin typeface="+mj-lt"/>
                        </a:rPr>
                        <a:t>10​</a:t>
                      </a:r>
                    </a:p>
                  </a:txBody>
                  <a:tcPr marL="18902" marR="18902" marT="9451" marB="9451" anchor="ctr">
                    <a:lnL w="11582" cap="flat" cmpd="sng" algn="ctr">
                      <a:solidFill>
                        <a:srgbClr val="000000"/>
                      </a:solidFill>
                      <a:prstDash val="solid"/>
                      <a:round/>
                      <a:headEnd type="none" w="med" len="med"/>
                      <a:tailEnd type="none" w="med" len="med"/>
                    </a:lnL>
                    <a:lnR w="11582" cap="flat" cmpd="sng" algn="ctr">
                      <a:solidFill>
                        <a:srgbClr val="000000"/>
                      </a:solidFill>
                      <a:prstDash val="solid"/>
                      <a:round/>
                      <a:headEnd type="none" w="med" len="med"/>
                      <a:tailEnd type="none" w="med" len="med"/>
                    </a:lnR>
                    <a:lnT w="11582" cap="flat" cmpd="sng" algn="ctr">
                      <a:solidFill>
                        <a:srgbClr val="000000"/>
                      </a:solidFill>
                      <a:prstDash val="solid"/>
                      <a:round/>
                      <a:headEnd type="none" w="med" len="med"/>
                      <a:tailEnd type="none" w="med" len="med"/>
                    </a:lnT>
                    <a:lnB w="11582" cap="flat" cmpd="sng" algn="ctr">
                      <a:solidFill>
                        <a:srgbClr val="000000"/>
                      </a:solidFill>
                      <a:prstDash val="solid"/>
                      <a:round/>
                      <a:headEnd type="none" w="med" len="med"/>
                      <a:tailEnd type="none" w="med" len="med"/>
                    </a:lnB>
                    <a:noFill/>
                  </a:tcPr>
                </a:tc>
                <a:tc>
                  <a:txBody>
                    <a:bodyPr/>
                    <a:lstStyle/>
                    <a:p>
                      <a:pPr algn="ctr" rtl="0" fontAlgn="base">
                        <a:lnSpc>
                          <a:spcPts val="1650"/>
                        </a:lnSpc>
                      </a:pPr>
                      <a:r>
                        <a:rPr lang="tr-TR" sz="2400" b="0" i="0">
                          <a:solidFill>
                            <a:srgbClr val="000000"/>
                          </a:solidFill>
                          <a:effectLst/>
                          <a:latin typeface="+mj-lt"/>
                        </a:rPr>
                        <a:t>Revizyon Edildi​</a:t>
                      </a:r>
                    </a:p>
                  </a:txBody>
                  <a:tcPr marL="18902" marR="18902" marT="9451" marB="9451" anchor="ctr">
                    <a:lnL w="11582" cap="flat" cmpd="sng" algn="ctr">
                      <a:solidFill>
                        <a:srgbClr val="000000"/>
                      </a:solidFill>
                      <a:prstDash val="solid"/>
                      <a:round/>
                      <a:headEnd type="none" w="med" len="med"/>
                      <a:tailEnd type="none" w="med" len="med"/>
                    </a:lnL>
                    <a:lnR w="11582" cap="flat" cmpd="sng" algn="ctr">
                      <a:solidFill>
                        <a:srgbClr val="000000"/>
                      </a:solidFill>
                      <a:prstDash val="solid"/>
                      <a:round/>
                      <a:headEnd type="none" w="med" len="med"/>
                      <a:tailEnd type="none" w="med" len="med"/>
                    </a:lnR>
                    <a:lnT w="11582" cap="flat" cmpd="sng" algn="ctr">
                      <a:solidFill>
                        <a:srgbClr val="000000"/>
                      </a:solidFill>
                      <a:prstDash val="solid"/>
                      <a:round/>
                      <a:headEnd type="none" w="med" len="med"/>
                      <a:tailEnd type="none" w="med" len="med"/>
                    </a:lnT>
                    <a:lnB w="11582"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48138272"/>
                  </a:ext>
                </a:extLst>
              </a:tr>
              <a:tr h="440349">
                <a:tc vMerge="1">
                  <a:txBody>
                    <a:bodyPr/>
                    <a:lstStyle/>
                    <a:p>
                      <a:endParaRPr lang="tr-TR"/>
                    </a:p>
                  </a:txBody>
                  <a:tcPr/>
                </a:tc>
                <a:tc>
                  <a:txBody>
                    <a:bodyPr/>
                    <a:lstStyle/>
                    <a:p>
                      <a:pPr algn="l" rtl="0" fontAlgn="base">
                        <a:lnSpc>
                          <a:spcPts val="2250"/>
                        </a:lnSpc>
                      </a:pPr>
                      <a:r>
                        <a:rPr lang="tr-TR" sz="2400" b="0" i="0">
                          <a:solidFill>
                            <a:srgbClr val="000000"/>
                          </a:solidFill>
                          <a:effectLst/>
                          <a:latin typeface="+mj-lt"/>
                        </a:rPr>
                        <a:t>Prosedürler​</a:t>
                      </a:r>
                    </a:p>
                  </a:txBody>
                  <a:tcPr marL="18902" marR="18902" marT="9451" marB="9451">
                    <a:lnL w="11582" cap="flat" cmpd="sng" algn="ctr">
                      <a:solidFill>
                        <a:srgbClr val="000000"/>
                      </a:solidFill>
                      <a:prstDash val="solid"/>
                      <a:round/>
                      <a:headEnd type="none" w="med" len="med"/>
                      <a:tailEnd type="none" w="med" len="med"/>
                    </a:lnL>
                    <a:lnR w="11582" cap="flat" cmpd="sng" algn="ctr">
                      <a:solidFill>
                        <a:srgbClr val="000000"/>
                      </a:solidFill>
                      <a:prstDash val="solid"/>
                      <a:round/>
                      <a:headEnd type="none" w="med" len="med"/>
                      <a:tailEnd type="none" w="med" len="med"/>
                    </a:lnR>
                    <a:lnT w="11582" cap="flat" cmpd="sng" algn="ctr">
                      <a:solidFill>
                        <a:srgbClr val="000000"/>
                      </a:solidFill>
                      <a:prstDash val="solid"/>
                      <a:round/>
                      <a:headEnd type="none" w="med" len="med"/>
                      <a:tailEnd type="none" w="med" len="med"/>
                    </a:lnT>
                    <a:lnB w="11582" cap="flat" cmpd="sng" algn="ctr">
                      <a:solidFill>
                        <a:srgbClr val="000000"/>
                      </a:solidFill>
                      <a:prstDash val="solid"/>
                      <a:round/>
                      <a:headEnd type="none" w="med" len="med"/>
                      <a:tailEnd type="none" w="med" len="med"/>
                    </a:lnB>
                    <a:noFill/>
                  </a:tcPr>
                </a:tc>
                <a:tc>
                  <a:txBody>
                    <a:bodyPr/>
                    <a:lstStyle/>
                    <a:p>
                      <a:pPr algn="ctr" rtl="0" fontAlgn="base">
                        <a:lnSpc>
                          <a:spcPts val="2250"/>
                        </a:lnSpc>
                      </a:pPr>
                      <a:r>
                        <a:rPr lang="tr-TR" sz="2400" b="0" i="0" dirty="0">
                          <a:solidFill>
                            <a:srgbClr val="000000"/>
                          </a:solidFill>
                          <a:effectLst/>
                          <a:latin typeface="+mj-lt"/>
                        </a:rPr>
                        <a:t>5​</a:t>
                      </a:r>
                    </a:p>
                  </a:txBody>
                  <a:tcPr marL="18902" marR="18902" marT="9451" marB="9451" anchor="ctr">
                    <a:lnL w="11582" cap="flat" cmpd="sng" algn="ctr">
                      <a:solidFill>
                        <a:srgbClr val="000000"/>
                      </a:solidFill>
                      <a:prstDash val="solid"/>
                      <a:round/>
                      <a:headEnd type="none" w="med" len="med"/>
                      <a:tailEnd type="none" w="med" len="med"/>
                    </a:lnL>
                    <a:lnR w="11582" cap="flat" cmpd="sng" algn="ctr">
                      <a:solidFill>
                        <a:srgbClr val="000000"/>
                      </a:solidFill>
                      <a:prstDash val="solid"/>
                      <a:round/>
                      <a:headEnd type="none" w="med" len="med"/>
                      <a:tailEnd type="none" w="med" len="med"/>
                    </a:lnR>
                    <a:lnT w="11582" cap="flat" cmpd="sng" algn="ctr">
                      <a:solidFill>
                        <a:srgbClr val="000000"/>
                      </a:solidFill>
                      <a:prstDash val="solid"/>
                      <a:round/>
                      <a:headEnd type="none" w="med" len="med"/>
                      <a:tailEnd type="none" w="med" len="med"/>
                    </a:lnT>
                    <a:lnB w="11582" cap="flat" cmpd="sng" algn="ctr">
                      <a:solidFill>
                        <a:srgbClr val="000000"/>
                      </a:solidFill>
                      <a:prstDash val="solid"/>
                      <a:round/>
                      <a:headEnd type="none" w="med" len="med"/>
                      <a:tailEnd type="none" w="med" len="med"/>
                    </a:lnB>
                    <a:noFill/>
                  </a:tcPr>
                </a:tc>
                <a:tc>
                  <a:txBody>
                    <a:bodyPr/>
                    <a:lstStyle/>
                    <a:p>
                      <a:pPr algn="ctr" rtl="0" fontAlgn="base">
                        <a:lnSpc>
                          <a:spcPts val="2250"/>
                        </a:lnSpc>
                      </a:pPr>
                      <a:r>
                        <a:rPr lang="tr-TR" sz="2400" b="0" i="0">
                          <a:solidFill>
                            <a:srgbClr val="000000"/>
                          </a:solidFill>
                          <a:effectLst/>
                          <a:latin typeface="+mj-lt"/>
                        </a:rPr>
                        <a:t>1​</a:t>
                      </a:r>
                    </a:p>
                  </a:txBody>
                  <a:tcPr marL="18902" marR="18902" marT="9451" marB="9451" anchor="ctr">
                    <a:lnL w="11582" cap="flat" cmpd="sng" algn="ctr">
                      <a:solidFill>
                        <a:srgbClr val="000000"/>
                      </a:solidFill>
                      <a:prstDash val="solid"/>
                      <a:round/>
                      <a:headEnd type="none" w="med" len="med"/>
                      <a:tailEnd type="none" w="med" len="med"/>
                    </a:lnL>
                    <a:lnR w="11582" cap="flat" cmpd="sng" algn="ctr">
                      <a:solidFill>
                        <a:srgbClr val="000000"/>
                      </a:solidFill>
                      <a:prstDash val="solid"/>
                      <a:round/>
                      <a:headEnd type="none" w="med" len="med"/>
                      <a:tailEnd type="none" w="med" len="med"/>
                    </a:lnR>
                    <a:lnT w="11582" cap="flat" cmpd="sng" algn="ctr">
                      <a:solidFill>
                        <a:srgbClr val="000000"/>
                      </a:solidFill>
                      <a:prstDash val="solid"/>
                      <a:round/>
                      <a:headEnd type="none" w="med" len="med"/>
                      <a:tailEnd type="none" w="med" len="med"/>
                    </a:lnT>
                    <a:lnB w="11582" cap="flat" cmpd="sng" algn="ctr">
                      <a:solidFill>
                        <a:srgbClr val="000000"/>
                      </a:solidFill>
                      <a:prstDash val="solid"/>
                      <a:round/>
                      <a:headEnd type="none" w="med" len="med"/>
                      <a:tailEnd type="none" w="med" len="med"/>
                    </a:lnB>
                    <a:noFill/>
                  </a:tcPr>
                </a:tc>
                <a:tc>
                  <a:txBody>
                    <a:bodyPr/>
                    <a:lstStyle/>
                    <a:p>
                      <a:pPr algn="ctr" rtl="0" fontAlgn="base">
                        <a:lnSpc>
                          <a:spcPts val="2250"/>
                        </a:lnSpc>
                      </a:pPr>
                      <a:r>
                        <a:rPr lang="tr-TR" sz="2400" b="0" i="0">
                          <a:solidFill>
                            <a:srgbClr val="000000"/>
                          </a:solidFill>
                          <a:effectLst/>
                          <a:latin typeface="+mj-lt"/>
                        </a:rPr>
                        <a:t>----​</a:t>
                      </a:r>
                    </a:p>
                  </a:txBody>
                  <a:tcPr marL="18902" marR="18902" marT="9451" marB="9451" anchor="ctr">
                    <a:lnL w="11582" cap="flat" cmpd="sng" algn="ctr">
                      <a:solidFill>
                        <a:srgbClr val="000000"/>
                      </a:solidFill>
                      <a:prstDash val="solid"/>
                      <a:round/>
                      <a:headEnd type="none" w="med" len="med"/>
                      <a:tailEnd type="none" w="med" len="med"/>
                    </a:lnL>
                    <a:lnR w="11582" cap="flat" cmpd="sng" algn="ctr">
                      <a:solidFill>
                        <a:srgbClr val="000000"/>
                      </a:solidFill>
                      <a:prstDash val="solid"/>
                      <a:round/>
                      <a:headEnd type="none" w="med" len="med"/>
                      <a:tailEnd type="none" w="med" len="med"/>
                    </a:lnR>
                    <a:lnT w="11582" cap="flat" cmpd="sng" algn="ctr">
                      <a:solidFill>
                        <a:srgbClr val="000000"/>
                      </a:solidFill>
                      <a:prstDash val="solid"/>
                      <a:round/>
                      <a:headEnd type="none" w="med" len="med"/>
                      <a:tailEnd type="none" w="med" len="med"/>
                    </a:lnT>
                    <a:lnB w="11582" cap="flat" cmpd="sng" algn="ctr">
                      <a:solidFill>
                        <a:srgbClr val="000000"/>
                      </a:solidFill>
                      <a:prstDash val="solid"/>
                      <a:round/>
                      <a:headEnd type="none" w="med" len="med"/>
                      <a:tailEnd type="none" w="med" len="med"/>
                    </a:lnB>
                    <a:noFill/>
                  </a:tcPr>
                </a:tc>
                <a:tc>
                  <a:txBody>
                    <a:bodyPr/>
                    <a:lstStyle/>
                    <a:p>
                      <a:pPr algn="ctr" rtl="0" fontAlgn="base">
                        <a:lnSpc>
                          <a:spcPts val="2250"/>
                        </a:lnSpc>
                      </a:pPr>
                      <a:r>
                        <a:rPr lang="tr-TR" sz="2400" b="0" i="0">
                          <a:solidFill>
                            <a:srgbClr val="000000"/>
                          </a:solidFill>
                          <a:effectLst/>
                          <a:latin typeface="+mj-lt"/>
                        </a:rPr>
                        <a:t>11​</a:t>
                      </a:r>
                    </a:p>
                  </a:txBody>
                  <a:tcPr marL="18902" marR="18902" marT="9451" marB="9451" anchor="ctr">
                    <a:lnL w="11582" cap="flat" cmpd="sng" algn="ctr">
                      <a:solidFill>
                        <a:srgbClr val="000000"/>
                      </a:solidFill>
                      <a:prstDash val="solid"/>
                      <a:round/>
                      <a:headEnd type="none" w="med" len="med"/>
                      <a:tailEnd type="none" w="med" len="med"/>
                    </a:lnL>
                    <a:lnR w="11582" cap="flat" cmpd="sng" algn="ctr">
                      <a:solidFill>
                        <a:srgbClr val="000000"/>
                      </a:solidFill>
                      <a:prstDash val="solid"/>
                      <a:round/>
                      <a:headEnd type="none" w="med" len="med"/>
                      <a:tailEnd type="none" w="med" len="med"/>
                    </a:lnR>
                    <a:lnT w="11582" cap="flat" cmpd="sng" algn="ctr">
                      <a:solidFill>
                        <a:srgbClr val="000000"/>
                      </a:solidFill>
                      <a:prstDash val="solid"/>
                      <a:round/>
                      <a:headEnd type="none" w="med" len="med"/>
                      <a:tailEnd type="none" w="med" len="med"/>
                    </a:lnT>
                    <a:lnB w="11582" cap="flat" cmpd="sng" algn="ctr">
                      <a:solidFill>
                        <a:srgbClr val="000000"/>
                      </a:solidFill>
                      <a:prstDash val="solid"/>
                      <a:round/>
                      <a:headEnd type="none" w="med" len="med"/>
                      <a:tailEnd type="none" w="med" len="med"/>
                    </a:lnB>
                    <a:noFill/>
                  </a:tcPr>
                </a:tc>
                <a:tc>
                  <a:txBody>
                    <a:bodyPr/>
                    <a:lstStyle/>
                    <a:p>
                      <a:pPr algn="ctr" rtl="0" fontAlgn="base">
                        <a:lnSpc>
                          <a:spcPts val="2250"/>
                        </a:lnSpc>
                      </a:pPr>
                      <a:r>
                        <a:rPr lang="tr-TR" sz="2400" b="0" i="0">
                          <a:solidFill>
                            <a:srgbClr val="000000"/>
                          </a:solidFill>
                          <a:effectLst/>
                          <a:latin typeface="+mj-lt"/>
                        </a:rPr>
                        <a:t>14​</a:t>
                      </a:r>
                    </a:p>
                  </a:txBody>
                  <a:tcPr marL="18902" marR="18902" marT="9451" marB="9451" anchor="ctr">
                    <a:lnL w="11582" cap="flat" cmpd="sng" algn="ctr">
                      <a:solidFill>
                        <a:srgbClr val="000000"/>
                      </a:solidFill>
                      <a:prstDash val="solid"/>
                      <a:round/>
                      <a:headEnd type="none" w="med" len="med"/>
                      <a:tailEnd type="none" w="med" len="med"/>
                    </a:lnL>
                    <a:lnR w="11582" cap="flat" cmpd="sng" algn="ctr">
                      <a:solidFill>
                        <a:srgbClr val="000000"/>
                      </a:solidFill>
                      <a:prstDash val="solid"/>
                      <a:round/>
                      <a:headEnd type="none" w="med" len="med"/>
                      <a:tailEnd type="none" w="med" len="med"/>
                    </a:lnR>
                    <a:lnT w="11582" cap="flat" cmpd="sng" algn="ctr">
                      <a:solidFill>
                        <a:srgbClr val="000000"/>
                      </a:solidFill>
                      <a:prstDash val="solid"/>
                      <a:round/>
                      <a:headEnd type="none" w="med" len="med"/>
                      <a:tailEnd type="none" w="med" len="med"/>
                    </a:lnT>
                    <a:lnB w="11582"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03452731"/>
                  </a:ext>
                </a:extLst>
              </a:tr>
              <a:tr h="440349">
                <a:tc vMerge="1">
                  <a:txBody>
                    <a:bodyPr/>
                    <a:lstStyle/>
                    <a:p>
                      <a:endParaRPr lang="tr-TR"/>
                    </a:p>
                  </a:txBody>
                  <a:tcPr/>
                </a:tc>
                <a:tc>
                  <a:txBody>
                    <a:bodyPr/>
                    <a:lstStyle/>
                    <a:p>
                      <a:pPr algn="l" rtl="0" fontAlgn="base">
                        <a:lnSpc>
                          <a:spcPts val="2250"/>
                        </a:lnSpc>
                      </a:pPr>
                      <a:r>
                        <a:rPr lang="tr-TR" sz="2400" b="0" i="0">
                          <a:solidFill>
                            <a:srgbClr val="000000"/>
                          </a:solidFill>
                          <a:effectLst/>
                          <a:latin typeface="+mj-lt"/>
                        </a:rPr>
                        <a:t>Listeler​</a:t>
                      </a:r>
                    </a:p>
                  </a:txBody>
                  <a:tcPr marL="18902" marR="18902" marT="9451" marB="9451">
                    <a:lnL w="11582" cap="flat" cmpd="sng" algn="ctr">
                      <a:solidFill>
                        <a:srgbClr val="000000"/>
                      </a:solidFill>
                      <a:prstDash val="solid"/>
                      <a:round/>
                      <a:headEnd type="none" w="med" len="med"/>
                      <a:tailEnd type="none" w="med" len="med"/>
                    </a:lnL>
                    <a:lnR w="11582" cap="flat" cmpd="sng" algn="ctr">
                      <a:solidFill>
                        <a:srgbClr val="000000"/>
                      </a:solidFill>
                      <a:prstDash val="solid"/>
                      <a:round/>
                      <a:headEnd type="none" w="med" len="med"/>
                      <a:tailEnd type="none" w="med" len="med"/>
                    </a:lnR>
                    <a:lnT w="11582" cap="flat" cmpd="sng" algn="ctr">
                      <a:solidFill>
                        <a:srgbClr val="000000"/>
                      </a:solidFill>
                      <a:prstDash val="solid"/>
                      <a:round/>
                      <a:headEnd type="none" w="med" len="med"/>
                      <a:tailEnd type="none" w="med" len="med"/>
                    </a:lnT>
                    <a:lnB w="11582" cap="flat" cmpd="sng" algn="ctr">
                      <a:solidFill>
                        <a:srgbClr val="000000"/>
                      </a:solidFill>
                      <a:prstDash val="solid"/>
                      <a:round/>
                      <a:headEnd type="none" w="med" len="med"/>
                      <a:tailEnd type="none" w="med" len="med"/>
                    </a:lnB>
                    <a:noFill/>
                  </a:tcPr>
                </a:tc>
                <a:tc>
                  <a:txBody>
                    <a:bodyPr/>
                    <a:lstStyle/>
                    <a:p>
                      <a:pPr algn="ctr" rtl="0" fontAlgn="base">
                        <a:lnSpc>
                          <a:spcPts val="2250"/>
                        </a:lnSpc>
                      </a:pPr>
                      <a:r>
                        <a:rPr lang="tr-TR" sz="2400" b="0" i="0" dirty="0">
                          <a:solidFill>
                            <a:srgbClr val="000000"/>
                          </a:solidFill>
                          <a:effectLst/>
                          <a:latin typeface="+mj-lt"/>
                        </a:rPr>
                        <a:t>10​</a:t>
                      </a:r>
                    </a:p>
                  </a:txBody>
                  <a:tcPr marL="18902" marR="18902" marT="9451" marB="9451" anchor="ctr">
                    <a:lnL w="11582" cap="flat" cmpd="sng" algn="ctr">
                      <a:solidFill>
                        <a:srgbClr val="000000"/>
                      </a:solidFill>
                      <a:prstDash val="solid"/>
                      <a:round/>
                      <a:headEnd type="none" w="med" len="med"/>
                      <a:tailEnd type="none" w="med" len="med"/>
                    </a:lnL>
                    <a:lnR w="11582" cap="flat" cmpd="sng" algn="ctr">
                      <a:solidFill>
                        <a:srgbClr val="000000"/>
                      </a:solidFill>
                      <a:prstDash val="solid"/>
                      <a:round/>
                      <a:headEnd type="none" w="med" len="med"/>
                      <a:tailEnd type="none" w="med" len="med"/>
                    </a:lnR>
                    <a:lnT w="11582" cap="flat" cmpd="sng" algn="ctr">
                      <a:solidFill>
                        <a:srgbClr val="000000"/>
                      </a:solidFill>
                      <a:prstDash val="solid"/>
                      <a:round/>
                      <a:headEnd type="none" w="med" len="med"/>
                      <a:tailEnd type="none" w="med" len="med"/>
                    </a:lnT>
                    <a:lnB w="11582" cap="flat" cmpd="sng" algn="ctr">
                      <a:solidFill>
                        <a:srgbClr val="000000"/>
                      </a:solidFill>
                      <a:prstDash val="solid"/>
                      <a:round/>
                      <a:headEnd type="none" w="med" len="med"/>
                      <a:tailEnd type="none" w="med" len="med"/>
                    </a:lnB>
                    <a:noFill/>
                  </a:tcPr>
                </a:tc>
                <a:tc>
                  <a:txBody>
                    <a:bodyPr/>
                    <a:lstStyle/>
                    <a:p>
                      <a:pPr algn="ctr" rtl="0" fontAlgn="base">
                        <a:lnSpc>
                          <a:spcPts val="2250"/>
                        </a:lnSpc>
                      </a:pPr>
                      <a:r>
                        <a:rPr lang="tr-TR" sz="2400" b="0" i="0">
                          <a:solidFill>
                            <a:srgbClr val="000000"/>
                          </a:solidFill>
                          <a:effectLst/>
                          <a:latin typeface="+mj-lt"/>
                        </a:rPr>
                        <a:t>2​</a:t>
                      </a:r>
                    </a:p>
                  </a:txBody>
                  <a:tcPr marL="18902" marR="18902" marT="9451" marB="9451" anchor="ctr">
                    <a:lnL w="11582" cap="flat" cmpd="sng" algn="ctr">
                      <a:solidFill>
                        <a:srgbClr val="000000"/>
                      </a:solidFill>
                      <a:prstDash val="solid"/>
                      <a:round/>
                      <a:headEnd type="none" w="med" len="med"/>
                      <a:tailEnd type="none" w="med" len="med"/>
                    </a:lnL>
                    <a:lnR w="11582" cap="flat" cmpd="sng" algn="ctr">
                      <a:solidFill>
                        <a:srgbClr val="000000"/>
                      </a:solidFill>
                      <a:prstDash val="solid"/>
                      <a:round/>
                      <a:headEnd type="none" w="med" len="med"/>
                      <a:tailEnd type="none" w="med" len="med"/>
                    </a:lnR>
                    <a:lnT w="11582" cap="flat" cmpd="sng" algn="ctr">
                      <a:solidFill>
                        <a:srgbClr val="000000"/>
                      </a:solidFill>
                      <a:prstDash val="solid"/>
                      <a:round/>
                      <a:headEnd type="none" w="med" len="med"/>
                      <a:tailEnd type="none" w="med" len="med"/>
                    </a:lnT>
                    <a:lnB w="11582" cap="flat" cmpd="sng" algn="ctr">
                      <a:solidFill>
                        <a:srgbClr val="000000"/>
                      </a:solidFill>
                      <a:prstDash val="solid"/>
                      <a:round/>
                      <a:headEnd type="none" w="med" len="med"/>
                      <a:tailEnd type="none" w="med" len="med"/>
                    </a:lnB>
                    <a:noFill/>
                  </a:tcPr>
                </a:tc>
                <a:tc>
                  <a:txBody>
                    <a:bodyPr/>
                    <a:lstStyle/>
                    <a:p>
                      <a:pPr algn="ctr" rtl="0" fontAlgn="base">
                        <a:lnSpc>
                          <a:spcPts val="2250"/>
                        </a:lnSpc>
                      </a:pPr>
                      <a:r>
                        <a:rPr lang="tr-TR" sz="2400" b="0" i="0">
                          <a:solidFill>
                            <a:srgbClr val="000000"/>
                          </a:solidFill>
                          <a:effectLst/>
                          <a:latin typeface="+mj-lt"/>
                        </a:rPr>
                        <a:t>1​</a:t>
                      </a:r>
                    </a:p>
                  </a:txBody>
                  <a:tcPr marL="18902" marR="18902" marT="9451" marB="9451" anchor="ctr">
                    <a:lnL w="11582" cap="flat" cmpd="sng" algn="ctr">
                      <a:solidFill>
                        <a:srgbClr val="000000"/>
                      </a:solidFill>
                      <a:prstDash val="solid"/>
                      <a:round/>
                      <a:headEnd type="none" w="med" len="med"/>
                      <a:tailEnd type="none" w="med" len="med"/>
                    </a:lnL>
                    <a:lnR w="11582" cap="flat" cmpd="sng" algn="ctr">
                      <a:solidFill>
                        <a:srgbClr val="000000"/>
                      </a:solidFill>
                      <a:prstDash val="solid"/>
                      <a:round/>
                      <a:headEnd type="none" w="med" len="med"/>
                      <a:tailEnd type="none" w="med" len="med"/>
                    </a:lnR>
                    <a:lnT w="11582" cap="flat" cmpd="sng" algn="ctr">
                      <a:solidFill>
                        <a:srgbClr val="000000"/>
                      </a:solidFill>
                      <a:prstDash val="solid"/>
                      <a:round/>
                      <a:headEnd type="none" w="med" len="med"/>
                      <a:tailEnd type="none" w="med" len="med"/>
                    </a:lnT>
                    <a:lnB w="11582" cap="flat" cmpd="sng" algn="ctr">
                      <a:solidFill>
                        <a:srgbClr val="000000"/>
                      </a:solidFill>
                      <a:prstDash val="solid"/>
                      <a:round/>
                      <a:headEnd type="none" w="med" len="med"/>
                      <a:tailEnd type="none" w="med" len="med"/>
                    </a:lnB>
                    <a:noFill/>
                  </a:tcPr>
                </a:tc>
                <a:tc>
                  <a:txBody>
                    <a:bodyPr/>
                    <a:lstStyle/>
                    <a:p>
                      <a:pPr algn="ctr" rtl="0" fontAlgn="base">
                        <a:lnSpc>
                          <a:spcPts val="2250"/>
                        </a:lnSpc>
                      </a:pPr>
                      <a:r>
                        <a:rPr lang="tr-TR" sz="2400" b="0" i="0">
                          <a:solidFill>
                            <a:srgbClr val="000000"/>
                          </a:solidFill>
                          <a:effectLst/>
                          <a:latin typeface="+mj-lt"/>
                        </a:rPr>
                        <a:t>9​</a:t>
                      </a:r>
                    </a:p>
                  </a:txBody>
                  <a:tcPr marL="18902" marR="18902" marT="9451" marB="9451" anchor="ctr">
                    <a:lnL w="11582" cap="flat" cmpd="sng" algn="ctr">
                      <a:solidFill>
                        <a:srgbClr val="000000"/>
                      </a:solidFill>
                      <a:prstDash val="solid"/>
                      <a:round/>
                      <a:headEnd type="none" w="med" len="med"/>
                      <a:tailEnd type="none" w="med" len="med"/>
                    </a:lnL>
                    <a:lnR w="11582" cap="flat" cmpd="sng" algn="ctr">
                      <a:solidFill>
                        <a:srgbClr val="000000"/>
                      </a:solidFill>
                      <a:prstDash val="solid"/>
                      <a:round/>
                      <a:headEnd type="none" w="med" len="med"/>
                      <a:tailEnd type="none" w="med" len="med"/>
                    </a:lnR>
                    <a:lnT w="11582" cap="flat" cmpd="sng" algn="ctr">
                      <a:solidFill>
                        <a:srgbClr val="000000"/>
                      </a:solidFill>
                      <a:prstDash val="solid"/>
                      <a:round/>
                      <a:headEnd type="none" w="med" len="med"/>
                      <a:tailEnd type="none" w="med" len="med"/>
                    </a:lnT>
                    <a:lnB w="11582" cap="flat" cmpd="sng" algn="ctr">
                      <a:solidFill>
                        <a:srgbClr val="000000"/>
                      </a:solidFill>
                      <a:prstDash val="solid"/>
                      <a:round/>
                      <a:headEnd type="none" w="med" len="med"/>
                      <a:tailEnd type="none" w="med" len="med"/>
                    </a:lnB>
                    <a:noFill/>
                  </a:tcPr>
                </a:tc>
                <a:tc>
                  <a:txBody>
                    <a:bodyPr/>
                    <a:lstStyle/>
                    <a:p>
                      <a:pPr algn="ctr" rtl="0" fontAlgn="base">
                        <a:lnSpc>
                          <a:spcPts val="2250"/>
                        </a:lnSpc>
                      </a:pPr>
                      <a:r>
                        <a:rPr lang="tr-TR" sz="2400" b="0" i="0">
                          <a:solidFill>
                            <a:srgbClr val="000000"/>
                          </a:solidFill>
                          <a:effectLst/>
                          <a:latin typeface="+mj-lt"/>
                        </a:rPr>
                        <a:t>6​</a:t>
                      </a:r>
                    </a:p>
                  </a:txBody>
                  <a:tcPr marL="18902" marR="18902" marT="9451" marB="9451" anchor="ctr">
                    <a:lnL w="11582" cap="flat" cmpd="sng" algn="ctr">
                      <a:solidFill>
                        <a:srgbClr val="000000"/>
                      </a:solidFill>
                      <a:prstDash val="solid"/>
                      <a:round/>
                      <a:headEnd type="none" w="med" len="med"/>
                      <a:tailEnd type="none" w="med" len="med"/>
                    </a:lnL>
                    <a:lnR w="11582" cap="flat" cmpd="sng" algn="ctr">
                      <a:solidFill>
                        <a:srgbClr val="000000"/>
                      </a:solidFill>
                      <a:prstDash val="solid"/>
                      <a:round/>
                      <a:headEnd type="none" w="med" len="med"/>
                      <a:tailEnd type="none" w="med" len="med"/>
                    </a:lnR>
                    <a:lnT w="11582" cap="flat" cmpd="sng" algn="ctr">
                      <a:solidFill>
                        <a:srgbClr val="000000"/>
                      </a:solidFill>
                      <a:prstDash val="solid"/>
                      <a:round/>
                      <a:headEnd type="none" w="med" len="med"/>
                      <a:tailEnd type="none" w="med" len="med"/>
                    </a:lnT>
                    <a:lnB w="11582"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97197245"/>
                  </a:ext>
                </a:extLst>
              </a:tr>
              <a:tr h="395063">
                <a:tc vMerge="1">
                  <a:txBody>
                    <a:bodyPr/>
                    <a:lstStyle/>
                    <a:p>
                      <a:endParaRPr lang="tr-TR"/>
                    </a:p>
                  </a:txBody>
                  <a:tcPr/>
                </a:tc>
                <a:tc>
                  <a:txBody>
                    <a:bodyPr/>
                    <a:lstStyle/>
                    <a:p>
                      <a:pPr algn="l" rtl="0" fontAlgn="base">
                        <a:lnSpc>
                          <a:spcPts val="1950"/>
                        </a:lnSpc>
                      </a:pPr>
                      <a:r>
                        <a:rPr lang="tr-TR" sz="2400" b="0" i="0">
                          <a:solidFill>
                            <a:srgbClr val="000000"/>
                          </a:solidFill>
                          <a:effectLst/>
                          <a:latin typeface="+mj-lt"/>
                        </a:rPr>
                        <a:t>Görev Tanımları​</a:t>
                      </a:r>
                    </a:p>
                  </a:txBody>
                  <a:tcPr marL="18902" marR="18902" marT="9451" marB="9451">
                    <a:lnL w="11582" cap="flat" cmpd="sng" algn="ctr">
                      <a:solidFill>
                        <a:srgbClr val="000000"/>
                      </a:solidFill>
                      <a:prstDash val="solid"/>
                      <a:round/>
                      <a:headEnd type="none" w="med" len="med"/>
                      <a:tailEnd type="none" w="med" len="med"/>
                    </a:lnL>
                    <a:lnR w="11582" cap="flat" cmpd="sng" algn="ctr">
                      <a:solidFill>
                        <a:srgbClr val="000000"/>
                      </a:solidFill>
                      <a:prstDash val="solid"/>
                      <a:round/>
                      <a:headEnd type="none" w="med" len="med"/>
                      <a:tailEnd type="none" w="med" len="med"/>
                    </a:lnR>
                    <a:lnT w="11582" cap="flat" cmpd="sng" algn="ctr">
                      <a:solidFill>
                        <a:srgbClr val="000000"/>
                      </a:solidFill>
                      <a:prstDash val="solid"/>
                      <a:round/>
                      <a:headEnd type="none" w="med" len="med"/>
                      <a:tailEnd type="none" w="med" len="med"/>
                    </a:lnT>
                    <a:lnB w="11582" cap="flat" cmpd="sng" algn="ctr">
                      <a:solidFill>
                        <a:srgbClr val="000000"/>
                      </a:solidFill>
                      <a:prstDash val="solid"/>
                      <a:round/>
                      <a:headEnd type="none" w="med" len="med"/>
                      <a:tailEnd type="none" w="med" len="med"/>
                    </a:lnB>
                    <a:noFill/>
                  </a:tcPr>
                </a:tc>
                <a:tc>
                  <a:txBody>
                    <a:bodyPr/>
                    <a:lstStyle/>
                    <a:p>
                      <a:pPr algn="ctr" rtl="0" fontAlgn="base">
                        <a:lnSpc>
                          <a:spcPts val="1950"/>
                        </a:lnSpc>
                      </a:pPr>
                      <a:r>
                        <a:rPr lang="tr-TR" sz="2400" b="0" i="0" dirty="0">
                          <a:solidFill>
                            <a:srgbClr val="000000"/>
                          </a:solidFill>
                          <a:effectLst/>
                          <a:latin typeface="+mj-lt"/>
                        </a:rPr>
                        <a:t>1​</a:t>
                      </a:r>
                    </a:p>
                  </a:txBody>
                  <a:tcPr marL="18902" marR="18902" marT="9451" marB="9451" anchor="ctr">
                    <a:lnL w="11582" cap="flat" cmpd="sng" algn="ctr">
                      <a:solidFill>
                        <a:srgbClr val="000000"/>
                      </a:solidFill>
                      <a:prstDash val="solid"/>
                      <a:round/>
                      <a:headEnd type="none" w="med" len="med"/>
                      <a:tailEnd type="none" w="med" len="med"/>
                    </a:lnL>
                    <a:lnR w="11582" cap="flat" cmpd="sng" algn="ctr">
                      <a:solidFill>
                        <a:srgbClr val="000000"/>
                      </a:solidFill>
                      <a:prstDash val="solid"/>
                      <a:round/>
                      <a:headEnd type="none" w="med" len="med"/>
                      <a:tailEnd type="none" w="med" len="med"/>
                    </a:lnR>
                    <a:lnT w="11582" cap="flat" cmpd="sng" algn="ctr">
                      <a:solidFill>
                        <a:srgbClr val="000000"/>
                      </a:solidFill>
                      <a:prstDash val="solid"/>
                      <a:round/>
                      <a:headEnd type="none" w="med" len="med"/>
                      <a:tailEnd type="none" w="med" len="med"/>
                    </a:lnT>
                    <a:lnB w="11582" cap="flat" cmpd="sng" algn="ctr">
                      <a:solidFill>
                        <a:srgbClr val="000000"/>
                      </a:solidFill>
                      <a:prstDash val="solid"/>
                      <a:round/>
                      <a:headEnd type="none" w="med" len="med"/>
                      <a:tailEnd type="none" w="med" len="med"/>
                    </a:lnB>
                    <a:noFill/>
                  </a:tcPr>
                </a:tc>
                <a:tc>
                  <a:txBody>
                    <a:bodyPr/>
                    <a:lstStyle/>
                    <a:p>
                      <a:pPr algn="ctr" rtl="0" fontAlgn="base">
                        <a:lnSpc>
                          <a:spcPts val="1950"/>
                        </a:lnSpc>
                      </a:pPr>
                      <a:r>
                        <a:rPr lang="tr-TR" sz="2400" b="0" i="0">
                          <a:solidFill>
                            <a:srgbClr val="000000"/>
                          </a:solidFill>
                          <a:effectLst/>
                          <a:latin typeface="+mj-lt"/>
                        </a:rPr>
                        <a:t>40​</a:t>
                      </a:r>
                    </a:p>
                  </a:txBody>
                  <a:tcPr marL="18902" marR="18902" marT="9451" marB="9451" anchor="ctr">
                    <a:lnL w="11582" cap="flat" cmpd="sng" algn="ctr">
                      <a:solidFill>
                        <a:srgbClr val="000000"/>
                      </a:solidFill>
                      <a:prstDash val="solid"/>
                      <a:round/>
                      <a:headEnd type="none" w="med" len="med"/>
                      <a:tailEnd type="none" w="med" len="med"/>
                    </a:lnL>
                    <a:lnR w="11582" cap="flat" cmpd="sng" algn="ctr">
                      <a:solidFill>
                        <a:srgbClr val="000000"/>
                      </a:solidFill>
                      <a:prstDash val="solid"/>
                      <a:round/>
                      <a:headEnd type="none" w="med" len="med"/>
                      <a:tailEnd type="none" w="med" len="med"/>
                    </a:lnR>
                    <a:lnT w="11582" cap="flat" cmpd="sng" algn="ctr">
                      <a:solidFill>
                        <a:srgbClr val="000000"/>
                      </a:solidFill>
                      <a:prstDash val="solid"/>
                      <a:round/>
                      <a:headEnd type="none" w="med" len="med"/>
                      <a:tailEnd type="none" w="med" len="med"/>
                    </a:lnT>
                    <a:lnB w="11582" cap="flat" cmpd="sng" algn="ctr">
                      <a:solidFill>
                        <a:srgbClr val="000000"/>
                      </a:solidFill>
                      <a:prstDash val="solid"/>
                      <a:round/>
                      <a:headEnd type="none" w="med" len="med"/>
                      <a:tailEnd type="none" w="med" len="med"/>
                    </a:lnB>
                    <a:noFill/>
                  </a:tcPr>
                </a:tc>
                <a:tc>
                  <a:txBody>
                    <a:bodyPr/>
                    <a:lstStyle/>
                    <a:p>
                      <a:pPr algn="ctr" rtl="0" fontAlgn="base">
                        <a:lnSpc>
                          <a:spcPts val="1950"/>
                        </a:lnSpc>
                      </a:pPr>
                      <a:r>
                        <a:rPr lang="tr-TR" sz="2400" b="0" i="0">
                          <a:solidFill>
                            <a:srgbClr val="000000"/>
                          </a:solidFill>
                          <a:effectLst/>
                          <a:latin typeface="+mj-lt"/>
                        </a:rPr>
                        <a:t>92​</a:t>
                      </a:r>
                    </a:p>
                  </a:txBody>
                  <a:tcPr marL="18902" marR="18902" marT="9451" marB="9451" anchor="ctr">
                    <a:lnL w="11582" cap="flat" cmpd="sng" algn="ctr">
                      <a:solidFill>
                        <a:srgbClr val="000000"/>
                      </a:solidFill>
                      <a:prstDash val="solid"/>
                      <a:round/>
                      <a:headEnd type="none" w="med" len="med"/>
                      <a:tailEnd type="none" w="med" len="med"/>
                    </a:lnL>
                    <a:lnR w="11582" cap="flat" cmpd="sng" algn="ctr">
                      <a:solidFill>
                        <a:srgbClr val="000000"/>
                      </a:solidFill>
                      <a:prstDash val="solid"/>
                      <a:round/>
                      <a:headEnd type="none" w="med" len="med"/>
                      <a:tailEnd type="none" w="med" len="med"/>
                    </a:lnR>
                    <a:lnT w="11582" cap="flat" cmpd="sng" algn="ctr">
                      <a:solidFill>
                        <a:srgbClr val="000000"/>
                      </a:solidFill>
                      <a:prstDash val="solid"/>
                      <a:round/>
                      <a:headEnd type="none" w="med" len="med"/>
                      <a:tailEnd type="none" w="med" len="med"/>
                    </a:lnT>
                    <a:lnB w="11582" cap="flat" cmpd="sng" algn="ctr">
                      <a:solidFill>
                        <a:srgbClr val="000000"/>
                      </a:solidFill>
                      <a:prstDash val="solid"/>
                      <a:round/>
                      <a:headEnd type="none" w="med" len="med"/>
                      <a:tailEnd type="none" w="med" len="med"/>
                    </a:lnB>
                    <a:noFill/>
                  </a:tcPr>
                </a:tc>
                <a:tc>
                  <a:txBody>
                    <a:bodyPr/>
                    <a:lstStyle/>
                    <a:p>
                      <a:pPr algn="ctr" rtl="0" fontAlgn="base">
                        <a:lnSpc>
                          <a:spcPts val="1950"/>
                        </a:lnSpc>
                      </a:pPr>
                      <a:r>
                        <a:rPr lang="tr-TR" sz="2400" b="0" i="0">
                          <a:solidFill>
                            <a:srgbClr val="000000"/>
                          </a:solidFill>
                          <a:effectLst/>
                          <a:latin typeface="+mj-lt"/>
                        </a:rPr>
                        <a:t>18​</a:t>
                      </a:r>
                    </a:p>
                  </a:txBody>
                  <a:tcPr marL="18902" marR="18902" marT="9451" marB="9451" anchor="ctr">
                    <a:lnL w="11582" cap="flat" cmpd="sng" algn="ctr">
                      <a:solidFill>
                        <a:srgbClr val="000000"/>
                      </a:solidFill>
                      <a:prstDash val="solid"/>
                      <a:round/>
                      <a:headEnd type="none" w="med" len="med"/>
                      <a:tailEnd type="none" w="med" len="med"/>
                    </a:lnL>
                    <a:lnR w="11582" cap="flat" cmpd="sng" algn="ctr">
                      <a:solidFill>
                        <a:srgbClr val="000000"/>
                      </a:solidFill>
                      <a:prstDash val="solid"/>
                      <a:round/>
                      <a:headEnd type="none" w="med" len="med"/>
                      <a:tailEnd type="none" w="med" len="med"/>
                    </a:lnR>
                    <a:lnT w="11582" cap="flat" cmpd="sng" algn="ctr">
                      <a:solidFill>
                        <a:srgbClr val="000000"/>
                      </a:solidFill>
                      <a:prstDash val="solid"/>
                      <a:round/>
                      <a:headEnd type="none" w="med" len="med"/>
                      <a:tailEnd type="none" w="med" len="med"/>
                    </a:lnT>
                    <a:lnB w="11582" cap="flat" cmpd="sng" algn="ctr">
                      <a:solidFill>
                        <a:srgbClr val="000000"/>
                      </a:solidFill>
                      <a:prstDash val="solid"/>
                      <a:round/>
                      <a:headEnd type="none" w="med" len="med"/>
                      <a:tailEnd type="none" w="med" len="med"/>
                    </a:lnB>
                    <a:noFill/>
                  </a:tcPr>
                </a:tc>
                <a:tc>
                  <a:txBody>
                    <a:bodyPr/>
                    <a:lstStyle/>
                    <a:p>
                      <a:pPr algn="ctr" rtl="0" fontAlgn="base">
                        <a:lnSpc>
                          <a:spcPts val="1950"/>
                        </a:lnSpc>
                      </a:pPr>
                      <a:r>
                        <a:rPr lang="tr-TR" sz="2400" b="0" i="0">
                          <a:solidFill>
                            <a:srgbClr val="000000"/>
                          </a:solidFill>
                          <a:effectLst/>
                          <a:latin typeface="+mj-lt"/>
                        </a:rPr>
                        <a:t>24​</a:t>
                      </a:r>
                    </a:p>
                  </a:txBody>
                  <a:tcPr marL="18902" marR="18902" marT="9451" marB="9451" anchor="ctr">
                    <a:lnL w="11582" cap="flat" cmpd="sng" algn="ctr">
                      <a:solidFill>
                        <a:srgbClr val="000000"/>
                      </a:solidFill>
                      <a:prstDash val="solid"/>
                      <a:round/>
                      <a:headEnd type="none" w="med" len="med"/>
                      <a:tailEnd type="none" w="med" len="med"/>
                    </a:lnL>
                    <a:lnR w="11582" cap="flat" cmpd="sng" algn="ctr">
                      <a:solidFill>
                        <a:srgbClr val="000000"/>
                      </a:solidFill>
                      <a:prstDash val="solid"/>
                      <a:round/>
                      <a:headEnd type="none" w="med" len="med"/>
                      <a:tailEnd type="none" w="med" len="med"/>
                    </a:lnR>
                    <a:lnT w="11582" cap="flat" cmpd="sng" algn="ctr">
                      <a:solidFill>
                        <a:srgbClr val="000000"/>
                      </a:solidFill>
                      <a:prstDash val="solid"/>
                      <a:round/>
                      <a:headEnd type="none" w="med" len="med"/>
                      <a:tailEnd type="none" w="med" len="med"/>
                    </a:lnT>
                    <a:lnB w="11582"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17776183"/>
                  </a:ext>
                </a:extLst>
              </a:tr>
              <a:tr h="440349">
                <a:tc vMerge="1">
                  <a:txBody>
                    <a:bodyPr/>
                    <a:lstStyle/>
                    <a:p>
                      <a:endParaRPr lang="tr-TR"/>
                    </a:p>
                  </a:txBody>
                  <a:tcPr/>
                </a:tc>
                <a:tc>
                  <a:txBody>
                    <a:bodyPr/>
                    <a:lstStyle/>
                    <a:p>
                      <a:pPr algn="l" rtl="0" fontAlgn="base">
                        <a:lnSpc>
                          <a:spcPts val="2250"/>
                        </a:lnSpc>
                      </a:pPr>
                      <a:r>
                        <a:rPr lang="tr-TR" sz="2400" b="0" i="0">
                          <a:solidFill>
                            <a:srgbClr val="000000"/>
                          </a:solidFill>
                          <a:effectLst/>
                          <a:latin typeface="+mj-lt"/>
                        </a:rPr>
                        <a:t>Talimatlar​</a:t>
                      </a:r>
                    </a:p>
                  </a:txBody>
                  <a:tcPr marL="18902" marR="18902" marT="9451" marB="9451">
                    <a:lnL w="11582" cap="flat" cmpd="sng" algn="ctr">
                      <a:solidFill>
                        <a:srgbClr val="000000"/>
                      </a:solidFill>
                      <a:prstDash val="solid"/>
                      <a:round/>
                      <a:headEnd type="none" w="med" len="med"/>
                      <a:tailEnd type="none" w="med" len="med"/>
                    </a:lnL>
                    <a:lnR w="11582" cap="flat" cmpd="sng" algn="ctr">
                      <a:solidFill>
                        <a:srgbClr val="000000"/>
                      </a:solidFill>
                      <a:prstDash val="solid"/>
                      <a:round/>
                      <a:headEnd type="none" w="med" len="med"/>
                      <a:tailEnd type="none" w="med" len="med"/>
                    </a:lnR>
                    <a:lnT w="11582" cap="flat" cmpd="sng" algn="ctr">
                      <a:solidFill>
                        <a:srgbClr val="000000"/>
                      </a:solidFill>
                      <a:prstDash val="solid"/>
                      <a:round/>
                      <a:headEnd type="none" w="med" len="med"/>
                      <a:tailEnd type="none" w="med" len="med"/>
                    </a:lnT>
                    <a:lnB w="11582" cap="flat" cmpd="sng" algn="ctr">
                      <a:solidFill>
                        <a:srgbClr val="000000"/>
                      </a:solidFill>
                      <a:prstDash val="solid"/>
                      <a:round/>
                      <a:headEnd type="none" w="med" len="med"/>
                      <a:tailEnd type="none" w="med" len="med"/>
                    </a:lnB>
                    <a:noFill/>
                  </a:tcPr>
                </a:tc>
                <a:tc>
                  <a:txBody>
                    <a:bodyPr/>
                    <a:lstStyle/>
                    <a:p>
                      <a:pPr algn="ctr" rtl="0" fontAlgn="base">
                        <a:lnSpc>
                          <a:spcPts val="2250"/>
                        </a:lnSpc>
                      </a:pPr>
                      <a:r>
                        <a:rPr lang="tr-TR" sz="2400" b="0" i="0">
                          <a:solidFill>
                            <a:srgbClr val="000000"/>
                          </a:solidFill>
                          <a:effectLst/>
                          <a:latin typeface="+mj-lt"/>
                        </a:rPr>
                        <a:t>8​</a:t>
                      </a:r>
                    </a:p>
                  </a:txBody>
                  <a:tcPr marL="18902" marR="18902" marT="9451" marB="9451" anchor="ctr">
                    <a:lnL w="11582" cap="flat" cmpd="sng" algn="ctr">
                      <a:solidFill>
                        <a:srgbClr val="000000"/>
                      </a:solidFill>
                      <a:prstDash val="solid"/>
                      <a:round/>
                      <a:headEnd type="none" w="med" len="med"/>
                      <a:tailEnd type="none" w="med" len="med"/>
                    </a:lnL>
                    <a:lnR w="11582" cap="flat" cmpd="sng" algn="ctr">
                      <a:solidFill>
                        <a:srgbClr val="000000"/>
                      </a:solidFill>
                      <a:prstDash val="solid"/>
                      <a:round/>
                      <a:headEnd type="none" w="med" len="med"/>
                      <a:tailEnd type="none" w="med" len="med"/>
                    </a:lnR>
                    <a:lnT w="11582" cap="flat" cmpd="sng" algn="ctr">
                      <a:solidFill>
                        <a:srgbClr val="000000"/>
                      </a:solidFill>
                      <a:prstDash val="solid"/>
                      <a:round/>
                      <a:headEnd type="none" w="med" len="med"/>
                      <a:tailEnd type="none" w="med" len="med"/>
                    </a:lnT>
                    <a:lnB w="11582" cap="flat" cmpd="sng" algn="ctr">
                      <a:solidFill>
                        <a:srgbClr val="000000"/>
                      </a:solidFill>
                      <a:prstDash val="solid"/>
                      <a:round/>
                      <a:headEnd type="none" w="med" len="med"/>
                      <a:tailEnd type="none" w="med" len="med"/>
                    </a:lnB>
                    <a:noFill/>
                  </a:tcPr>
                </a:tc>
                <a:tc>
                  <a:txBody>
                    <a:bodyPr/>
                    <a:lstStyle/>
                    <a:p>
                      <a:pPr algn="ctr" rtl="0" fontAlgn="base">
                        <a:lnSpc>
                          <a:spcPts val="2250"/>
                        </a:lnSpc>
                      </a:pPr>
                      <a:r>
                        <a:rPr lang="tr-TR" sz="2400" b="0" i="0" dirty="0">
                          <a:solidFill>
                            <a:srgbClr val="000000"/>
                          </a:solidFill>
                          <a:effectLst/>
                          <a:latin typeface="+mj-lt"/>
                        </a:rPr>
                        <a:t>20​</a:t>
                      </a:r>
                    </a:p>
                  </a:txBody>
                  <a:tcPr marL="18902" marR="18902" marT="9451" marB="9451" anchor="ctr">
                    <a:lnL w="11582" cap="flat" cmpd="sng" algn="ctr">
                      <a:solidFill>
                        <a:srgbClr val="000000"/>
                      </a:solidFill>
                      <a:prstDash val="solid"/>
                      <a:round/>
                      <a:headEnd type="none" w="med" len="med"/>
                      <a:tailEnd type="none" w="med" len="med"/>
                    </a:lnL>
                    <a:lnR w="11582" cap="flat" cmpd="sng" algn="ctr">
                      <a:solidFill>
                        <a:srgbClr val="000000"/>
                      </a:solidFill>
                      <a:prstDash val="solid"/>
                      <a:round/>
                      <a:headEnd type="none" w="med" len="med"/>
                      <a:tailEnd type="none" w="med" len="med"/>
                    </a:lnR>
                    <a:lnT w="11582" cap="flat" cmpd="sng" algn="ctr">
                      <a:solidFill>
                        <a:srgbClr val="000000"/>
                      </a:solidFill>
                      <a:prstDash val="solid"/>
                      <a:round/>
                      <a:headEnd type="none" w="med" len="med"/>
                      <a:tailEnd type="none" w="med" len="med"/>
                    </a:lnT>
                    <a:lnB w="11582" cap="flat" cmpd="sng" algn="ctr">
                      <a:solidFill>
                        <a:srgbClr val="000000"/>
                      </a:solidFill>
                      <a:prstDash val="solid"/>
                      <a:round/>
                      <a:headEnd type="none" w="med" len="med"/>
                      <a:tailEnd type="none" w="med" len="med"/>
                    </a:lnB>
                    <a:noFill/>
                  </a:tcPr>
                </a:tc>
                <a:tc>
                  <a:txBody>
                    <a:bodyPr/>
                    <a:lstStyle/>
                    <a:p>
                      <a:pPr algn="ctr" rtl="0" fontAlgn="base">
                        <a:lnSpc>
                          <a:spcPts val="2250"/>
                        </a:lnSpc>
                      </a:pPr>
                      <a:r>
                        <a:rPr lang="tr-TR" sz="2400" b="0" i="0">
                          <a:solidFill>
                            <a:srgbClr val="000000"/>
                          </a:solidFill>
                          <a:effectLst/>
                          <a:latin typeface="+mj-lt"/>
                        </a:rPr>
                        <a:t>35​</a:t>
                      </a:r>
                    </a:p>
                  </a:txBody>
                  <a:tcPr marL="18902" marR="18902" marT="9451" marB="9451" anchor="ctr">
                    <a:lnL w="11582" cap="flat" cmpd="sng" algn="ctr">
                      <a:solidFill>
                        <a:srgbClr val="000000"/>
                      </a:solidFill>
                      <a:prstDash val="solid"/>
                      <a:round/>
                      <a:headEnd type="none" w="med" len="med"/>
                      <a:tailEnd type="none" w="med" len="med"/>
                    </a:lnL>
                    <a:lnR w="11582" cap="flat" cmpd="sng" algn="ctr">
                      <a:solidFill>
                        <a:srgbClr val="000000"/>
                      </a:solidFill>
                      <a:prstDash val="solid"/>
                      <a:round/>
                      <a:headEnd type="none" w="med" len="med"/>
                      <a:tailEnd type="none" w="med" len="med"/>
                    </a:lnR>
                    <a:lnT w="11582" cap="flat" cmpd="sng" algn="ctr">
                      <a:solidFill>
                        <a:srgbClr val="000000"/>
                      </a:solidFill>
                      <a:prstDash val="solid"/>
                      <a:round/>
                      <a:headEnd type="none" w="med" len="med"/>
                      <a:tailEnd type="none" w="med" len="med"/>
                    </a:lnT>
                    <a:lnB w="11582" cap="flat" cmpd="sng" algn="ctr">
                      <a:solidFill>
                        <a:srgbClr val="000000"/>
                      </a:solidFill>
                      <a:prstDash val="solid"/>
                      <a:round/>
                      <a:headEnd type="none" w="med" len="med"/>
                      <a:tailEnd type="none" w="med" len="med"/>
                    </a:lnB>
                    <a:noFill/>
                  </a:tcPr>
                </a:tc>
                <a:tc>
                  <a:txBody>
                    <a:bodyPr/>
                    <a:lstStyle/>
                    <a:p>
                      <a:pPr algn="ctr" rtl="0" fontAlgn="base">
                        <a:lnSpc>
                          <a:spcPts val="2250"/>
                        </a:lnSpc>
                      </a:pPr>
                      <a:r>
                        <a:rPr lang="tr-TR" sz="2400" b="0" i="0">
                          <a:solidFill>
                            <a:srgbClr val="000000"/>
                          </a:solidFill>
                          <a:effectLst/>
                          <a:latin typeface="+mj-lt"/>
                        </a:rPr>
                        <a:t>23​</a:t>
                      </a:r>
                    </a:p>
                  </a:txBody>
                  <a:tcPr marL="18902" marR="18902" marT="9451" marB="9451" anchor="ctr">
                    <a:lnL w="11582" cap="flat" cmpd="sng" algn="ctr">
                      <a:solidFill>
                        <a:srgbClr val="000000"/>
                      </a:solidFill>
                      <a:prstDash val="solid"/>
                      <a:round/>
                      <a:headEnd type="none" w="med" len="med"/>
                      <a:tailEnd type="none" w="med" len="med"/>
                    </a:lnL>
                    <a:lnR w="11582" cap="flat" cmpd="sng" algn="ctr">
                      <a:solidFill>
                        <a:srgbClr val="000000"/>
                      </a:solidFill>
                      <a:prstDash val="solid"/>
                      <a:round/>
                      <a:headEnd type="none" w="med" len="med"/>
                      <a:tailEnd type="none" w="med" len="med"/>
                    </a:lnR>
                    <a:lnT w="11582" cap="flat" cmpd="sng" algn="ctr">
                      <a:solidFill>
                        <a:srgbClr val="000000"/>
                      </a:solidFill>
                      <a:prstDash val="solid"/>
                      <a:round/>
                      <a:headEnd type="none" w="med" len="med"/>
                      <a:tailEnd type="none" w="med" len="med"/>
                    </a:lnT>
                    <a:lnB w="11582" cap="flat" cmpd="sng" algn="ctr">
                      <a:solidFill>
                        <a:srgbClr val="000000"/>
                      </a:solidFill>
                      <a:prstDash val="solid"/>
                      <a:round/>
                      <a:headEnd type="none" w="med" len="med"/>
                      <a:tailEnd type="none" w="med" len="med"/>
                    </a:lnB>
                    <a:noFill/>
                  </a:tcPr>
                </a:tc>
                <a:tc>
                  <a:txBody>
                    <a:bodyPr/>
                    <a:lstStyle/>
                    <a:p>
                      <a:pPr algn="ctr" rtl="0" fontAlgn="base">
                        <a:lnSpc>
                          <a:spcPts val="2250"/>
                        </a:lnSpc>
                      </a:pPr>
                      <a:r>
                        <a:rPr lang="tr-TR" sz="2400" b="0" i="0">
                          <a:solidFill>
                            <a:srgbClr val="000000"/>
                          </a:solidFill>
                          <a:effectLst/>
                          <a:latin typeface="+mj-lt"/>
                        </a:rPr>
                        <a:t>50​</a:t>
                      </a:r>
                    </a:p>
                  </a:txBody>
                  <a:tcPr marL="18902" marR="18902" marT="9451" marB="9451" anchor="ctr">
                    <a:lnL w="11582" cap="flat" cmpd="sng" algn="ctr">
                      <a:solidFill>
                        <a:srgbClr val="000000"/>
                      </a:solidFill>
                      <a:prstDash val="solid"/>
                      <a:round/>
                      <a:headEnd type="none" w="med" len="med"/>
                      <a:tailEnd type="none" w="med" len="med"/>
                    </a:lnL>
                    <a:lnR w="11582" cap="flat" cmpd="sng" algn="ctr">
                      <a:solidFill>
                        <a:srgbClr val="000000"/>
                      </a:solidFill>
                      <a:prstDash val="solid"/>
                      <a:round/>
                      <a:headEnd type="none" w="med" len="med"/>
                      <a:tailEnd type="none" w="med" len="med"/>
                    </a:lnR>
                    <a:lnT w="11582" cap="flat" cmpd="sng" algn="ctr">
                      <a:solidFill>
                        <a:srgbClr val="000000"/>
                      </a:solidFill>
                      <a:prstDash val="solid"/>
                      <a:round/>
                      <a:headEnd type="none" w="med" len="med"/>
                      <a:tailEnd type="none" w="med" len="med"/>
                    </a:lnT>
                    <a:lnB w="11582"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79640090"/>
                  </a:ext>
                </a:extLst>
              </a:tr>
              <a:tr h="440349">
                <a:tc vMerge="1">
                  <a:txBody>
                    <a:bodyPr/>
                    <a:lstStyle/>
                    <a:p>
                      <a:endParaRPr lang="tr-TR"/>
                    </a:p>
                  </a:txBody>
                  <a:tcPr/>
                </a:tc>
                <a:tc>
                  <a:txBody>
                    <a:bodyPr/>
                    <a:lstStyle/>
                    <a:p>
                      <a:pPr algn="l" rtl="0" fontAlgn="base">
                        <a:lnSpc>
                          <a:spcPts val="2250"/>
                        </a:lnSpc>
                      </a:pPr>
                      <a:r>
                        <a:rPr lang="tr-TR" sz="2400" b="0" i="0">
                          <a:solidFill>
                            <a:srgbClr val="000000"/>
                          </a:solidFill>
                          <a:effectLst/>
                          <a:latin typeface="+mj-lt"/>
                        </a:rPr>
                        <a:t>Formlar​</a:t>
                      </a:r>
                    </a:p>
                  </a:txBody>
                  <a:tcPr marL="18902" marR="18902" marT="9451" marB="9451">
                    <a:lnL w="11582" cap="flat" cmpd="sng" algn="ctr">
                      <a:solidFill>
                        <a:srgbClr val="000000"/>
                      </a:solidFill>
                      <a:prstDash val="solid"/>
                      <a:round/>
                      <a:headEnd type="none" w="med" len="med"/>
                      <a:tailEnd type="none" w="med" len="med"/>
                    </a:lnL>
                    <a:lnR w="11582" cap="flat" cmpd="sng" algn="ctr">
                      <a:solidFill>
                        <a:srgbClr val="000000"/>
                      </a:solidFill>
                      <a:prstDash val="solid"/>
                      <a:round/>
                      <a:headEnd type="none" w="med" len="med"/>
                      <a:tailEnd type="none" w="med" len="med"/>
                    </a:lnR>
                    <a:lnT w="11582" cap="flat" cmpd="sng" algn="ctr">
                      <a:solidFill>
                        <a:srgbClr val="000000"/>
                      </a:solidFill>
                      <a:prstDash val="solid"/>
                      <a:round/>
                      <a:headEnd type="none" w="med" len="med"/>
                      <a:tailEnd type="none" w="med" len="med"/>
                    </a:lnT>
                    <a:lnB w="11582" cap="flat" cmpd="sng" algn="ctr">
                      <a:solidFill>
                        <a:srgbClr val="000000"/>
                      </a:solidFill>
                      <a:prstDash val="solid"/>
                      <a:round/>
                      <a:headEnd type="none" w="med" len="med"/>
                      <a:tailEnd type="none" w="med" len="med"/>
                    </a:lnB>
                    <a:noFill/>
                  </a:tcPr>
                </a:tc>
                <a:tc>
                  <a:txBody>
                    <a:bodyPr/>
                    <a:lstStyle/>
                    <a:p>
                      <a:pPr algn="ctr" rtl="0" fontAlgn="base">
                        <a:lnSpc>
                          <a:spcPts val="2250"/>
                        </a:lnSpc>
                      </a:pPr>
                      <a:r>
                        <a:rPr lang="tr-TR" sz="2400" b="0" i="0">
                          <a:solidFill>
                            <a:srgbClr val="000000"/>
                          </a:solidFill>
                          <a:effectLst/>
                          <a:latin typeface="+mj-lt"/>
                        </a:rPr>
                        <a:t>162​</a:t>
                      </a:r>
                    </a:p>
                  </a:txBody>
                  <a:tcPr marL="18902" marR="18902" marT="9451" marB="9451" anchor="ctr">
                    <a:lnL w="11582" cap="flat" cmpd="sng" algn="ctr">
                      <a:solidFill>
                        <a:srgbClr val="000000"/>
                      </a:solidFill>
                      <a:prstDash val="solid"/>
                      <a:round/>
                      <a:headEnd type="none" w="med" len="med"/>
                      <a:tailEnd type="none" w="med" len="med"/>
                    </a:lnL>
                    <a:lnR w="11582" cap="flat" cmpd="sng" algn="ctr">
                      <a:solidFill>
                        <a:srgbClr val="000000"/>
                      </a:solidFill>
                      <a:prstDash val="solid"/>
                      <a:round/>
                      <a:headEnd type="none" w="med" len="med"/>
                      <a:tailEnd type="none" w="med" len="med"/>
                    </a:lnR>
                    <a:lnT w="11582" cap="flat" cmpd="sng" algn="ctr">
                      <a:solidFill>
                        <a:srgbClr val="000000"/>
                      </a:solidFill>
                      <a:prstDash val="solid"/>
                      <a:round/>
                      <a:headEnd type="none" w="med" len="med"/>
                      <a:tailEnd type="none" w="med" len="med"/>
                    </a:lnT>
                    <a:lnB w="11582" cap="flat" cmpd="sng" algn="ctr">
                      <a:solidFill>
                        <a:srgbClr val="000000"/>
                      </a:solidFill>
                      <a:prstDash val="solid"/>
                      <a:round/>
                      <a:headEnd type="none" w="med" len="med"/>
                      <a:tailEnd type="none" w="med" len="med"/>
                    </a:lnB>
                    <a:noFill/>
                  </a:tcPr>
                </a:tc>
                <a:tc>
                  <a:txBody>
                    <a:bodyPr/>
                    <a:lstStyle/>
                    <a:p>
                      <a:pPr algn="ctr" rtl="0" fontAlgn="base">
                        <a:lnSpc>
                          <a:spcPts val="2250"/>
                        </a:lnSpc>
                      </a:pPr>
                      <a:r>
                        <a:rPr lang="tr-TR" sz="2400" b="0" i="0">
                          <a:solidFill>
                            <a:srgbClr val="000000"/>
                          </a:solidFill>
                          <a:effectLst/>
                          <a:latin typeface="+mj-lt"/>
                        </a:rPr>
                        <a:t>53​</a:t>
                      </a:r>
                    </a:p>
                  </a:txBody>
                  <a:tcPr marL="18902" marR="18902" marT="9451" marB="9451" anchor="ctr">
                    <a:lnL w="11582" cap="flat" cmpd="sng" algn="ctr">
                      <a:solidFill>
                        <a:srgbClr val="000000"/>
                      </a:solidFill>
                      <a:prstDash val="solid"/>
                      <a:round/>
                      <a:headEnd type="none" w="med" len="med"/>
                      <a:tailEnd type="none" w="med" len="med"/>
                    </a:lnL>
                    <a:lnR w="11582" cap="flat" cmpd="sng" algn="ctr">
                      <a:solidFill>
                        <a:srgbClr val="000000"/>
                      </a:solidFill>
                      <a:prstDash val="solid"/>
                      <a:round/>
                      <a:headEnd type="none" w="med" len="med"/>
                      <a:tailEnd type="none" w="med" len="med"/>
                    </a:lnR>
                    <a:lnT w="11582" cap="flat" cmpd="sng" algn="ctr">
                      <a:solidFill>
                        <a:srgbClr val="000000"/>
                      </a:solidFill>
                      <a:prstDash val="solid"/>
                      <a:round/>
                      <a:headEnd type="none" w="med" len="med"/>
                      <a:tailEnd type="none" w="med" len="med"/>
                    </a:lnT>
                    <a:lnB w="11582" cap="flat" cmpd="sng" algn="ctr">
                      <a:solidFill>
                        <a:srgbClr val="000000"/>
                      </a:solidFill>
                      <a:prstDash val="solid"/>
                      <a:round/>
                      <a:headEnd type="none" w="med" len="med"/>
                      <a:tailEnd type="none" w="med" len="med"/>
                    </a:lnB>
                    <a:noFill/>
                  </a:tcPr>
                </a:tc>
                <a:tc>
                  <a:txBody>
                    <a:bodyPr/>
                    <a:lstStyle/>
                    <a:p>
                      <a:pPr algn="ctr" rtl="0" fontAlgn="base">
                        <a:lnSpc>
                          <a:spcPts val="2250"/>
                        </a:lnSpc>
                      </a:pPr>
                      <a:r>
                        <a:rPr lang="tr-TR" sz="2400" b="0" i="0">
                          <a:solidFill>
                            <a:srgbClr val="000000"/>
                          </a:solidFill>
                          <a:effectLst/>
                          <a:latin typeface="+mj-lt"/>
                        </a:rPr>
                        <a:t>60​</a:t>
                      </a:r>
                    </a:p>
                  </a:txBody>
                  <a:tcPr marL="18902" marR="18902" marT="9451" marB="9451" anchor="ctr">
                    <a:lnL w="11582" cap="flat" cmpd="sng" algn="ctr">
                      <a:solidFill>
                        <a:srgbClr val="000000"/>
                      </a:solidFill>
                      <a:prstDash val="solid"/>
                      <a:round/>
                      <a:headEnd type="none" w="med" len="med"/>
                      <a:tailEnd type="none" w="med" len="med"/>
                    </a:lnL>
                    <a:lnR w="11582" cap="flat" cmpd="sng" algn="ctr">
                      <a:solidFill>
                        <a:srgbClr val="000000"/>
                      </a:solidFill>
                      <a:prstDash val="solid"/>
                      <a:round/>
                      <a:headEnd type="none" w="med" len="med"/>
                      <a:tailEnd type="none" w="med" len="med"/>
                    </a:lnR>
                    <a:lnT w="11582" cap="flat" cmpd="sng" algn="ctr">
                      <a:solidFill>
                        <a:srgbClr val="000000"/>
                      </a:solidFill>
                      <a:prstDash val="solid"/>
                      <a:round/>
                      <a:headEnd type="none" w="med" len="med"/>
                      <a:tailEnd type="none" w="med" len="med"/>
                    </a:lnT>
                    <a:lnB w="11582" cap="flat" cmpd="sng" algn="ctr">
                      <a:solidFill>
                        <a:srgbClr val="000000"/>
                      </a:solidFill>
                      <a:prstDash val="solid"/>
                      <a:round/>
                      <a:headEnd type="none" w="med" len="med"/>
                      <a:tailEnd type="none" w="med" len="med"/>
                    </a:lnB>
                    <a:noFill/>
                  </a:tcPr>
                </a:tc>
                <a:tc>
                  <a:txBody>
                    <a:bodyPr/>
                    <a:lstStyle/>
                    <a:p>
                      <a:pPr algn="ctr" rtl="0" fontAlgn="base">
                        <a:lnSpc>
                          <a:spcPts val="2250"/>
                        </a:lnSpc>
                      </a:pPr>
                      <a:r>
                        <a:rPr lang="tr-TR" sz="2400" b="0" i="0">
                          <a:solidFill>
                            <a:srgbClr val="000000"/>
                          </a:solidFill>
                          <a:effectLst/>
                          <a:latin typeface="+mj-lt"/>
                        </a:rPr>
                        <a:t>56​</a:t>
                      </a:r>
                    </a:p>
                  </a:txBody>
                  <a:tcPr marL="18902" marR="18902" marT="9451" marB="9451" anchor="ctr">
                    <a:lnL w="11582" cap="flat" cmpd="sng" algn="ctr">
                      <a:solidFill>
                        <a:srgbClr val="000000"/>
                      </a:solidFill>
                      <a:prstDash val="solid"/>
                      <a:round/>
                      <a:headEnd type="none" w="med" len="med"/>
                      <a:tailEnd type="none" w="med" len="med"/>
                    </a:lnL>
                    <a:lnR w="11582" cap="flat" cmpd="sng" algn="ctr">
                      <a:solidFill>
                        <a:srgbClr val="000000"/>
                      </a:solidFill>
                      <a:prstDash val="solid"/>
                      <a:round/>
                      <a:headEnd type="none" w="med" len="med"/>
                      <a:tailEnd type="none" w="med" len="med"/>
                    </a:lnR>
                    <a:lnT w="11582" cap="flat" cmpd="sng" algn="ctr">
                      <a:solidFill>
                        <a:srgbClr val="000000"/>
                      </a:solidFill>
                      <a:prstDash val="solid"/>
                      <a:round/>
                      <a:headEnd type="none" w="med" len="med"/>
                      <a:tailEnd type="none" w="med" len="med"/>
                    </a:lnT>
                    <a:lnB w="11582" cap="flat" cmpd="sng" algn="ctr">
                      <a:solidFill>
                        <a:srgbClr val="000000"/>
                      </a:solidFill>
                      <a:prstDash val="solid"/>
                      <a:round/>
                      <a:headEnd type="none" w="med" len="med"/>
                      <a:tailEnd type="none" w="med" len="med"/>
                    </a:lnB>
                    <a:noFill/>
                  </a:tcPr>
                </a:tc>
                <a:tc>
                  <a:txBody>
                    <a:bodyPr/>
                    <a:lstStyle/>
                    <a:p>
                      <a:pPr algn="ctr" rtl="0" fontAlgn="base">
                        <a:lnSpc>
                          <a:spcPts val="2250"/>
                        </a:lnSpc>
                      </a:pPr>
                      <a:r>
                        <a:rPr lang="tr-TR" sz="2400" b="0" i="0">
                          <a:solidFill>
                            <a:srgbClr val="000000"/>
                          </a:solidFill>
                          <a:effectLst/>
                          <a:latin typeface="+mj-lt"/>
                        </a:rPr>
                        <a:t>120​</a:t>
                      </a:r>
                    </a:p>
                  </a:txBody>
                  <a:tcPr marL="18902" marR="18902" marT="9451" marB="9451" anchor="ctr">
                    <a:lnL w="11582" cap="flat" cmpd="sng" algn="ctr">
                      <a:solidFill>
                        <a:srgbClr val="000000"/>
                      </a:solidFill>
                      <a:prstDash val="solid"/>
                      <a:round/>
                      <a:headEnd type="none" w="med" len="med"/>
                      <a:tailEnd type="none" w="med" len="med"/>
                    </a:lnL>
                    <a:lnR w="11582" cap="flat" cmpd="sng" algn="ctr">
                      <a:solidFill>
                        <a:srgbClr val="000000"/>
                      </a:solidFill>
                      <a:prstDash val="solid"/>
                      <a:round/>
                      <a:headEnd type="none" w="med" len="med"/>
                      <a:tailEnd type="none" w="med" len="med"/>
                    </a:lnR>
                    <a:lnT w="11582" cap="flat" cmpd="sng" algn="ctr">
                      <a:solidFill>
                        <a:srgbClr val="000000"/>
                      </a:solidFill>
                      <a:prstDash val="solid"/>
                      <a:round/>
                      <a:headEnd type="none" w="med" len="med"/>
                      <a:tailEnd type="none" w="med" len="med"/>
                    </a:lnT>
                    <a:lnB w="11582"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42693086"/>
                  </a:ext>
                </a:extLst>
              </a:tr>
              <a:tr h="967687">
                <a:tc>
                  <a:txBody>
                    <a:bodyPr/>
                    <a:lstStyle/>
                    <a:p>
                      <a:pPr algn="l" rtl="0" fontAlgn="base">
                        <a:lnSpc>
                          <a:spcPts val="2250"/>
                        </a:lnSpc>
                      </a:pPr>
                      <a:r>
                        <a:rPr lang="tr-TR" sz="2400" b="1" i="0" dirty="0">
                          <a:solidFill>
                            <a:srgbClr val="000000"/>
                          </a:solidFill>
                          <a:effectLst/>
                          <a:latin typeface="+mj-lt"/>
                        </a:rPr>
                        <a:t>Memnuniyet Anketleri</a:t>
                      </a:r>
                      <a:r>
                        <a:rPr lang="tr-TR" sz="2400" b="0" i="0" dirty="0">
                          <a:solidFill>
                            <a:srgbClr val="000000"/>
                          </a:solidFill>
                          <a:effectLst/>
                          <a:latin typeface="+mj-lt"/>
                        </a:rPr>
                        <a:t>​</a:t>
                      </a:r>
                    </a:p>
                  </a:txBody>
                  <a:tcPr marL="18902" marR="18902" marT="9451" marB="9451" anchor="ctr">
                    <a:lnL w="11582" cap="flat" cmpd="sng" algn="ctr">
                      <a:solidFill>
                        <a:srgbClr val="000000"/>
                      </a:solidFill>
                      <a:prstDash val="solid"/>
                      <a:round/>
                      <a:headEnd type="none" w="med" len="med"/>
                      <a:tailEnd type="none" w="med" len="med"/>
                    </a:lnL>
                    <a:lnR w="11582" cap="flat" cmpd="sng" algn="ctr">
                      <a:solidFill>
                        <a:srgbClr val="000000"/>
                      </a:solidFill>
                      <a:prstDash val="solid"/>
                      <a:round/>
                      <a:headEnd type="none" w="med" len="med"/>
                      <a:tailEnd type="none" w="med" len="med"/>
                    </a:lnR>
                    <a:lnT w="11582" cap="flat" cmpd="sng" algn="ctr">
                      <a:solidFill>
                        <a:srgbClr val="000000"/>
                      </a:solidFill>
                      <a:prstDash val="solid"/>
                      <a:round/>
                      <a:headEnd type="none" w="med" len="med"/>
                      <a:tailEnd type="none" w="med" len="med"/>
                    </a:lnT>
                    <a:lnB w="11582" cap="flat" cmpd="sng" algn="ctr">
                      <a:solidFill>
                        <a:srgbClr val="000000"/>
                      </a:solidFill>
                      <a:prstDash val="solid"/>
                      <a:round/>
                      <a:headEnd type="none" w="med" len="med"/>
                      <a:tailEnd type="none" w="med" len="med"/>
                    </a:lnB>
                    <a:noFill/>
                  </a:tcPr>
                </a:tc>
                <a:tc>
                  <a:txBody>
                    <a:bodyPr/>
                    <a:lstStyle/>
                    <a:p>
                      <a:pPr algn="l" rtl="0" fontAlgn="base">
                        <a:lnSpc>
                          <a:spcPts val="2250"/>
                        </a:lnSpc>
                      </a:pPr>
                      <a:r>
                        <a:rPr lang="tr-TR" sz="2400" b="0" i="0" dirty="0">
                          <a:solidFill>
                            <a:srgbClr val="000000"/>
                          </a:solidFill>
                          <a:effectLst/>
                          <a:latin typeface="+mj-lt"/>
                        </a:rPr>
                        <a:t>Akademik​,İdari​ ve</a:t>
                      </a:r>
                    </a:p>
                    <a:p>
                      <a:pPr algn="l" rtl="0" fontAlgn="base">
                        <a:lnSpc>
                          <a:spcPts val="2250"/>
                        </a:lnSpc>
                      </a:pPr>
                      <a:r>
                        <a:rPr lang="tr-TR" sz="2400" b="0" i="0" dirty="0">
                          <a:solidFill>
                            <a:srgbClr val="000000"/>
                          </a:solidFill>
                          <a:effectLst/>
                          <a:latin typeface="+mj-lt"/>
                        </a:rPr>
                        <a:t>Öğrenci​</a:t>
                      </a:r>
                    </a:p>
                  </a:txBody>
                  <a:tcPr marL="18902" marR="18902" marT="9451" marB="9451">
                    <a:lnL w="11582" cap="flat" cmpd="sng" algn="ctr">
                      <a:solidFill>
                        <a:srgbClr val="000000"/>
                      </a:solidFill>
                      <a:prstDash val="solid"/>
                      <a:round/>
                      <a:headEnd type="none" w="med" len="med"/>
                      <a:tailEnd type="none" w="med" len="med"/>
                    </a:lnL>
                    <a:lnR w="11582" cap="flat" cmpd="sng" algn="ctr">
                      <a:solidFill>
                        <a:srgbClr val="000000"/>
                      </a:solidFill>
                      <a:prstDash val="solid"/>
                      <a:round/>
                      <a:headEnd type="none" w="med" len="med"/>
                      <a:tailEnd type="none" w="med" len="med"/>
                    </a:lnR>
                    <a:lnT w="11582" cap="flat" cmpd="sng" algn="ctr">
                      <a:solidFill>
                        <a:srgbClr val="000000"/>
                      </a:solidFill>
                      <a:prstDash val="solid"/>
                      <a:round/>
                      <a:headEnd type="none" w="med" len="med"/>
                      <a:tailEnd type="none" w="med" len="med"/>
                    </a:lnT>
                    <a:lnB w="11582" cap="flat" cmpd="sng" algn="ctr">
                      <a:solidFill>
                        <a:srgbClr val="000000"/>
                      </a:solidFill>
                      <a:prstDash val="solid"/>
                      <a:round/>
                      <a:headEnd type="none" w="med" len="med"/>
                      <a:tailEnd type="none" w="med" len="med"/>
                    </a:lnB>
                    <a:noFill/>
                  </a:tcPr>
                </a:tc>
                <a:tc>
                  <a:txBody>
                    <a:bodyPr/>
                    <a:lstStyle/>
                    <a:p>
                      <a:pPr algn="ctr" rtl="0" fontAlgn="base">
                        <a:lnSpc>
                          <a:spcPts val="2250"/>
                        </a:lnSpc>
                      </a:pPr>
                      <a:r>
                        <a:rPr lang="tr-TR" sz="2400" b="0" i="0">
                          <a:solidFill>
                            <a:srgbClr val="000000"/>
                          </a:solidFill>
                          <a:effectLst/>
                          <a:latin typeface="+mj-lt"/>
                        </a:rPr>
                        <a:t>2​</a:t>
                      </a:r>
                    </a:p>
                  </a:txBody>
                  <a:tcPr marL="18902" marR="18902" marT="9451" marB="9451" anchor="ctr">
                    <a:lnL w="11582" cap="flat" cmpd="sng" algn="ctr">
                      <a:solidFill>
                        <a:srgbClr val="000000"/>
                      </a:solidFill>
                      <a:prstDash val="solid"/>
                      <a:round/>
                      <a:headEnd type="none" w="med" len="med"/>
                      <a:tailEnd type="none" w="med" len="med"/>
                    </a:lnL>
                    <a:lnR w="11582" cap="flat" cmpd="sng" algn="ctr">
                      <a:solidFill>
                        <a:srgbClr val="000000"/>
                      </a:solidFill>
                      <a:prstDash val="solid"/>
                      <a:round/>
                      <a:headEnd type="none" w="med" len="med"/>
                      <a:tailEnd type="none" w="med" len="med"/>
                    </a:lnR>
                    <a:lnT w="11582" cap="flat" cmpd="sng" algn="ctr">
                      <a:solidFill>
                        <a:srgbClr val="000000"/>
                      </a:solidFill>
                      <a:prstDash val="solid"/>
                      <a:round/>
                      <a:headEnd type="none" w="med" len="med"/>
                      <a:tailEnd type="none" w="med" len="med"/>
                    </a:lnT>
                    <a:lnB w="11582" cap="flat" cmpd="sng" algn="ctr">
                      <a:solidFill>
                        <a:srgbClr val="000000"/>
                      </a:solidFill>
                      <a:prstDash val="solid"/>
                      <a:round/>
                      <a:headEnd type="none" w="med" len="med"/>
                      <a:tailEnd type="none" w="med" len="med"/>
                    </a:lnB>
                    <a:noFill/>
                  </a:tcPr>
                </a:tc>
                <a:tc>
                  <a:txBody>
                    <a:bodyPr/>
                    <a:lstStyle/>
                    <a:p>
                      <a:pPr algn="ctr" rtl="0" fontAlgn="base">
                        <a:lnSpc>
                          <a:spcPts val="2250"/>
                        </a:lnSpc>
                      </a:pPr>
                      <a:r>
                        <a:rPr lang="tr-TR" sz="2400" b="0" i="0" dirty="0">
                          <a:solidFill>
                            <a:srgbClr val="000000"/>
                          </a:solidFill>
                          <a:effectLst/>
                          <a:latin typeface="+mj-lt"/>
                        </a:rPr>
                        <a:t>2​</a:t>
                      </a:r>
                    </a:p>
                  </a:txBody>
                  <a:tcPr marL="18902" marR="18902" marT="9451" marB="9451" anchor="ctr">
                    <a:lnL w="11582" cap="flat" cmpd="sng" algn="ctr">
                      <a:solidFill>
                        <a:srgbClr val="000000"/>
                      </a:solidFill>
                      <a:prstDash val="solid"/>
                      <a:round/>
                      <a:headEnd type="none" w="med" len="med"/>
                      <a:tailEnd type="none" w="med" len="med"/>
                    </a:lnL>
                    <a:lnR w="11582" cap="flat" cmpd="sng" algn="ctr">
                      <a:solidFill>
                        <a:srgbClr val="000000"/>
                      </a:solidFill>
                      <a:prstDash val="solid"/>
                      <a:round/>
                      <a:headEnd type="none" w="med" len="med"/>
                      <a:tailEnd type="none" w="med" len="med"/>
                    </a:lnR>
                    <a:lnT w="11582" cap="flat" cmpd="sng" algn="ctr">
                      <a:solidFill>
                        <a:srgbClr val="000000"/>
                      </a:solidFill>
                      <a:prstDash val="solid"/>
                      <a:round/>
                      <a:headEnd type="none" w="med" len="med"/>
                      <a:tailEnd type="none" w="med" len="med"/>
                    </a:lnT>
                    <a:lnB w="11582" cap="flat" cmpd="sng" algn="ctr">
                      <a:solidFill>
                        <a:srgbClr val="000000"/>
                      </a:solidFill>
                      <a:prstDash val="solid"/>
                      <a:round/>
                      <a:headEnd type="none" w="med" len="med"/>
                      <a:tailEnd type="none" w="med" len="med"/>
                    </a:lnB>
                    <a:noFill/>
                  </a:tcPr>
                </a:tc>
                <a:tc>
                  <a:txBody>
                    <a:bodyPr/>
                    <a:lstStyle/>
                    <a:p>
                      <a:pPr algn="ctr" rtl="0" fontAlgn="base">
                        <a:lnSpc>
                          <a:spcPts val="2250"/>
                        </a:lnSpc>
                      </a:pPr>
                      <a:r>
                        <a:rPr lang="tr-TR" sz="2400" b="0" i="0">
                          <a:solidFill>
                            <a:srgbClr val="000000"/>
                          </a:solidFill>
                          <a:effectLst/>
                          <a:latin typeface="+mj-lt"/>
                        </a:rPr>
                        <a:t>2​</a:t>
                      </a:r>
                    </a:p>
                  </a:txBody>
                  <a:tcPr marL="18902" marR="18902" marT="9451" marB="9451" anchor="ctr">
                    <a:lnL w="11582" cap="flat" cmpd="sng" algn="ctr">
                      <a:solidFill>
                        <a:srgbClr val="000000"/>
                      </a:solidFill>
                      <a:prstDash val="solid"/>
                      <a:round/>
                      <a:headEnd type="none" w="med" len="med"/>
                      <a:tailEnd type="none" w="med" len="med"/>
                    </a:lnL>
                    <a:lnR w="11582" cap="flat" cmpd="sng" algn="ctr">
                      <a:solidFill>
                        <a:srgbClr val="000000"/>
                      </a:solidFill>
                      <a:prstDash val="solid"/>
                      <a:round/>
                      <a:headEnd type="none" w="med" len="med"/>
                      <a:tailEnd type="none" w="med" len="med"/>
                    </a:lnR>
                    <a:lnT w="11582" cap="flat" cmpd="sng" algn="ctr">
                      <a:solidFill>
                        <a:srgbClr val="000000"/>
                      </a:solidFill>
                      <a:prstDash val="solid"/>
                      <a:round/>
                      <a:headEnd type="none" w="med" len="med"/>
                      <a:tailEnd type="none" w="med" len="med"/>
                    </a:lnT>
                    <a:lnB w="11582" cap="flat" cmpd="sng" algn="ctr">
                      <a:solidFill>
                        <a:srgbClr val="000000"/>
                      </a:solidFill>
                      <a:prstDash val="solid"/>
                      <a:round/>
                      <a:headEnd type="none" w="med" len="med"/>
                      <a:tailEnd type="none" w="med" len="med"/>
                    </a:lnB>
                    <a:noFill/>
                  </a:tcPr>
                </a:tc>
                <a:tc>
                  <a:txBody>
                    <a:bodyPr/>
                    <a:lstStyle/>
                    <a:p>
                      <a:pPr algn="ctr" rtl="0" fontAlgn="base">
                        <a:lnSpc>
                          <a:spcPts val="2250"/>
                        </a:lnSpc>
                      </a:pPr>
                      <a:r>
                        <a:rPr lang="tr-TR" sz="2400" b="0" i="0">
                          <a:solidFill>
                            <a:srgbClr val="000000"/>
                          </a:solidFill>
                          <a:effectLst/>
                          <a:latin typeface="+mj-lt"/>
                        </a:rPr>
                        <a:t>1​</a:t>
                      </a:r>
                    </a:p>
                  </a:txBody>
                  <a:tcPr marL="18902" marR="18902" marT="9451" marB="9451" anchor="ctr">
                    <a:lnL w="11582" cap="flat" cmpd="sng" algn="ctr">
                      <a:solidFill>
                        <a:srgbClr val="000000"/>
                      </a:solidFill>
                      <a:prstDash val="solid"/>
                      <a:round/>
                      <a:headEnd type="none" w="med" len="med"/>
                      <a:tailEnd type="none" w="med" len="med"/>
                    </a:lnL>
                    <a:lnR w="11582" cap="flat" cmpd="sng" algn="ctr">
                      <a:solidFill>
                        <a:srgbClr val="000000"/>
                      </a:solidFill>
                      <a:prstDash val="solid"/>
                      <a:round/>
                      <a:headEnd type="none" w="med" len="med"/>
                      <a:tailEnd type="none" w="med" len="med"/>
                    </a:lnR>
                    <a:lnT w="11582" cap="flat" cmpd="sng" algn="ctr">
                      <a:solidFill>
                        <a:srgbClr val="000000"/>
                      </a:solidFill>
                      <a:prstDash val="solid"/>
                      <a:round/>
                      <a:headEnd type="none" w="med" len="med"/>
                      <a:tailEnd type="none" w="med" len="med"/>
                    </a:lnT>
                    <a:lnB w="11582" cap="flat" cmpd="sng" algn="ctr">
                      <a:solidFill>
                        <a:srgbClr val="000000"/>
                      </a:solidFill>
                      <a:prstDash val="solid"/>
                      <a:round/>
                      <a:headEnd type="none" w="med" len="med"/>
                      <a:tailEnd type="none" w="med" len="med"/>
                    </a:lnB>
                    <a:noFill/>
                  </a:tcPr>
                </a:tc>
                <a:tc>
                  <a:txBody>
                    <a:bodyPr/>
                    <a:lstStyle/>
                    <a:p>
                      <a:pPr algn="ctr" rtl="0" fontAlgn="base">
                        <a:lnSpc>
                          <a:spcPts val="2250"/>
                        </a:lnSpc>
                      </a:pPr>
                      <a:r>
                        <a:rPr lang="tr-TR" sz="2400" b="0" i="0">
                          <a:solidFill>
                            <a:srgbClr val="000000"/>
                          </a:solidFill>
                          <a:effectLst/>
                          <a:latin typeface="+mj-lt"/>
                        </a:rPr>
                        <a:t>1​</a:t>
                      </a:r>
                    </a:p>
                  </a:txBody>
                  <a:tcPr marL="18902" marR="18902" marT="9451" marB="9451" anchor="ctr">
                    <a:lnL w="11582" cap="flat" cmpd="sng" algn="ctr">
                      <a:solidFill>
                        <a:srgbClr val="000000"/>
                      </a:solidFill>
                      <a:prstDash val="solid"/>
                      <a:round/>
                      <a:headEnd type="none" w="med" len="med"/>
                      <a:tailEnd type="none" w="med" len="med"/>
                    </a:lnL>
                    <a:lnR w="11582" cap="flat" cmpd="sng" algn="ctr">
                      <a:solidFill>
                        <a:srgbClr val="000000"/>
                      </a:solidFill>
                      <a:prstDash val="solid"/>
                      <a:round/>
                      <a:headEnd type="none" w="med" len="med"/>
                      <a:tailEnd type="none" w="med" len="med"/>
                    </a:lnR>
                    <a:lnT w="11582" cap="flat" cmpd="sng" algn="ctr">
                      <a:solidFill>
                        <a:srgbClr val="000000"/>
                      </a:solidFill>
                      <a:prstDash val="solid"/>
                      <a:round/>
                      <a:headEnd type="none" w="med" len="med"/>
                      <a:tailEnd type="none" w="med" len="med"/>
                    </a:lnT>
                    <a:lnB w="11582"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78716695"/>
                  </a:ext>
                </a:extLst>
              </a:tr>
              <a:tr h="650464">
                <a:tc>
                  <a:txBody>
                    <a:bodyPr/>
                    <a:lstStyle/>
                    <a:p>
                      <a:pPr algn="l" rtl="0" fontAlgn="base">
                        <a:lnSpc>
                          <a:spcPts val="2250"/>
                        </a:lnSpc>
                      </a:pPr>
                      <a:r>
                        <a:rPr lang="tr-TR" sz="2400" b="1" i="0" dirty="0">
                          <a:solidFill>
                            <a:srgbClr val="000000"/>
                          </a:solidFill>
                          <a:effectLst/>
                          <a:latin typeface="+mj-lt"/>
                        </a:rPr>
                        <a:t>Genel Toplamda</a:t>
                      </a:r>
                      <a:r>
                        <a:rPr lang="tr-TR" sz="2400" b="0" i="0" dirty="0">
                          <a:solidFill>
                            <a:srgbClr val="000000"/>
                          </a:solidFill>
                          <a:effectLst/>
                          <a:latin typeface="+mj-lt"/>
                        </a:rPr>
                        <a:t>​</a:t>
                      </a:r>
                    </a:p>
                  </a:txBody>
                  <a:tcPr marL="18902" marR="18902" marT="9451" marB="9451" anchor="ctr">
                    <a:lnL w="11582" cap="flat" cmpd="sng" algn="ctr">
                      <a:solidFill>
                        <a:srgbClr val="000000"/>
                      </a:solidFill>
                      <a:prstDash val="solid"/>
                      <a:round/>
                      <a:headEnd type="none" w="med" len="med"/>
                      <a:tailEnd type="none" w="med" len="med"/>
                    </a:lnL>
                    <a:lnR w="11582" cap="flat" cmpd="sng" algn="ctr">
                      <a:solidFill>
                        <a:srgbClr val="000000"/>
                      </a:solidFill>
                      <a:prstDash val="solid"/>
                      <a:round/>
                      <a:headEnd type="none" w="med" len="med"/>
                      <a:tailEnd type="none" w="med" len="med"/>
                    </a:lnR>
                    <a:lnT w="11582" cap="flat" cmpd="sng" algn="ctr">
                      <a:solidFill>
                        <a:srgbClr val="000000"/>
                      </a:solidFill>
                      <a:prstDash val="solid"/>
                      <a:round/>
                      <a:headEnd type="none" w="med" len="med"/>
                      <a:tailEnd type="none" w="med" len="med"/>
                    </a:lnT>
                    <a:lnB w="11582" cap="flat" cmpd="sng" algn="ctr">
                      <a:solidFill>
                        <a:srgbClr val="000000"/>
                      </a:solidFill>
                      <a:prstDash val="solid"/>
                      <a:round/>
                      <a:headEnd type="none" w="med" len="med"/>
                      <a:tailEnd type="none" w="med" len="med"/>
                    </a:lnB>
                    <a:noFill/>
                  </a:tcPr>
                </a:tc>
                <a:tc gridSpan="6">
                  <a:txBody>
                    <a:bodyPr/>
                    <a:lstStyle/>
                    <a:p>
                      <a:pPr algn="l" rtl="0" fontAlgn="base">
                        <a:lnSpc>
                          <a:spcPts val="2250"/>
                        </a:lnSpc>
                      </a:pPr>
                      <a:r>
                        <a:rPr lang="tr-TR" sz="2400" b="1" i="0" dirty="0">
                          <a:solidFill>
                            <a:srgbClr val="000000"/>
                          </a:solidFill>
                          <a:effectLst/>
                          <a:latin typeface="+mj-lt"/>
                        </a:rPr>
                        <a:t>951 adet doküman oluşturulmuş, oluşturulan bu dokümanlar kalite yönetim sistemine uygun hale getirilip, web sayfamızda güncel dokümanlar listesinde yayınlanmıştır.</a:t>
                      </a:r>
                      <a:endParaRPr lang="tr-TR" sz="2400" b="0" i="0" dirty="0">
                        <a:solidFill>
                          <a:srgbClr val="000000"/>
                        </a:solidFill>
                        <a:effectLst/>
                        <a:latin typeface="+mj-lt"/>
                      </a:endParaRPr>
                    </a:p>
                  </a:txBody>
                  <a:tcPr marL="18902" marR="18902" marT="9451" marB="9451">
                    <a:lnL w="11582" cap="flat" cmpd="sng" algn="ctr">
                      <a:solidFill>
                        <a:srgbClr val="000000"/>
                      </a:solidFill>
                      <a:prstDash val="solid"/>
                      <a:round/>
                      <a:headEnd type="none" w="med" len="med"/>
                      <a:tailEnd type="none" w="med" len="med"/>
                    </a:lnL>
                    <a:lnR w="11582" cap="flat" cmpd="sng" algn="ctr">
                      <a:solidFill>
                        <a:srgbClr val="000000"/>
                      </a:solidFill>
                      <a:prstDash val="solid"/>
                      <a:round/>
                      <a:headEnd type="none" w="med" len="med"/>
                      <a:tailEnd type="none" w="med" len="med"/>
                    </a:lnR>
                    <a:lnT w="11582" cap="flat" cmpd="sng" algn="ctr">
                      <a:solidFill>
                        <a:srgbClr val="000000"/>
                      </a:solidFill>
                      <a:prstDash val="solid"/>
                      <a:round/>
                      <a:headEnd type="none" w="med" len="med"/>
                      <a:tailEnd type="none" w="med" len="med"/>
                    </a:lnT>
                    <a:lnB w="11582" cap="flat" cmpd="sng" algn="ctr">
                      <a:solidFill>
                        <a:srgbClr val="000000"/>
                      </a:solidFill>
                      <a:prstDash val="solid"/>
                      <a:round/>
                      <a:headEnd type="none" w="med" len="med"/>
                      <a:tailEnd type="none" w="med" len="med"/>
                    </a:lnB>
                    <a:noFill/>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230862995"/>
                  </a:ext>
                </a:extLst>
              </a:tr>
            </a:tbl>
          </a:graphicData>
        </a:graphic>
      </p:graphicFrame>
    </p:spTree>
    <p:extLst>
      <p:ext uri="{BB962C8B-B14F-4D97-AF65-F5344CB8AC3E}">
        <p14:creationId xmlns:p14="http://schemas.microsoft.com/office/powerpoint/2010/main" val="35287810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CC1902-8C9C-B833-73E3-11F128DA5B29}"/>
            </a:ext>
          </a:extLst>
        </p:cNvPr>
        <p:cNvGrpSpPr/>
        <p:nvPr/>
      </p:nvGrpSpPr>
      <p:grpSpPr>
        <a:xfrm>
          <a:off x="0" y="0"/>
          <a:ext cx="0" cy="0"/>
          <a:chOff x="0" y="0"/>
          <a:chExt cx="0" cy="0"/>
        </a:xfrm>
      </p:grpSpPr>
      <p:sp>
        <p:nvSpPr>
          <p:cNvPr id="4" name="Oval 3">
            <a:extLst>
              <a:ext uri="{FF2B5EF4-FFF2-40B4-BE49-F238E27FC236}">
                <a16:creationId xmlns:a16="http://schemas.microsoft.com/office/drawing/2014/main" id="{06D67C31-82AF-357F-5F06-C29CB7419466}"/>
              </a:ext>
            </a:extLst>
          </p:cNvPr>
          <p:cNvSpPr/>
          <p:nvPr/>
        </p:nvSpPr>
        <p:spPr>
          <a:xfrm>
            <a:off x="588236" y="1811123"/>
            <a:ext cx="2309329" cy="2290359"/>
          </a:xfrm>
          <a:prstGeom prst="ellipse">
            <a:avLst/>
          </a:prstGeom>
          <a:blipFill>
            <a:blip r:embed="rId3"/>
            <a:stretch>
              <a:fillRect l="-72000" r="-6300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12 Metin kutusu">
            <a:extLst>
              <a:ext uri="{FF2B5EF4-FFF2-40B4-BE49-F238E27FC236}">
                <a16:creationId xmlns:a16="http://schemas.microsoft.com/office/drawing/2014/main" id="{53ABC6FE-0CD5-248D-1FB3-B1A8A719B56D}"/>
              </a:ext>
            </a:extLst>
          </p:cNvPr>
          <p:cNvSpPr txBox="1"/>
          <p:nvPr/>
        </p:nvSpPr>
        <p:spPr>
          <a:xfrm>
            <a:off x="0" y="-37667"/>
            <a:ext cx="12191999" cy="461665"/>
          </a:xfrm>
          <a:prstGeom prst="rect">
            <a:avLst/>
          </a:prstGeom>
          <a:noFill/>
        </p:spPr>
        <p:txBody>
          <a:bodyPr wrap="square" rtlCol="0">
            <a:spAutoFit/>
          </a:bodyPr>
          <a:lstStyle/>
          <a:p>
            <a:pPr algn="ctr">
              <a:defRPr/>
            </a:pPr>
            <a:r>
              <a:rPr lang="tr-TR" sz="2400" b="1" dirty="0">
                <a:solidFill>
                  <a:schemeClr val="bg1"/>
                </a:solidFill>
                <a:latin typeface="+mj-lt"/>
              </a:rPr>
              <a:t>2020-2024 TAMAMLANAN FAALİYETLERİMİZ</a:t>
            </a:r>
          </a:p>
        </p:txBody>
      </p:sp>
      <p:sp>
        <p:nvSpPr>
          <p:cNvPr id="41" name="12 Metin kutusu">
            <a:extLst>
              <a:ext uri="{FF2B5EF4-FFF2-40B4-BE49-F238E27FC236}">
                <a16:creationId xmlns:a16="http://schemas.microsoft.com/office/drawing/2014/main" id="{547AA5FC-E905-F7A6-BB16-4B6B3F0F0827}"/>
              </a:ext>
            </a:extLst>
          </p:cNvPr>
          <p:cNvSpPr txBox="1"/>
          <p:nvPr/>
        </p:nvSpPr>
        <p:spPr>
          <a:xfrm>
            <a:off x="0" y="6533544"/>
            <a:ext cx="12192000" cy="400110"/>
          </a:xfrm>
          <a:prstGeom prst="rect">
            <a:avLst/>
          </a:prstGeom>
          <a:noFill/>
        </p:spPr>
        <p:txBody>
          <a:bodyPr wrap="square" rtlCol="0">
            <a:spAutoFit/>
          </a:bodyPr>
          <a:lstStyle/>
          <a:p>
            <a:pPr algn="ctr"/>
            <a:r>
              <a:rPr lang="tr-TR" sz="2000" b="1" dirty="0">
                <a:solidFill>
                  <a:srgbClr val="44546A">
                    <a:lumMod val="75000"/>
                  </a:srgbClr>
                </a:solidFill>
                <a:latin typeface="+mj-lt"/>
              </a:rPr>
              <a:t>TOPLAM KALİTE YÖNETİMİ KOORDİNATÖRLÜĞÜ</a:t>
            </a:r>
          </a:p>
        </p:txBody>
      </p:sp>
      <p:sp>
        <p:nvSpPr>
          <p:cNvPr id="15" name="TextBox 16">
            <a:extLst>
              <a:ext uri="{FF2B5EF4-FFF2-40B4-BE49-F238E27FC236}">
                <a16:creationId xmlns:a16="http://schemas.microsoft.com/office/drawing/2014/main" id="{CC7382DE-B403-127C-58FF-40C540634B70}"/>
              </a:ext>
            </a:extLst>
          </p:cNvPr>
          <p:cNvSpPr txBox="1"/>
          <p:nvPr/>
        </p:nvSpPr>
        <p:spPr>
          <a:xfrm>
            <a:off x="373011" y="928958"/>
            <a:ext cx="2739778" cy="646331"/>
          </a:xfrm>
          <a:prstGeom prst="rect">
            <a:avLst/>
          </a:prstGeom>
          <a:noFill/>
        </p:spPr>
        <p:txBody>
          <a:bodyPr wrap="square" rtlCol="0">
            <a:spAutoFit/>
          </a:bodyPr>
          <a:lstStyle/>
          <a:p>
            <a:pPr algn="ctr" defTabSz="1218987"/>
            <a:r>
              <a:rPr lang="tr-TR" b="1" dirty="0">
                <a:solidFill>
                  <a:prstClr val="black"/>
                </a:solidFill>
                <a:latin typeface="Arial" panose="020B0604020202020204" pitchFamily="34" charset="0"/>
                <a:cs typeface="Arial" panose="020B0604020202020204" pitchFamily="34" charset="0"/>
              </a:rPr>
              <a:t>Tamamlanan Faaliyetler</a:t>
            </a:r>
            <a:endParaRPr lang="en-US" b="1" dirty="0">
              <a:solidFill>
                <a:prstClr val="black"/>
              </a:solidFill>
              <a:latin typeface="Arial" panose="020B0604020202020204" pitchFamily="34" charset="0"/>
              <a:cs typeface="Arial" panose="020B0604020202020204" pitchFamily="34" charset="0"/>
            </a:endParaRPr>
          </a:p>
        </p:txBody>
      </p:sp>
      <p:sp>
        <p:nvSpPr>
          <p:cNvPr id="16" name="Shape 99">
            <a:extLst>
              <a:ext uri="{FF2B5EF4-FFF2-40B4-BE49-F238E27FC236}">
                <a16:creationId xmlns:a16="http://schemas.microsoft.com/office/drawing/2014/main" id="{94269794-09CB-98D3-9192-B4B48BC5BE23}"/>
              </a:ext>
            </a:extLst>
          </p:cNvPr>
          <p:cNvSpPr/>
          <p:nvPr/>
        </p:nvSpPr>
        <p:spPr>
          <a:xfrm>
            <a:off x="446844" y="1672760"/>
            <a:ext cx="2592114" cy="256708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ln w="50800">
            <a:solidFill>
              <a:schemeClr val="accent5">
                <a:alpha val="70000"/>
              </a:schemeClr>
            </a:solidFill>
            <a:miter lim="400000"/>
          </a:ln>
        </p:spPr>
        <p:txBody>
          <a:bodyPr lIns="0" tIns="0" rIns="0" bIns="0" anchor="ctr"/>
          <a:lstStyle/>
          <a:p>
            <a:pPr lvl="0" defTabSz="584200">
              <a:defRPr sz="4000">
                <a:solidFill>
                  <a:srgbClr val="FFFFFF"/>
                </a:solidFill>
                <a:effectLst>
                  <a:outerShdw blurRad="38100" dist="12700" dir="5400000" rotWithShape="0">
                    <a:srgbClr val="000000">
                      <a:alpha val="50000"/>
                    </a:srgbClr>
                  </a:outerShdw>
                </a:effectLst>
              </a:defRPr>
            </a:pPr>
            <a:endParaRPr>
              <a:latin typeface="Segoe UI" panose="020B0502040204020203" pitchFamily="34" charset="0"/>
              <a:cs typeface="Segoe UI" panose="020B0502040204020203" pitchFamily="34" charset="0"/>
            </a:endParaRPr>
          </a:p>
        </p:txBody>
      </p:sp>
      <p:graphicFrame>
        <p:nvGraphicFramePr>
          <p:cNvPr id="7" name="Tablo 6">
            <a:extLst>
              <a:ext uri="{FF2B5EF4-FFF2-40B4-BE49-F238E27FC236}">
                <a16:creationId xmlns:a16="http://schemas.microsoft.com/office/drawing/2014/main" id="{F85560E5-6D58-731C-7621-9934A848964F}"/>
              </a:ext>
            </a:extLst>
          </p:cNvPr>
          <p:cNvGraphicFramePr>
            <a:graphicFrameLocks noGrp="1"/>
          </p:cNvGraphicFramePr>
          <p:nvPr>
            <p:extLst>
              <p:ext uri="{D42A27DB-BD31-4B8C-83A1-F6EECF244321}">
                <p14:modId xmlns:p14="http://schemas.microsoft.com/office/powerpoint/2010/main" val="4292895166"/>
              </p:ext>
            </p:extLst>
          </p:nvPr>
        </p:nvGraphicFramePr>
        <p:xfrm>
          <a:off x="3180349" y="468555"/>
          <a:ext cx="8791255" cy="6077314"/>
        </p:xfrm>
        <a:graphic>
          <a:graphicData uri="http://schemas.openxmlformats.org/drawingml/2006/table">
            <a:tbl>
              <a:tblPr/>
              <a:tblGrid>
                <a:gridCol w="5172288">
                  <a:extLst>
                    <a:ext uri="{9D8B030D-6E8A-4147-A177-3AD203B41FA5}">
                      <a16:colId xmlns:a16="http://schemas.microsoft.com/office/drawing/2014/main" val="2483109636"/>
                    </a:ext>
                  </a:extLst>
                </a:gridCol>
                <a:gridCol w="1950649">
                  <a:extLst>
                    <a:ext uri="{9D8B030D-6E8A-4147-A177-3AD203B41FA5}">
                      <a16:colId xmlns:a16="http://schemas.microsoft.com/office/drawing/2014/main" val="517279729"/>
                    </a:ext>
                  </a:extLst>
                </a:gridCol>
                <a:gridCol w="1668318">
                  <a:extLst>
                    <a:ext uri="{9D8B030D-6E8A-4147-A177-3AD203B41FA5}">
                      <a16:colId xmlns:a16="http://schemas.microsoft.com/office/drawing/2014/main" val="1293967603"/>
                    </a:ext>
                  </a:extLst>
                </a:gridCol>
              </a:tblGrid>
              <a:tr h="691104">
                <a:tc>
                  <a:txBody>
                    <a:bodyPr/>
                    <a:lstStyle/>
                    <a:p>
                      <a:r>
                        <a:rPr lang="tr-TR" sz="2400" dirty="0">
                          <a:solidFill>
                            <a:schemeClr val="tx1"/>
                          </a:solidFill>
                          <a:effectLst/>
                          <a:latin typeface="+mj-lt"/>
                        </a:rPr>
                        <a:t>Kurum İçi Değerlendirme Raporu (KIDR) Bilgilendirme Toplantısı Yapıldı</a:t>
                      </a:r>
                    </a:p>
                  </a:txBody>
                  <a:tcPr marL="6732" marR="6732" marT="3366" marB="33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tr-TR" sz="2400">
                          <a:effectLst/>
                          <a:latin typeface="+mj-lt"/>
                        </a:rPr>
                        <a:t>Komisyon Üyeleri</a:t>
                      </a:r>
                    </a:p>
                  </a:txBody>
                  <a:tcPr marL="6732" marR="6732" marT="3366" marB="33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tr-TR" sz="2400" dirty="0">
                          <a:effectLst/>
                          <a:latin typeface="+mj-lt"/>
                        </a:rPr>
                        <a:t>22.01.2020</a:t>
                      </a:r>
                    </a:p>
                  </a:txBody>
                  <a:tcPr marL="6732" marR="6732" marT="3366" marB="33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6701924"/>
                  </a:ext>
                </a:extLst>
              </a:tr>
              <a:tr h="691104">
                <a:tc>
                  <a:txBody>
                    <a:bodyPr/>
                    <a:lstStyle/>
                    <a:p>
                      <a:r>
                        <a:rPr lang="tr-TR" sz="2400" dirty="0">
                          <a:solidFill>
                            <a:schemeClr val="tx1"/>
                          </a:solidFill>
                          <a:effectLst/>
                          <a:latin typeface="+mj-lt"/>
                        </a:rPr>
                        <a:t>Dokümantasyon Eğitimi verildi</a:t>
                      </a:r>
                    </a:p>
                  </a:txBody>
                  <a:tcPr marL="6732" marR="6732" marT="3366" marB="33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tr-TR" sz="2400">
                          <a:effectLst/>
                          <a:latin typeface="+mj-lt"/>
                        </a:rPr>
                        <a:t>TTO Personeline</a:t>
                      </a:r>
                    </a:p>
                  </a:txBody>
                  <a:tcPr marL="6732" marR="6732" marT="3366" marB="33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tr-TR" sz="2400" dirty="0">
                          <a:effectLst/>
                          <a:latin typeface="+mj-lt"/>
                        </a:rPr>
                        <a:t>06.08.2020-12.08.2020</a:t>
                      </a:r>
                    </a:p>
                  </a:txBody>
                  <a:tcPr marL="6732" marR="6732" marT="3366" marB="33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17935816"/>
                  </a:ext>
                </a:extLst>
              </a:tr>
              <a:tr h="691104">
                <a:tc>
                  <a:txBody>
                    <a:bodyPr/>
                    <a:lstStyle/>
                    <a:p>
                      <a:r>
                        <a:rPr lang="tr-TR" sz="2400" dirty="0">
                          <a:solidFill>
                            <a:schemeClr val="tx1"/>
                          </a:solidFill>
                          <a:effectLst/>
                          <a:latin typeface="+mj-lt"/>
                        </a:rPr>
                        <a:t>YÖKAK Dış İzleme Hakkında Bilgilendirme Toplantısı yapıldı</a:t>
                      </a:r>
                    </a:p>
                  </a:txBody>
                  <a:tcPr marL="6732" marR="6732" marT="3366" marB="33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tr-TR" sz="2400" dirty="0">
                          <a:effectLst/>
                          <a:latin typeface="+mj-lt"/>
                        </a:rPr>
                        <a:t>Kalite Komisyon Üyeleri</a:t>
                      </a:r>
                    </a:p>
                  </a:txBody>
                  <a:tcPr marL="6732" marR="6732" marT="3366" marB="33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tr-TR" sz="2400" dirty="0">
                          <a:effectLst/>
                          <a:latin typeface="+mj-lt"/>
                        </a:rPr>
                        <a:t>05.11.2020</a:t>
                      </a:r>
                    </a:p>
                  </a:txBody>
                  <a:tcPr marL="6732" marR="6732" marT="3366" marB="33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16014394"/>
                  </a:ext>
                </a:extLst>
              </a:tr>
              <a:tr h="691104">
                <a:tc>
                  <a:txBody>
                    <a:bodyPr/>
                    <a:lstStyle/>
                    <a:p>
                      <a:r>
                        <a:rPr lang="tr-TR" sz="2400" dirty="0">
                          <a:solidFill>
                            <a:schemeClr val="tx1"/>
                          </a:solidFill>
                          <a:effectLst/>
                          <a:latin typeface="+mj-lt"/>
                        </a:rPr>
                        <a:t>YÖKAK Dış İzleme yapıldı</a:t>
                      </a:r>
                    </a:p>
                  </a:txBody>
                  <a:tcPr marL="6732" marR="6732" marT="3366" marB="33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tr-TR" sz="2400" dirty="0">
                          <a:effectLst/>
                          <a:latin typeface="+mj-lt"/>
                        </a:rPr>
                        <a:t>Rektör/Kalite Komisyon Üyeleri</a:t>
                      </a:r>
                    </a:p>
                  </a:txBody>
                  <a:tcPr marL="6732" marR="6732" marT="3366" marB="33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tr-TR" sz="2400" dirty="0">
                          <a:effectLst/>
                          <a:latin typeface="+mj-lt"/>
                        </a:rPr>
                        <a:t>24.12.2020</a:t>
                      </a:r>
                    </a:p>
                  </a:txBody>
                  <a:tcPr marL="6732" marR="6732" marT="3366" marB="33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22924177"/>
                  </a:ext>
                </a:extLst>
              </a:tr>
              <a:tr h="1718308">
                <a:tc>
                  <a:txBody>
                    <a:bodyPr/>
                    <a:lstStyle/>
                    <a:p>
                      <a:r>
                        <a:rPr lang="tr-TR" sz="2400" u="none" strike="noStrike" dirty="0">
                          <a:solidFill>
                            <a:schemeClr val="tx1"/>
                          </a:solidFill>
                          <a:effectLst/>
                          <a:latin typeface="+mj-lt"/>
                          <a:hlinkClick r:id="rId4">
                            <a:extLst>
                              <a:ext uri="{A12FA001-AC4F-418D-AE19-62706E023703}">
                                <ahyp:hlinkClr xmlns:ahyp="http://schemas.microsoft.com/office/drawing/2018/hyperlinkcolor" xmlns="" val="tx"/>
                              </a:ext>
                            </a:extLst>
                          </a:hlinkClick>
                        </a:rPr>
                        <a:t>Adıyaman Üniversitesi Kurum İç ve Dış Raporlarının Senato Bilgilendirme Sunumu</a:t>
                      </a:r>
                      <a:r>
                        <a:rPr lang="tr-TR" sz="2400" u="none" strike="noStrike" dirty="0">
                          <a:solidFill>
                            <a:schemeClr val="tx1"/>
                          </a:solidFill>
                          <a:effectLst/>
                          <a:latin typeface="+mj-lt"/>
                        </a:rPr>
                        <a:t> gerçekleştirildi</a:t>
                      </a:r>
                      <a:endParaRPr lang="tr-TR" sz="2400" dirty="0">
                        <a:solidFill>
                          <a:schemeClr val="tx1"/>
                        </a:solidFill>
                        <a:effectLst/>
                        <a:latin typeface="+mj-lt"/>
                      </a:endParaRPr>
                    </a:p>
                  </a:txBody>
                  <a:tcPr marL="6732" marR="6732" marT="3366" marB="33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tr-TR" sz="2400" dirty="0">
                          <a:effectLst/>
                          <a:latin typeface="+mj-lt"/>
                        </a:rPr>
                        <a:t>YÖKAK Değerlendirme Takımı/ADYÜ Senatörleri</a:t>
                      </a:r>
                    </a:p>
                  </a:txBody>
                  <a:tcPr marL="6732" marR="6732" marT="3366" marB="33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tr-TR" sz="2400" dirty="0">
                          <a:effectLst/>
                          <a:latin typeface="+mj-lt"/>
                        </a:rPr>
                        <a:t>24.12.2020</a:t>
                      </a:r>
                    </a:p>
                  </a:txBody>
                  <a:tcPr marL="6732" marR="6732" marT="3366" marB="33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62964633"/>
                  </a:ext>
                </a:extLst>
              </a:tr>
              <a:tr h="1033506">
                <a:tc>
                  <a:txBody>
                    <a:bodyPr/>
                    <a:lstStyle/>
                    <a:p>
                      <a:r>
                        <a:rPr lang="tr-TR" sz="2400" dirty="0">
                          <a:solidFill>
                            <a:schemeClr val="tx1"/>
                          </a:solidFill>
                          <a:effectLst/>
                          <a:latin typeface="+mj-lt"/>
                        </a:rPr>
                        <a:t>Dış Paydaşlarımızla </a:t>
                      </a:r>
                      <a:r>
                        <a:rPr lang="tr-TR" sz="2400" dirty="0" err="1">
                          <a:solidFill>
                            <a:schemeClr val="tx1"/>
                          </a:solidFill>
                          <a:effectLst/>
                          <a:latin typeface="+mj-lt"/>
                        </a:rPr>
                        <a:t>Zoom</a:t>
                      </a:r>
                      <a:r>
                        <a:rPr lang="tr-TR" sz="2400" dirty="0">
                          <a:solidFill>
                            <a:schemeClr val="tx1"/>
                          </a:solidFill>
                          <a:effectLst/>
                          <a:latin typeface="+mj-lt"/>
                        </a:rPr>
                        <a:t> Üzerinden Kalite Yönetimi Sistemi Programları Hakkında Bilgilendirme Toplantısı </a:t>
                      </a:r>
                    </a:p>
                  </a:txBody>
                  <a:tcPr marL="6732" marR="6732" marT="3366" marB="33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tr-TR" sz="2400" dirty="0">
                          <a:effectLst/>
                          <a:latin typeface="+mj-lt"/>
                        </a:rPr>
                        <a:t>Dış Paydaşlar</a:t>
                      </a:r>
                    </a:p>
                  </a:txBody>
                  <a:tcPr marL="6732" marR="6732" marT="3366" marB="33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tr-TR" sz="2400" dirty="0">
                          <a:effectLst/>
                          <a:latin typeface="+mj-lt"/>
                        </a:rPr>
                        <a:t>13-14.01.2021</a:t>
                      </a:r>
                    </a:p>
                  </a:txBody>
                  <a:tcPr marL="6732" marR="6732" marT="3366" marB="33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3154679"/>
                  </a:ext>
                </a:extLst>
              </a:tr>
              <a:tr h="348703">
                <a:tc>
                  <a:txBody>
                    <a:bodyPr/>
                    <a:lstStyle/>
                    <a:p>
                      <a:r>
                        <a:rPr lang="tr-TR" sz="2400">
                          <a:solidFill>
                            <a:schemeClr val="tx1"/>
                          </a:solidFill>
                          <a:effectLst/>
                          <a:latin typeface="+mj-lt"/>
                        </a:rPr>
                        <a:t>Genel Memnuniyet Anketleri Yapıldı</a:t>
                      </a:r>
                    </a:p>
                  </a:txBody>
                  <a:tcPr marL="6732" marR="6732" marT="3366" marB="33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tr-TR" sz="2400">
                          <a:effectLst/>
                          <a:latin typeface="+mj-lt"/>
                        </a:rPr>
                        <a:t>İç Paydaşlar</a:t>
                      </a:r>
                    </a:p>
                  </a:txBody>
                  <a:tcPr marL="6732" marR="6732" marT="3366" marB="33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tr-TR" sz="2400" dirty="0">
                          <a:effectLst/>
                          <a:latin typeface="+mj-lt"/>
                        </a:rPr>
                        <a:t>14-17.01.2021</a:t>
                      </a:r>
                    </a:p>
                  </a:txBody>
                  <a:tcPr marL="6732" marR="6732" marT="3366" marB="33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75342338"/>
                  </a:ext>
                </a:extLst>
              </a:tr>
            </a:tbl>
          </a:graphicData>
        </a:graphic>
      </p:graphicFrame>
    </p:spTree>
    <p:extLst>
      <p:ext uri="{BB962C8B-B14F-4D97-AF65-F5344CB8AC3E}">
        <p14:creationId xmlns:p14="http://schemas.microsoft.com/office/powerpoint/2010/main" val="29682220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EB9C7D-A52C-EDC9-65A3-8F11C81C27CF}"/>
            </a:ext>
          </a:extLst>
        </p:cNvPr>
        <p:cNvGrpSpPr/>
        <p:nvPr/>
      </p:nvGrpSpPr>
      <p:grpSpPr>
        <a:xfrm>
          <a:off x="0" y="0"/>
          <a:ext cx="0" cy="0"/>
          <a:chOff x="0" y="0"/>
          <a:chExt cx="0" cy="0"/>
        </a:xfrm>
      </p:grpSpPr>
      <p:sp>
        <p:nvSpPr>
          <p:cNvPr id="4" name="Oval 3">
            <a:extLst>
              <a:ext uri="{FF2B5EF4-FFF2-40B4-BE49-F238E27FC236}">
                <a16:creationId xmlns:a16="http://schemas.microsoft.com/office/drawing/2014/main" id="{A515B0AD-1E90-E23D-E37A-06A9B3E336F3}"/>
              </a:ext>
            </a:extLst>
          </p:cNvPr>
          <p:cNvSpPr/>
          <p:nvPr/>
        </p:nvSpPr>
        <p:spPr>
          <a:xfrm>
            <a:off x="588236" y="1811123"/>
            <a:ext cx="2309329" cy="2290359"/>
          </a:xfrm>
          <a:prstGeom prst="ellipse">
            <a:avLst/>
          </a:prstGeom>
          <a:blipFill>
            <a:blip r:embed="rId3"/>
            <a:stretch>
              <a:fillRect l="-72000" r="-6300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12 Metin kutusu">
            <a:extLst>
              <a:ext uri="{FF2B5EF4-FFF2-40B4-BE49-F238E27FC236}">
                <a16:creationId xmlns:a16="http://schemas.microsoft.com/office/drawing/2014/main" id="{5A78A614-5136-0759-D271-5701A1835F63}"/>
              </a:ext>
            </a:extLst>
          </p:cNvPr>
          <p:cNvSpPr txBox="1"/>
          <p:nvPr/>
        </p:nvSpPr>
        <p:spPr>
          <a:xfrm>
            <a:off x="0" y="-37667"/>
            <a:ext cx="12191999" cy="461665"/>
          </a:xfrm>
          <a:prstGeom prst="rect">
            <a:avLst/>
          </a:prstGeom>
          <a:noFill/>
        </p:spPr>
        <p:txBody>
          <a:bodyPr wrap="square" rtlCol="0">
            <a:spAutoFit/>
          </a:bodyPr>
          <a:lstStyle/>
          <a:p>
            <a:pPr algn="ctr">
              <a:defRPr/>
            </a:pPr>
            <a:r>
              <a:rPr lang="tr-TR" sz="2400" b="1" dirty="0">
                <a:solidFill>
                  <a:schemeClr val="bg1"/>
                </a:solidFill>
                <a:latin typeface="+mj-lt"/>
              </a:rPr>
              <a:t>2020-2024 TAMAMLANAN FAALİYETLERİMİZ</a:t>
            </a:r>
          </a:p>
        </p:txBody>
      </p:sp>
      <p:sp>
        <p:nvSpPr>
          <p:cNvPr id="41" name="12 Metin kutusu">
            <a:extLst>
              <a:ext uri="{FF2B5EF4-FFF2-40B4-BE49-F238E27FC236}">
                <a16:creationId xmlns:a16="http://schemas.microsoft.com/office/drawing/2014/main" id="{3BA65A2A-F246-556C-10F8-B5E5A47050F8}"/>
              </a:ext>
            </a:extLst>
          </p:cNvPr>
          <p:cNvSpPr txBox="1"/>
          <p:nvPr/>
        </p:nvSpPr>
        <p:spPr>
          <a:xfrm>
            <a:off x="0" y="6533544"/>
            <a:ext cx="12192000" cy="400110"/>
          </a:xfrm>
          <a:prstGeom prst="rect">
            <a:avLst/>
          </a:prstGeom>
          <a:noFill/>
        </p:spPr>
        <p:txBody>
          <a:bodyPr wrap="square" rtlCol="0">
            <a:spAutoFit/>
          </a:bodyPr>
          <a:lstStyle/>
          <a:p>
            <a:pPr algn="ctr"/>
            <a:r>
              <a:rPr lang="tr-TR" sz="2000" b="1" dirty="0">
                <a:solidFill>
                  <a:srgbClr val="44546A">
                    <a:lumMod val="75000"/>
                  </a:srgbClr>
                </a:solidFill>
                <a:latin typeface="+mj-lt"/>
              </a:rPr>
              <a:t>TOPLAM KALİTE YÖNETİMİ KOORDİNATÖRLÜĞÜ</a:t>
            </a:r>
          </a:p>
        </p:txBody>
      </p:sp>
      <p:sp>
        <p:nvSpPr>
          <p:cNvPr id="15" name="TextBox 16">
            <a:extLst>
              <a:ext uri="{FF2B5EF4-FFF2-40B4-BE49-F238E27FC236}">
                <a16:creationId xmlns:a16="http://schemas.microsoft.com/office/drawing/2014/main" id="{97C4C17B-E198-6E40-5EC3-C2AA37B8221F}"/>
              </a:ext>
            </a:extLst>
          </p:cNvPr>
          <p:cNvSpPr txBox="1"/>
          <p:nvPr/>
        </p:nvSpPr>
        <p:spPr>
          <a:xfrm>
            <a:off x="373011" y="928958"/>
            <a:ext cx="2739778" cy="646331"/>
          </a:xfrm>
          <a:prstGeom prst="rect">
            <a:avLst/>
          </a:prstGeom>
          <a:noFill/>
        </p:spPr>
        <p:txBody>
          <a:bodyPr wrap="square" rtlCol="0">
            <a:spAutoFit/>
          </a:bodyPr>
          <a:lstStyle/>
          <a:p>
            <a:pPr algn="ctr" defTabSz="1218987"/>
            <a:r>
              <a:rPr lang="tr-TR" b="1" dirty="0">
                <a:solidFill>
                  <a:prstClr val="black"/>
                </a:solidFill>
                <a:latin typeface="Arial" panose="020B0604020202020204" pitchFamily="34" charset="0"/>
                <a:cs typeface="Arial" panose="020B0604020202020204" pitchFamily="34" charset="0"/>
              </a:rPr>
              <a:t>Tamamlanan Faaliyetler</a:t>
            </a:r>
            <a:endParaRPr lang="en-US" b="1" dirty="0">
              <a:solidFill>
                <a:prstClr val="black"/>
              </a:solidFill>
              <a:latin typeface="Arial" panose="020B0604020202020204" pitchFamily="34" charset="0"/>
              <a:cs typeface="Arial" panose="020B0604020202020204" pitchFamily="34" charset="0"/>
            </a:endParaRPr>
          </a:p>
        </p:txBody>
      </p:sp>
      <p:sp>
        <p:nvSpPr>
          <p:cNvPr id="16" name="Shape 99">
            <a:extLst>
              <a:ext uri="{FF2B5EF4-FFF2-40B4-BE49-F238E27FC236}">
                <a16:creationId xmlns:a16="http://schemas.microsoft.com/office/drawing/2014/main" id="{D9A53D14-1276-CCAF-6C9C-235FE7CFF6A2}"/>
              </a:ext>
            </a:extLst>
          </p:cNvPr>
          <p:cNvSpPr/>
          <p:nvPr/>
        </p:nvSpPr>
        <p:spPr>
          <a:xfrm>
            <a:off x="446844" y="1672760"/>
            <a:ext cx="2592114" cy="256708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ln w="50800">
            <a:solidFill>
              <a:schemeClr val="accent5">
                <a:alpha val="70000"/>
              </a:schemeClr>
            </a:solidFill>
            <a:miter lim="400000"/>
          </a:ln>
        </p:spPr>
        <p:txBody>
          <a:bodyPr lIns="0" tIns="0" rIns="0" bIns="0" anchor="ctr"/>
          <a:lstStyle/>
          <a:p>
            <a:pPr lvl="0" defTabSz="584200">
              <a:defRPr sz="4000">
                <a:solidFill>
                  <a:srgbClr val="FFFFFF"/>
                </a:solidFill>
                <a:effectLst>
                  <a:outerShdw blurRad="38100" dist="12700" dir="5400000" rotWithShape="0">
                    <a:srgbClr val="000000">
                      <a:alpha val="50000"/>
                    </a:srgbClr>
                  </a:outerShdw>
                </a:effectLst>
              </a:defRPr>
            </a:pPr>
            <a:endParaRPr>
              <a:latin typeface="Segoe UI" panose="020B0502040204020203" pitchFamily="34" charset="0"/>
              <a:cs typeface="Segoe UI" panose="020B0502040204020203" pitchFamily="34" charset="0"/>
            </a:endParaRPr>
          </a:p>
        </p:txBody>
      </p:sp>
      <p:graphicFrame>
        <p:nvGraphicFramePr>
          <p:cNvPr id="3" name="Tablo 2">
            <a:extLst>
              <a:ext uri="{FF2B5EF4-FFF2-40B4-BE49-F238E27FC236}">
                <a16:creationId xmlns:a16="http://schemas.microsoft.com/office/drawing/2014/main" id="{1D03E59E-B582-67E2-4846-CED755B5ABAE}"/>
              </a:ext>
            </a:extLst>
          </p:cNvPr>
          <p:cNvGraphicFramePr>
            <a:graphicFrameLocks noGrp="1"/>
          </p:cNvGraphicFramePr>
          <p:nvPr>
            <p:extLst>
              <p:ext uri="{D42A27DB-BD31-4B8C-83A1-F6EECF244321}">
                <p14:modId xmlns:p14="http://schemas.microsoft.com/office/powerpoint/2010/main" val="2719579978"/>
              </p:ext>
            </p:extLst>
          </p:nvPr>
        </p:nvGraphicFramePr>
        <p:xfrm>
          <a:off x="3038956" y="583743"/>
          <a:ext cx="8946717" cy="5540256"/>
        </p:xfrm>
        <a:graphic>
          <a:graphicData uri="http://schemas.openxmlformats.org/drawingml/2006/table">
            <a:tbl>
              <a:tblPr/>
              <a:tblGrid>
                <a:gridCol w="5263753">
                  <a:extLst>
                    <a:ext uri="{9D8B030D-6E8A-4147-A177-3AD203B41FA5}">
                      <a16:colId xmlns:a16="http://schemas.microsoft.com/office/drawing/2014/main" val="3495230761"/>
                    </a:ext>
                  </a:extLst>
                </a:gridCol>
                <a:gridCol w="1985144">
                  <a:extLst>
                    <a:ext uri="{9D8B030D-6E8A-4147-A177-3AD203B41FA5}">
                      <a16:colId xmlns:a16="http://schemas.microsoft.com/office/drawing/2014/main" val="4146255888"/>
                    </a:ext>
                  </a:extLst>
                </a:gridCol>
                <a:gridCol w="1697820">
                  <a:extLst>
                    <a:ext uri="{9D8B030D-6E8A-4147-A177-3AD203B41FA5}">
                      <a16:colId xmlns:a16="http://schemas.microsoft.com/office/drawing/2014/main" val="3447693842"/>
                    </a:ext>
                  </a:extLst>
                </a:gridCol>
              </a:tblGrid>
              <a:tr h="393761">
                <a:tc>
                  <a:txBody>
                    <a:bodyPr/>
                    <a:lstStyle/>
                    <a:p>
                      <a:r>
                        <a:rPr lang="tr-TR" sz="2000" dirty="0">
                          <a:solidFill>
                            <a:schemeClr val="tx1"/>
                          </a:solidFill>
                          <a:effectLst/>
                          <a:latin typeface="+mj-lt"/>
                        </a:rPr>
                        <a:t>Üniversitemizin Kalite Komisyonu Üyelerine FEDEK Tarafından  </a:t>
                      </a:r>
                      <a:r>
                        <a:rPr lang="tr-TR" sz="2000" dirty="0" err="1">
                          <a:solidFill>
                            <a:schemeClr val="tx1"/>
                          </a:solidFill>
                          <a:effectLst/>
                          <a:latin typeface="+mj-lt"/>
                        </a:rPr>
                        <a:t>Zoom</a:t>
                      </a:r>
                      <a:r>
                        <a:rPr lang="tr-TR" sz="2000" dirty="0">
                          <a:solidFill>
                            <a:schemeClr val="tx1"/>
                          </a:solidFill>
                          <a:effectLst/>
                          <a:latin typeface="+mj-lt"/>
                        </a:rPr>
                        <a:t> Üzerinden Bölümlerin Akredite Edilmesi Hakkında Bilgi Verildi </a:t>
                      </a:r>
                    </a:p>
                  </a:txBody>
                  <a:tcPr marL="6732" marR="6732" marT="3366" marB="33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tr-TR" sz="2000">
                          <a:effectLst/>
                          <a:latin typeface="+mj-lt"/>
                        </a:rPr>
                        <a:t>Kalite Komisyon Üyeleri</a:t>
                      </a:r>
                    </a:p>
                  </a:txBody>
                  <a:tcPr marL="6732" marR="6732" marT="3366" marB="33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tr-TR" sz="2000" dirty="0">
                          <a:effectLst/>
                          <a:latin typeface="+mj-lt"/>
                        </a:rPr>
                        <a:t>18.01.2021</a:t>
                      </a:r>
                    </a:p>
                  </a:txBody>
                  <a:tcPr marL="6732" marR="6732" marT="3366" marB="33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84280733"/>
                  </a:ext>
                </a:extLst>
              </a:tr>
              <a:tr h="393761">
                <a:tc>
                  <a:txBody>
                    <a:bodyPr/>
                    <a:lstStyle/>
                    <a:p>
                      <a:r>
                        <a:rPr lang="tr-TR" sz="2000" dirty="0">
                          <a:solidFill>
                            <a:schemeClr val="tx1"/>
                          </a:solidFill>
                          <a:effectLst/>
                          <a:latin typeface="+mj-lt"/>
                        </a:rPr>
                        <a:t> Üniversitemizin YÖKAK Kalite Komisyonu Başkanlarına Kurum İç Değerlendirme Raporunun (KIDR) Hazırlanıp ve Sisteme Yüklenilmesi Hakkında Bilgi Verildi </a:t>
                      </a:r>
                    </a:p>
                  </a:txBody>
                  <a:tcPr marL="6732" marR="6732" marT="3366" marB="33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tr-TR" sz="2000">
                          <a:effectLst/>
                          <a:latin typeface="+mj-lt"/>
                        </a:rPr>
                        <a:t>Kalite Komisyon Başkanları</a:t>
                      </a:r>
                    </a:p>
                  </a:txBody>
                  <a:tcPr marL="6732" marR="6732" marT="3366" marB="33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tr-TR" sz="2000" dirty="0">
                          <a:effectLst/>
                          <a:latin typeface="+mj-lt"/>
                        </a:rPr>
                        <a:t>02.03.2021</a:t>
                      </a:r>
                    </a:p>
                  </a:txBody>
                  <a:tcPr marL="6732" marR="6732" marT="3366" marB="33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41878037"/>
                  </a:ext>
                </a:extLst>
              </a:tr>
              <a:tr h="372202">
                <a:tc>
                  <a:txBody>
                    <a:bodyPr/>
                    <a:lstStyle/>
                    <a:p>
                      <a:r>
                        <a:rPr lang="tr-TR" sz="2000" dirty="0">
                          <a:solidFill>
                            <a:schemeClr val="tx1"/>
                          </a:solidFill>
                          <a:effectLst/>
                          <a:latin typeface="+mj-lt"/>
                        </a:rPr>
                        <a:t>Öğrenci, İdari ve Akademik Personellere Memnuniyet Anketleri yapıldı</a:t>
                      </a:r>
                    </a:p>
                  </a:txBody>
                  <a:tcPr marL="6732" marR="6732" marT="3366" marB="33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tr-TR" sz="2000">
                          <a:effectLst/>
                          <a:latin typeface="+mj-lt"/>
                        </a:rPr>
                        <a:t>Tüm Birimler </a:t>
                      </a:r>
                    </a:p>
                  </a:txBody>
                  <a:tcPr marL="6732" marR="6732" marT="3366" marB="33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tr-TR" sz="2000" dirty="0">
                          <a:effectLst/>
                          <a:latin typeface="+mj-lt"/>
                        </a:rPr>
                        <a:t>02.02.2021-30.03.2021</a:t>
                      </a:r>
                    </a:p>
                  </a:txBody>
                  <a:tcPr marL="6732" marR="6732" marT="3366" marB="33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75752788"/>
                  </a:ext>
                </a:extLst>
              </a:tr>
              <a:tr h="372202">
                <a:tc>
                  <a:txBody>
                    <a:bodyPr/>
                    <a:lstStyle/>
                    <a:p>
                      <a:r>
                        <a:rPr lang="tr-TR" sz="2000" dirty="0">
                          <a:solidFill>
                            <a:schemeClr val="tx1"/>
                          </a:solidFill>
                          <a:effectLst/>
                          <a:latin typeface="+mj-lt"/>
                        </a:rPr>
                        <a:t>Birimlerde TS-EN ISO 9001:2015 KYS İç Tetkikleri yapıldı</a:t>
                      </a:r>
                    </a:p>
                  </a:txBody>
                  <a:tcPr marL="6732" marR="6732" marT="3366" marB="33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tr-TR" sz="2000">
                          <a:effectLst/>
                          <a:latin typeface="+mj-lt"/>
                        </a:rPr>
                        <a:t>Tüm Birimler</a:t>
                      </a:r>
                    </a:p>
                  </a:txBody>
                  <a:tcPr marL="6732" marR="6732" marT="3366" marB="33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tr-TR" sz="2000" dirty="0">
                          <a:effectLst/>
                          <a:latin typeface="+mj-lt"/>
                        </a:rPr>
                        <a:t>23.03.2021-04.04.2021</a:t>
                      </a:r>
                    </a:p>
                  </a:txBody>
                  <a:tcPr marL="6732" marR="6732" marT="3366" marB="33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01528797"/>
                  </a:ext>
                </a:extLst>
              </a:tr>
              <a:tr h="493173">
                <a:tc>
                  <a:txBody>
                    <a:bodyPr/>
                    <a:lstStyle/>
                    <a:p>
                      <a:r>
                        <a:rPr lang="tr-TR" sz="2000" dirty="0">
                          <a:solidFill>
                            <a:schemeClr val="tx1"/>
                          </a:solidFill>
                          <a:effectLst/>
                          <a:latin typeface="+mj-lt"/>
                        </a:rPr>
                        <a:t>Kurum İç Değerlendirme Raporunun (KIDR) YÖKAK Sistemine Yüklenilmesi Tamamlandı</a:t>
                      </a:r>
                    </a:p>
                  </a:txBody>
                  <a:tcPr marL="6732" marR="6732" marT="3366" marB="33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tr-TR" sz="2000">
                          <a:effectLst/>
                          <a:latin typeface="+mj-lt"/>
                        </a:rPr>
                        <a:t>Kalite Komisyon Başkanları</a:t>
                      </a:r>
                    </a:p>
                  </a:txBody>
                  <a:tcPr marL="6732" marR="6732" marT="3366" marB="33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tr-TR" sz="2000" dirty="0">
                          <a:effectLst/>
                          <a:latin typeface="+mj-lt"/>
                        </a:rPr>
                        <a:t>10.04.2021</a:t>
                      </a:r>
                    </a:p>
                  </a:txBody>
                  <a:tcPr marL="6732" marR="6732" marT="3366" marB="33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76655589"/>
                  </a:ext>
                </a:extLst>
              </a:tr>
              <a:tr h="758602">
                <a:tc>
                  <a:txBody>
                    <a:bodyPr/>
                    <a:lstStyle/>
                    <a:p>
                      <a:r>
                        <a:rPr lang="tr-TR" sz="2000" kern="1200" dirty="0">
                          <a:solidFill>
                            <a:schemeClr val="tx1"/>
                          </a:solidFill>
                          <a:effectLst/>
                          <a:latin typeface="+mj-lt"/>
                          <a:ea typeface="+mn-ea"/>
                          <a:cs typeface="+mn-cs"/>
                        </a:rPr>
                        <a:t>Kurum İç Değerlendirme Raporu (KIDR) Senatoda Görüşüldü</a:t>
                      </a:r>
                    </a:p>
                    <a:p>
                      <a:r>
                        <a:rPr lang="tr-TR" sz="2000" kern="1200" dirty="0">
                          <a:solidFill>
                            <a:schemeClr val="tx1"/>
                          </a:solidFill>
                          <a:effectLst/>
                          <a:latin typeface="+mj-lt"/>
                          <a:ea typeface="+mn-ea"/>
                          <a:cs typeface="+mn-cs"/>
                          <a:hlinkClick r:id="rId4">
                            <a:extLst>
                              <a:ext uri="{A12FA001-AC4F-418D-AE19-62706E023703}">
                                <ahyp:hlinkClr xmlns:ahyp="http://schemas.microsoft.com/office/drawing/2018/hyperlinkcolor" xmlns="" val="tx"/>
                              </a:ext>
                            </a:extLst>
                          </a:hlinkClick>
                        </a:rPr>
                        <a:t>2020 Yılı Kurum İç Değerlendirme Raporu (KIDR) ve Kurumsal İzleme Raporu Hakkında Senatörlere Bilgi</a:t>
                      </a:r>
                      <a:r>
                        <a:rPr lang="tr-TR" sz="2000" kern="1200" dirty="0">
                          <a:solidFill>
                            <a:schemeClr val="tx1"/>
                          </a:solidFill>
                          <a:effectLst/>
                          <a:latin typeface="+mj-lt"/>
                          <a:ea typeface="+mn-ea"/>
                          <a:cs typeface="+mn-cs"/>
                        </a:rPr>
                        <a:t> verildi</a:t>
                      </a:r>
                    </a:p>
                    <a:p>
                      <a:r>
                        <a:rPr lang="tr-TR" sz="2000" kern="1200" dirty="0">
                          <a:solidFill>
                            <a:schemeClr val="tx1"/>
                          </a:solidFill>
                          <a:effectLst/>
                          <a:latin typeface="+mj-lt"/>
                          <a:ea typeface="+mn-ea"/>
                          <a:cs typeface="+mn-cs"/>
                        </a:rPr>
                        <a:t>2020 Yılı Kurum İç Değerlendirme Raporu (KIDR) Senatoda Görüşüldü</a:t>
                      </a:r>
                    </a:p>
                  </a:txBody>
                  <a:tcPr marL="6732" marR="6732" marT="3366" marB="33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tr-TR" sz="2000" dirty="0">
                          <a:effectLst/>
                          <a:latin typeface="+mj-lt"/>
                        </a:rPr>
                        <a:t>Senatörler</a:t>
                      </a:r>
                    </a:p>
                  </a:txBody>
                  <a:tcPr marL="6732" marR="6732" marT="3366" marB="33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tr-TR" sz="2000" dirty="0">
                          <a:effectLst/>
                          <a:latin typeface="+mj-lt"/>
                        </a:rPr>
                        <a:t>17.06.2021</a:t>
                      </a:r>
                    </a:p>
                  </a:txBody>
                  <a:tcPr marL="6732" marR="6732" marT="3366" marB="33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97856380"/>
                  </a:ext>
                </a:extLst>
              </a:tr>
              <a:tr h="200439">
                <a:tc>
                  <a:txBody>
                    <a:bodyPr/>
                    <a:lstStyle/>
                    <a:p>
                      <a:r>
                        <a:rPr lang="tr-TR" sz="2000" dirty="0">
                          <a:solidFill>
                            <a:schemeClr val="tx1"/>
                          </a:solidFill>
                          <a:effectLst/>
                          <a:latin typeface="+mj-lt"/>
                        </a:rPr>
                        <a:t>Akademik-İdari Personel ve Öğrencilere Anketler Yapıldı</a:t>
                      </a:r>
                    </a:p>
                  </a:txBody>
                  <a:tcPr marL="6732" marR="6732" marT="3366" marB="33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tr-TR" sz="2000">
                          <a:effectLst/>
                          <a:latin typeface="+mj-lt"/>
                        </a:rPr>
                        <a:t>İç Paydaşlar</a:t>
                      </a:r>
                    </a:p>
                  </a:txBody>
                  <a:tcPr marL="6732" marR="6732" marT="3366" marB="33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tr-TR" sz="2000" dirty="0">
                          <a:effectLst/>
                          <a:latin typeface="+mj-lt"/>
                        </a:rPr>
                        <a:t>15-30.10.2021</a:t>
                      </a:r>
                    </a:p>
                  </a:txBody>
                  <a:tcPr marL="6732" marR="6732" marT="3366" marB="33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80026845"/>
                  </a:ext>
                </a:extLst>
              </a:tr>
              <a:tr h="372202">
                <a:tc>
                  <a:txBody>
                    <a:bodyPr/>
                    <a:lstStyle/>
                    <a:p>
                      <a:r>
                        <a:rPr lang="tr-TR" sz="2000" dirty="0">
                          <a:solidFill>
                            <a:schemeClr val="tx1"/>
                          </a:solidFill>
                          <a:effectLst/>
                          <a:latin typeface="+mj-lt"/>
                        </a:rPr>
                        <a:t>ADYÜ Kalite Öğrenci Topluluğu Kuruldu</a:t>
                      </a:r>
                    </a:p>
                  </a:txBody>
                  <a:tcPr marL="6732" marR="6732" marT="3366" marB="33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tr-TR" sz="2000">
                          <a:effectLst/>
                          <a:latin typeface="+mj-lt"/>
                        </a:rPr>
                        <a:t>Akademik, İdari ve Öğrenciler</a:t>
                      </a:r>
                    </a:p>
                  </a:txBody>
                  <a:tcPr marL="6732" marR="6732" marT="3366" marB="33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tr-TR" sz="2000" dirty="0">
                          <a:effectLst/>
                          <a:latin typeface="+mj-lt"/>
                        </a:rPr>
                        <a:t>29.12.2021</a:t>
                      </a:r>
                    </a:p>
                  </a:txBody>
                  <a:tcPr marL="6732" marR="6732" marT="3366" marB="33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57764469"/>
                  </a:ext>
                </a:extLst>
              </a:tr>
            </a:tbl>
          </a:graphicData>
        </a:graphic>
      </p:graphicFrame>
    </p:spTree>
    <p:extLst>
      <p:ext uri="{BB962C8B-B14F-4D97-AF65-F5344CB8AC3E}">
        <p14:creationId xmlns:p14="http://schemas.microsoft.com/office/powerpoint/2010/main" val="21873843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E48AFB-FD75-4FD7-2120-515261D5ABD6}"/>
            </a:ext>
          </a:extLst>
        </p:cNvPr>
        <p:cNvGrpSpPr/>
        <p:nvPr/>
      </p:nvGrpSpPr>
      <p:grpSpPr>
        <a:xfrm>
          <a:off x="0" y="0"/>
          <a:ext cx="0" cy="0"/>
          <a:chOff x="0" y="0"/>
          <a:chExt cx="0" cy="0"/>
        </a:xfrm>
      </p:grpSpPr>
      <p:sp>
        <p:nvSpPr>
          <p:cNvPr id="4" name="Oval 3">
            <a:extLst>
              <a:ext uri="{FF2B5EF4-FFF2-40B4-BE49-F238E27FC236}">
                <a16:creationId xmlns:a16="http://schemas.microsoft.com/office/drawing/2014/main" id="{4EA5A953-50B7-CD6E-D6D2-B79CA41D63DE}"/>
              </a:ext>
            </a:extLst>
          </p:cNvPr>
          <p:cNvSpPr/>
          <p:nvPr/>
        </p:nvSpPr>
        <p:spPr>
          <a:xfrm>
            <a:off x="588236" y="1811123"/>
            <a:ext cx="2309329" cy="2290359"/>
          </a:xfrm>
          <a:prstGeom prst="ellipse">
            <a:avLst/>
          </a:prstGeom>
          <a:blipFill>
            <a:blip r:embed="rId3"/>
            <a:stretch>
              <a:fillRect l="-72000" r="-6300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12 Metin kutusu">
            <a:extLst>
              <a:ext uri="{FF2B5EF4-FFF2-40B4-BE49-F238E27FC236}">
                <a16:creationId xmlns:a16="http://schemas.microsoft.com/office/drawing/2014/main" id="{5765F90B-B171-7D50-A6A1-30B2DD3BFA1F}"/>
              </a:ext>
            </a:extLst>
          </p:cNvPr>
          <p:cNvSpPr txBox="1"/>
          <p:nvPr/>
        </p:nvSpPr>
        <p:spPr>
          <a:xfrm>
            <a:off x="0" y="-37667"/>
            <a:ext cx="12191999" cy="461665"/>
          </a:xfrm>
          <a:prstGeom prst="rect">
            <a:avLst/>
          </a:prstGeom>
          <a:noFill/>
        </p:spPr>
        <p:txBody>
          <a:bodyPr wrap="square" rtlCol="0">
            <a:spAutoFit/>
          </a:bodyPr>
          <a:lstStyle/>
          <a:p>
            <a:pPr algn="ctr">
              <a:defRPr/>
            </a:pPr>
            <a:r>
              <a:rPr lang="tr-TR" sz="2400" b="1" dirty="0">
                <a:solidFill>
                  <a:schemeClr val="bg1"/>
                </a:solidFill>
                <a:latin typeface="+mj-lt"/>
              </a:rPr>
              <a:t>2020-2024 TAMAMLANAN FAALİYETLERİMİZ</a:t>
            </a:r>
          </a:p>
        </p:txBody>
      </p:sp>
      <p:sp>
        <p:nvSpPr>
          <p:cNvPr id="41" name="12 Metin kutusu">
            <a:extLst>
              <a:ext uri="{FF2B5EF4-FFF2-40B4-BE49-F238E27FC236}">
                <a16:creationId xmlns:a16="http://schemas.microsoft.com/office/drawing/2014/main" id="{3FA72D10-65F5-3219-0922-41C856CCA674}"/>
              </a:ext>
            </a:extLst>
          </p:cNvPr>
          <p:cNvSpPr txBox="1"/>
          <p:nvPr/>
        </p:nvSpPr>
        <p:spPr>
          <a:xfrm>
            <a:off x="0" y="6533544"/>
            <a:ext cx="12192000" cy="400110"/>
          </a:xfrm>
          <a:prstGeom prst="rect">
            <a:avLst/>
          </a:prstGeom>
          <a:noFill/>
        </p:spPr>
        <p:txBody>
          <a:bodyPr wrap="square" rtlCol="0">
            <a:spAutoFit/>
          </a:bodyPr>
          <a:lstStyle/>
          <a:p>
            <a:pPr algn="ctr"/>
            <a:r>
              <a:rPr lang="tr-TR" sz="2000" b="1" dirty="0">
                <a:solidFill>
                  <a:srgbClr val="44546A">
                    <a:lumMod val="75000"/>
                  </a:srgbClr>
                </a:solidFill>
                <a:latin typeface="+mj-lt"/>
              </a:rPr>
              <a:t>TOPLAM KALİTE YÖNETİMİ KOORDİNATÖRLÜĞÜ</a:t>
            </a:r>
          </a:p>
        </p:txBody>
      </p:sp>
      <p:sp>
        <p:nvSpPr>
          <p:cNvPr id="15" name="TextBox 16">
            <a:extLst>
              <a:ext uri="{FF2B5EF4-FFF2-40B4-BE49-F238E27FC236}">
                <a16:creationId xmlns:a16="http://schemas.microsoft.com/office/drawing/2014/main" id="{B033E86C-6635-D8CE-7875-05E0DBE36A78}"/>
              </a:ext>
            </a:extLst>
          </p:cNvPr>
          <p:cNvSpPr txBox="1"/>
          <p:nvPr/>
        </p:nvSpPr>
        <p:spPr>
          <a:xfrm>
            <a:off x="373011" y="928958"/>
            <a:ext cx="2739778" cy="646331"/>
          </a:xfrm>
          <a:prstGeom prst="rect">
            <a:avLst/>
          </a:prstGeom>
          <a:noFill/>
        </p:spPr>
        <p:txBody>
          <a:bodyPr wrap="square" rtlCol="0">
            <a:spAutoFit/>
          </a:bodyPr>
          <a:lstStyle/>
          <a:p>
            <a:pPr algn="ctr" defTabSz="1218987"/>
            <a:r>
              <a:rPr lang="tr-TR" b="1" dirty="0">
                <a:solidFill>
                  <a:prstClr val="black"/>
                </a:solidFill>
                <a:latin typeface="Arial" panose="020B0604020202020204" pitchFamily="34" charset="0"/>
                <a:cs typeface="Arial" panose="020B0604020202020204" pitchFamily="34" charset="0"/>
              </a:rPr>
              <a:t>Tamamlanan Faaliyetler</a:t>
            </a:r>
            <a:endParaRPr lang="en-US" b="1" dirty="0">
              <a:solidFill>
                <a:prstClr val="black"/>
              </a:solidFill>
              <a:latin typeface="Arial" panose="020B0604020202020204" pitchFamily="34" charset="0"/>
              <a:cs typeface="Arial" panose="020B0604020202020204" pitchFamily="34" charset="0"/>
            </a:endParaRPr>
          </a:p>
        </p:txBody>
      </p:sp>
      <p:sp>
        <p:nvSpPr>
          <p:cNvPr id="16" name="Shape 99">
            <a:extLst>
              <a:ext uri="{FF2B5EF4-FFF2-40B4-BE49-F238E27FC236}">
                <a16:creationId xmlns:a16="http://schemas.microsoft.com/office/drawing/2014/main" id="{764AC9E3-9B47-CE75-7480-2DE4F7C179C5}"/>
              </a:ext>
            </a:extLst>
          </p:cNvPr>
          <p:cNvSpPr/>
          <p:nvPr/>
        </p:nvSpPr>
        <p:spPr>
          <a:xfrm>
            <a:off x="446844" y="1672760"/>
            <a:ext cx="2592114" cy="256708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ln w="50800">
            <a:solidFill>
              <a:schemeClr val="accent5">
                <a:alpha val="70000"/>
              </a:schemeClr>
            </a:solidFill>
            <a:miter lim="400000"/>
          </a:ln>
        </p:spPr>
        <p:txBody>
          <a:bodyPr lIns="0" tIns="0" rIns="0" bIns="0" anchor="ctr"/>
          <a:lstStyle/>
          <a:p>
            <a:pPr lvl="0" defTabSz="584200">
              <a:defRPr sz="4000">
                <a:solidFill>
                  <a:srgbClr val="FFFFFF"/>
                </a:solidFill>
                <a:effectLst>
                  <a:outerShdw blurRad="38100" dist="12700" dir="5400000" rotWithShape="0">
                    <a:srgbClr val="000000">
                      <a:alpha val="50000"/>
                    </a:srgbClr>
                  </a:outerShdw>
                </a:effectLst>
              </a:defRPr>
            </a:pPr>
            <a:endParaRPr>
              <a:latin typeface="Segoe UI" panose="020B0502040204020203" pitchFamily="34" charset="0"/>
              <a:cs typeface="Segoe UI" panose="020B0502040204020203" pitchFamily="34" charset="0"/>
            </a:endParaRPr>
          </a:p>
        </p:txBody>
      </p:sp>
      <p:graphicFrame>
        <p:nvGraphicFramePr>
          <p:cNvPr id="3" name="Tablo 2">
            <a:extLst>
              <a:ext uri="{FF2B5EF4-FFF2-40B4-BE49-F238E27FC236}">
                <a16:creationId xmlns:a16="http://schemas.microsoft.com/office/drawing/2014/main" id="{C09C41AE-B84A-BD6E-279B-4EE415170E2A}"/>
              </a:ext>
            </a:extLst>
          </p:cNvPr>
          <p:cNvGraphicFramePr>
            <a:graphicFrameLocks noGrp="1"/>
          </p:cNvGraphicFramePr>
          <p:nvPr>
            <p:extLst>
              <p:ext uri="{D42A27DB-BD31-4B8C-83A1-F6EECF244321}">
                <p14:modId xmlns:p14="http://schemas.microsoft.com/office/powerpoint/2010/main" val="2021326490"/>
              </p:ext>
            </p:extLst>
          </p:nvPr>
        </p:nvGraphicFramePr>
        <p:xfrm>
          <a:off x="2897564" y="618753"/>
          <a:ext cx="8706199" cy="5909905"/>
        </p:xfrm>
        <a:graphic>
          <a:graphicData uri="http://schemas.openxmlformats.org/drawingml/2006/table">
            <a:tbl>
              <a:tblPr/>
              <a:tblGrid>
                <a:gridCol w="5023486">
                  <a:extLst>
                    <a:ext uri="{9D8B030D-6E8A-4147-A177-3AD203B41FA5}">
                      <a16:colId xmlns:a16="http://schemas.microsoft.com/office/drawing/2014/main" val="301908498"/>
                    </a:ext>
                  </a:extLst>
                </a:gridCol>
                <a:gridCol w="1715319">
                  <a:extLst>
                    <a:ext uri="{9D8B030D-6E8A-4147-A177-3AD203B41FA5}">
                      <a16:colId xmlns:a16="http://schemas.microsoft.com/office/drawing/2014/main" val="1435008054"/>
                    </a:ext>
                  </a:extLst>
                </a:gridCol>
                <a:gridCol w="1967394">
                  <a:extLst>
                    <a:ext uri="{9D8B030D-6E8A-4147-A177-3AD203B41FA5}">
                      <a16:colId xmlns:a16="http://schemas.microsoft.com/office/drawing/2014/main" val="907832743"/>
                    </a:ext>
                  </a:extLst>
                </a:gridCol>
              </a:tblGrid>
              <a:tr h="496815">
                <a:tc>
                  <a:txBody>
                    <a:bodyPr/>
                    <a:lstStyle/>
                    <a:p>
                      <a:r>
                        <a:rPr lang="tr-TR" sz="1800" dirty="0">
                          <a:solidFill>
                            <a:schemeClr val="tx1"/>
                          </a:solidFill>
                          <a:effectLst/>
                          <a:latin typeface="+mj-lt"/>
                        </a:rPr>
                        <a:t>Diş hekimliği fakültesine dokümantasyon eğitimi verildi</a:t>
                      </a:r>
                    </a:p>
                  </a:txBody>
                  <a:tcPr marL="6068" marR="6068" marT="3034" marB="30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tr-TR" sz="1800" dirty="0">
                          <a:effectLst/>
                          <a:latin typeface="+mj-lt"/>
                        </a:rPr>
                        <a:t>İdari Personel</a:t>
                      </a:r>
                    </a:p>
                  </a:txBody>
                  <a:tcPr marL="6068" marR="6068" marT="3034" marB="30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tr-TR" sz="1800" dirty="0">
                          <a:effectLst/>
                          <a:latin typeface="+mj-lt"/>
                        </a:rPr>
                        <a:t>16.02.2022</a:t>
                      </a:r>
                    </a:p>
                  </a:txBody>
                  <a:tcPr marL="6068" marR="6068" marT="3034" marB="30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70396319"/>
                  </a:ext>
                </a:extLst>
              </a:tr>
              <a:tr h="797480">
                <a:tc>
                  <a:txBody>
                    <a:bodyPr/>
                    <a:lstStyle/>
                    <a:p>
                      <a:r>
                        <a:rPr lang="tr-TR" sz="1800" dirty="0">
                          <a:solidFill>
                            <a:schemeClr val="tx1"/>
                          </a:solidFill>
                          <a:effectLst/>
                          <a:latin typeface="+mj-lt"/>
                        </a:rPr>
                        <a:t>Üniversitemizin kalite komisyonu üyelerine kurumsal iç değerlendirme raporunun (KIDR) hazırlanıp ve sisteme yüklenilmesi hakkında bilgi verildi </a:t>
                      </a:r>
                    </a:p>
                  </a:txBody>
                  <a:tcPr marL="6068" marR="6068" marT="3034" marB="30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tr-TR" sz="1800" dirty="0">
                          <a:effectLst/>
                          <a:latin typeface="+mj-lt"/>
                        </a:rPr>
                        <a:t>Kalite Komisyon Üyeleri</a:t>
                      </a:r>
                    </a:p>
                  </a:txBody>
                  <a:tcPr marL="6068" marR="6068" marT="3034" marB="30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tr-TR" sz="1800" dirty="0">
                          <a:effectLst/>
                          <a:latin typeface="+mj-lt"/>
                        </a:rPr>
                        <a:t>17.02.2022</a:t>
                      </a:r>
                    </a:p>
                  </a:txBody>
                  <a:tcPr marL="6068" marR="6068" marT="3034" marB="30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43833005"/>
                  </a:ext>
                </a:extLst>
              </a:tr>
              <a:tr h="797480">
                <a:tc>
                  <a:txBody>
                    <a:bodyPr/>
                    <a:lstStyle/>
                    <a:p>
                      <a:r>
                        <a:rPr lang="tr-TR" sz="1800" kern="1200" dirty="0">
                          <a:solidFill>
                            <a:schemeClr val="tx1"/>
                          </a:solidFill>
                          <a:effectLst/>
                          <a:latin typeface="+mj-lt"/>
                          <a:ea typeface="+mn-ea"/>
                          <a:cs typeface="+mn-cs"/>
                        </a:rPr>
                        <a:t>Üniversitemizin kalite komisyonu başkanları ile kurumsal iç değerlendirme raporunda (KIDR) belirlenen iyileştirmeler değerlendirildi. </a:t>
                      </a:r>
                    </a:p>
                  </a:txBody>
                  <a:tcPr marL="6068" marR="6068" marT="3034" marB="30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tr-TR" sz="1800" dirty="0">
                          <a:effectLst/>
                          <a:latin typeface="+mj-lt"/>
                        </a:rPr>
                        <a:t>Kalite Komisyon Başkanları</a:t>
                      </a:r>
                    </a:p>
                  </a:txBody>
                  <a:tcPr marL="6068" marR="6068" marT="3034" marB="30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tr-TR" sz="1800" dirty="0">
                          <a:effectLst/>
                          <a:latin typeface="+mj-lt"/>
                        </a:rPr>
                        <a:t>29.03.2022</a:t>
                      </a:r>
                    </a:p>
                  </a:txBody>
                  <a:tcPr marL="6068" marR="6068" marT="3034" marB="30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51268952"/>
                  </a:ext>
                </a:extLst>
              </a:tr>
              <a:tr h="797480">
                <a:tc>
                  <a:txBody>
                    <a:bodyPr/>
                    <a:lstStyle/>
                    <a:p>
                      <a:r>
                        <a:rPr lang="tr-TR" sz="1800" dirty="0">
                          <a:solidFill>
                            <a:schemeClr val="tx1"/>
                          </a:solidFill>
                          <a:effectLst/>
                          <a:latin typeface="+mj-lt"/>
                        </a:rPr>
                        <a:t>Üniversitemizin kalite öğrenci topluluğu Gaziantep üniversitesinde düzenlenen «Standartların üniversite ve toplumdaki yeri" konulu etkinliğine katıldı.</a:t>
                      </a:r>
                    </a:p>
                  </a:txBody>
                  <a:tcPr marL="6068" marR="6068" marT="3034" marB="30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tr-TR" sz="1800" dirty="0">
                          <a:effectLst/>
                          <a:latin typeface="+mj-lt"/>
                        </a:rPr>
                        <a:t>Kalite Öğrenci Topluluğu</a:t>
                      </a:r>
                    </a:p>
                  </a:txBody>
                  <a:tcPr marL="6068" marR="6068" marT="3034" marB="30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tr-TR" sz="1800" dirty="0">
                          <a:effectLst/>
                          <a:latin typeface="+mj-lt"/>
                        </a:rPr>
                        <a:t>29.03.2022</a:t>
                      </a:r>
                    </a:p>
                  </a:txBody>
                  <a:tcPr marL="6068" marR="6068" marT="3034" marB="30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0809594"/>
                  </a:ext>
                </a:extLst>
              </a:tr>
              <a:tr h="496815">
                <a:tc>
                  <a:txBody>
                    <a:bodyPr/>
                    <a:lstStyle/>
                    <a:p>
                      <a:r>
                        <a:rPr lang="tr-TR" sz="1800" kern="1200" dirty="0">
                          <a:solidFill>
                            <a:schemeClr val="tx1"/>
                          </a:solidFill>
                          <a:effectLst/>
                          <a:latin typeface="+mj-lt"/>
                          <a:ea typeface="+mn-ea"/>
                          <a:cs typeface="+mn-cs"/>
                        </a:rPr>
                        <a:t>Birimlerde TS-EN ISO 9001:2015 KYS İç Tetkikleri yapıldı</a:t>
                      </a:r>
                    </a:p>
                  </a:txBody>
                  <a:tcPr marL="6068" marR="6068" marT="3034" marB="30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tr-TR" sz="1800" dirty="0">
                          <a:effectLst/>
                          <a:latin typeface="+mj-lt"/>
                        </a:rPr>
                        <a:t>Tüm Birimler</a:t>
                      </a:r>
                    </a:p>
                  </a:txBody>
                  <a:tcPr marL="6068" marR="6068" marT="3034" marB="30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tr-TR" sz="1800" dirty="0">
                          <a:effectLst/>
                          <a:latin typeface="+mj-lt"/>
                        </a:rPr>
                        <a:t>04 - 18.04.2022</a:t>
                      </a:r>
                    </a:p>
                  </a:txBody>
                  <a:tcPr marL="6068" marR="6068" marT="3034" marB="30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31921813"/>
                  </a:ext>
                </a:extLst>
              </a:tr>
              <a:tr h="496815">
                <a:tc>
                  <a:txBody>
                    <a:bodyPr/>
                    <a:lstStyle/>
                    <a:p>
                      <a:r>
                        <a:rPr lang="tr-TR" sz="1800" dirty="0">
                          <a:solidFill>
                            <a:schemeClr val="tx1"/>
                          </a:solidFill>
                          <a:effectLst/>
                          <a:latin typeface="+mj-lt"/>
                        </a:rPr>
                        <a:t>İç paydaş memnuniyet anketleri yapıldı</a:t>
                      </a:r>
                    </a:p>
                  </a:txBody>
                  <a:tcPr marL="6068" marR="6068" marT="3034" marB="30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tr-TR" sz="1800" dirty="0">
                          <a:effectLst/>
                          <a:latin typeface="+mj-lt"/>
                        </a:rPr>
                        <a:t>Tüm Birimler</a:t>
                      </a:r>
                    </a:p>
                  </a:txBody>
                  <a:tcPr marL="6068" marR="6068" marT="3034" marB="30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tr-TR" sz="1800" dirty="0">
                          <a:effectLst/>
                          <a:latin typeface="+mj-lt"/>
                        </a:rPr>
                        <a:t>10-27.05.2022</a:t>
                      </a:r>
                    </a:p>
                  </a:txBody>
                  <a:tcPr marL="6068" marR="6068" marT="3034" marB="30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27620390"/>
                  </a:ext>
                </a:extLst>
              </a:tr>
              <a:tr h="1076247">
                <a:tc>
                  <a:txBody>
                    <a:bodyPr/>
                    <a:lstStyle/>
                    <a:p>
                      <a:r>
                        <a:rPr lang="tr-TR" sz="1800" dirty="0">
                          <a:solidFill>
                            <a:schemeClr val="tx1"/>
                          </a:solidFill>
                          <a:effectLst/>
                          <a:latin typeface="+mj-lt"/>
                        </a:rPr>
                        <a:t>Üniversitemizin ADYÜ Kalite Öğrenci Topluluğu başkanı ve bir üyesi, Ege Üniversitesinde düzenlenen: YÖKAK Kalite güvence sistemine ilişkin öğrenci farkındalığı ana temasıyla ''kalite toplulukları öğrenci zirvesi'ne katıldı.</a:t>
                      </a:r>
                    </a:p>
                  </a:txBody>
                  <a:tcPr marL="6068" marR="6068" marT="3034" marB="30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tr-TR" sz="1800" dirty="0">
                          <a:effectLst/>
                          <a:latin typeface="+mj-lt"/>
                        </a:rPr>
                        <a:t>Kalite Öğrenci Topluluğu</a:t>
                      </a:r>
                    </a:p>
                  </a:txBody>
                  <a:tcPr marL="6068" marR="6068" marT="3034" marB="30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tr-TR" sz="1800" dirty="0">
                          <a:effectLst/>
                          <a:latin typeface="+mj-lt"/>
                        </a:rPr>
                        <a:t>03-05-06.2022</a:t>
                      </a:r>
                    </a:p>
                  </a:txBody>
                  <a:tcPr marL="6068" marR="6068" marT="3034" marB="30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63298896"/>
                  </a:ext>
                </a:extLst>
              </a:tr>
              <a:tr h="808849">
                <a:tc>
                  <a:txBody>
                    <a:bodyPr/>
                    <a:lstStyle/>
                    <a:p>
                      <a:r>
                        <a:rPr lang="tr-TR" sz="1800" dirty="0">
                          <a:solidFill>
                            <a:schemeClr val="tx1"/>
                          </a:solidFill>
                          <a:effectLst/>
                          <a:latin typeface="+mj-lt"/>
                        </a:rPr>
                        <a:t>Kalite yönetimi koordinatör yardımcısı Dr. Öğretim üyesi Cavidan GÜL VARIŞ tarafından üniversitemiz senatörlerine sunum yapılarak,  </a:t>
                      </a:r>
                      <a:r>
                        <a:rPr lang="tr-TR" sz="1800" u="none" strike="noStrike" dirty="0">
                          <a:solidFill>
                            <a:schemeClr val="tx1"/>
                          </a:solidFill>
                          <a:effectLst/>
                          <a:latin typeface="+mj-lt"/>
                          <a:hlinkClick r:id="rId4">
                            <a:extLst>
                              <a:ext uri="{A12FA001-AC4F-418D-AE19-62706E023703}">
                                <ahyp:hlinkClr xmlns:ahyp="http://schemas.microsoft.com/office/drawing/2018/hyperlinkcolor" xmlns="" val="tx"/>
                              </a:ext>
                            </a:extLst>
                          </a:hlinkClick>
                        </a:rPr>
                        <a:t>yönetimin gözden geçirme (YGG) toplantısı</a:t>
                      </a:r>
                      <a:r>
                        <a:rPr lang="tr-TR" sz="1800" dirty="0">
                          <a:solidFill>
                            <a:schemeClr val="tx1"/>
                          </a:solidFill>
                          <a:effectLst/>
                          <a:latin typeface="+mj-lt"/>
                        </a:rPr>
                        <a:t> yapıldı.</a:t>
                      </a:r>
                    </a:p>
                  </a:txBody>
                  <a:tcPr marL="6068" marR="6068" marT="3034" marB="30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tr-TR" sz="1800" dirty="0">
                          <a:effectLst/>
                          <a:latin typeface="+mj-lt"/>
                        </a:rPr>
                        <a:t>Senatörler/Birim Yöneticileri</a:t>
                      </a:r>
                    </a:p>
                  </a:txBody>
                  <a:tcPr marL="6068" marR="6068" marT="3034" marB="30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tr-TR" sz="1800" dirty="0">
                          <a:effectLst/>
                          <a:latin typeface="+mj-lt"/>
                        </a:rPr>
                        <a:t>01.07.2022</a:t>
                      </a:r>
                    </a:p>
                  </a:txBody>
                  <a:tcPr marL="6068" marR="6068" marT="3034" marB="30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75664964"/>
                  </a:ext>
                </a:extLst>
              </a:tr>
            </a:tbl>
          </a:graphicData>
        </a:graphic>
      </p:graphicFrame>
    </p:spTree>
    <p:extLst>
      <p:ext uri="{BB962C8B-B14F-4D97-AF65-F5344CB8AC3E}">
        <p14:creationId xmlns:p14="http://schemas.microsoft.com/office/powerpoint/2010/main" val="36428150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337CCD-4275-E783-25F1-33808601A7F9}"/>
            </a:ext>
          </a:extLst>
        </p:cNvPr>
        <p:cNvGrpSpPr/>
        <p:nvPr/>
      </p:nvGrpSpPr>
      <p:grpSpPr>
        <a:xfrm>
          <a:off x="0" y="0"/>
          <a:ext cx="0" cy="0"/>
          <a:chOff x="0" y="0"/>
          <a:chExt cx="0" cy="0"/>
        </a:xfrm>
      </p:grpSpPr>
      <p:sp>
        <p:nvSpPr>
          <p:cNvPr id="4" name="Oval 3">
            <a:extLst>
              <a:ext uri="{FF2B5EF4-FFF2-40B4-BE49-F238E27FC236}">
                <a16:creationId xmlns:a16="http://schemas.microsoft.com/office/drawing/2014/main" id="{9A8E6E75-4477-A453-6D9C-6D579DA04208}"/>
              </a:ext>
            </a:extLst>
          </p:cNvPr>
          <p:cNvSpPr/>
          <p:nvPr/>
        </p:nvSpPr>
        <p:spPr>
          <a:xfrm>
            <a:off x="588236" y="1811123"/>
            <a:ext cx="2309329" cy="2290359"/>
          </a:xfrm>
          <a:prstGeom prst="ellipse">
            <a:avLst/>
          </a:prstGeom>
          <a:blipFill>
            <a:blip r:embed="rId3"/>
            <a:stretch>
              <a:fillRect l="-72000" r="-6300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12 Metin kutusu">
            <a:extLst>
              <a:ext uri="{FF2B5EF4-FFF2-40B4-BE49-F238E27FC236}">
                <a16:creationId xmlns:a16="http://schemas.microsoft.com/office/drawing/2014/main" id="{6A8CB492-0818-3C23-5216-99BB4AB8751A}"/>
              </a:ext>
            </a:extLst>
          </p:cNvPr>
          <p:cNvSpPr txBox="1"/>
          <p:nvPr/>
        </p:nvSpPr>
        <p:spPr>
          <a:xfrm>
            <a:off x="0" y="-37667"/>
            <a:ext cx="12191999" cy="461665"/>
          </a:xfrm>
          <a:prstGeom prst="rect">
            <a:avLst/>
          </a:prstGeom>
          <a:noFill/>
        </p:spPr>
        <p:txBody>
          <a:bodyPr wrap="square" rtlCol="0">
            <a:spAutoFit/>
          </a:bodyPr>
          <a:lstStyle/>
          <a:p>
            <a:pPr algn="ctr">
              <a:defRPr/>
            </a:pPr>
            <a:r>
              <a:rPr lang="tr-TR" sz="2400" b="1" dirty="0">
                <a:solidFill>
                  <a:schemeClr val="bg1"/>
                </a:solidFill>
                <a:latin typeface="+mj-lt"/>
              </a:rPr>
              <a:t>2020-2024 TAMAMLANAN FAALİYETLERİMİZ</a:t>
            </a:r>
          </a:p>
        </p:txBody>
      </p:sp>
      <p:sp>
        <p:nvSpPr>
          <p:cNvPr id="41" name="12 Metin kutusu">
            <a:extLst>
              <a:ext uri="{FF2B5EF4-FFF2-40B4-BE49-F238E27FC236}">
                <a16:creationId xmlns:a16="http://schemas.microsoft.com/office/drawing/2014/main" id="{87AA7616-E56E-0EE8-490D-875D5C0A89FC}"/>
              </a:ext>
            </a:extLst>
          </p:cNvPr>
          <p:cNvSpPr txBox="1"/>
          <p:nvPr/>
        </p:nvSpPr>
        <p:spPr>
          <a:xfrm>
            <a:off x="0" y="6533544"/>
            <a:ext cx="12192000" cy="400110"/>
          </a:xfrm>
          <a:prstGeom prst="rect">
            <a:avLst/>
          </a:prstGeom>
          <a:noFill/>
        </p:spPr>
        <p:txBody>
          <a:bodyPr wrap="square" rtlCol="0">
            <a:spAutoFit/>
          </a:bodyPr>
          <a:lstStyle/>
          <a:p>
            <a:pPr algn="ctr"/>
            <a:r>
              <a:rPr lang="tr-TR" sz="2000" b="1" dirty="0">
                <a:solidFill>
                  <a:srgbClr val="44546A">
                    <a:lumMod val="75000"/>
                  </a:srgbClr>
                </a:solidFill>
                <a:latin typeface="+mj-lt"/>
              </a:rPr>
              <a:t>TOPLAM KALİTE YÖNETİMİ KOORDİNATÖRLÜĞÜ</a:t>
            </a:r>
          </a:p>
        </p:txBody>
      </p:sp>
      <p:sp>
        <p:nvSpPr>
          <p:cNvPr id="15" name="TextBox 16">
            <a:extLst>
              <a:ext uri="{FF2B5EF4-FFF2-40B4-BE49-F238E27FC236}">
                <a16:creationId xmlns:a16="http://schemas.microsoft.com/office/drawing/2014/main" id="{6793EF97-5862-3135-BAA5-6DFDFA892008}"/>
              </a:ext>
            </a:extLst>
          </p:cNvPr>
          <p:cNvSpPr txBox="1"/>
          <p:nvPr/>
        </p:nvSpPr>
        <p:spPr>
          <a:xfrm>
            <a:off x="373011" y="928958"/>
            <a:ext cx="2739778" cy="646331"/>
          </a:xfrm>
          <a:prstGeom prst="rect">
            <a:avLst/>
          </a:prstGeom>
          <a:noFill/>
        </p:spPr>
        <p:txBody>
          <a:bodyPr wrap="square" rtlCol="0">
            <a:spAutoFit/>
          </a:bodyPr>
          <a:lstStyle/>
          <a:p>
            <a:pPr algn="ctr" defTabSz="1218987"/>
            <a:r>
              <a:rPr lang="tr-TR" b="1" dirty="0">
                <a:solidFill>
                  <a:prstClr val="black"/>
                </a:solidFill>
                <a:latin typeface="Arial" panose="020B0604020202020204" pitchFamily="34" charset="0"/>
                <a:cs typeface="Arial" panose="020B0604020202020204" pitchFamily="34" charset="0"/>
              </a:rPr>
              <a:t>Tamamlanan Faaliyetler</a:t>
            </a:r>
            <a:endParaRPr lang="en-US" b="1" dirty="0">
              <a:solidFill>
                <a:prstClr val="black"/>
              </a:solidFill>
              <a:latin typeface="Arial" panose="020B0604020202020204" pitchFamily="34" charset="0"/>
              <a:cs typeface="Arial" panose="020B0604020202020204" pitchFamily="34" charset="0"/>
            </a:endParaRPr>
          </a:p>
        </p:txBody>
      </p:sp>
      <p:sp>
        <p:nvSpPr>
          <p:cNvPr id="16" name="Shape 99">
            <a:extLst>
              <a:ext uri="{FF2B5EF4-FFF2-40B4-BE49-F238E27FC236}">
                <a16:creationId xmlns:a16="http://schemas.microsoft.com/office/drawing/2014/main" id="{C19D7F9D-FD22-74E2-86EF-5EFEDB9D0860}"/>
              </a:ext>
            </a:extLst>
          </p:cNvPr>
          <p:cNvSpPr/>
          <p:nvPr/>
        </p:nvSpPr>
        <p:spPr>
          <a:xfrm>
            <a:off x="446844" y="1672760"/>
            <a:ext cx="2592114" cy="256708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ln w="50800">
            <a:solidFill>
              <a:schemeClr val="accent5">
                <a:alpha val="70000"/>
              </a:schemeClr>
            </a:solidFill>
            <a:miter lim="400000"/>
          </a:ln>
        </p:spPr>
        <p:txBody>
          <a:bodyPr lIns="0" tIns="0" rIns="0" bIns="0" anchor="ctr"/>
          <a:lstStyle/>
          <a:p>
            <a:pPr lvl="0" defTabSz="584200">
              <a:defRPr sz="4000">
                <a:solidFill>
                  <a:srgbClr val="FFFFFF"/>
                </a:solidFill>
                <a:effectLst>
                  <a:outerShdw blurRad="38100" dist="12700" dir="5400000" rotWithShape="0">
                    <a:srgbClr val="000000">
                      <a:alpha val="50000"/>
                    </a:srgbClr>
                  </a:outerShdw>
                </a:effectLst>
              </a:defRPr>
            </a:pPr>
            <a:endParaRPr>
              <a:latin typeface="Segoe UI" panose="020B0502040204020203" pitchFamily="34" charset="0"/>
              <a:cs typeface="Segoe UI" panose="020B0502040204020203" pitchFamily="34" charset="0"/>
            </a:endParaRPr>
          </a:p>
        </p:txBody>
      </p:sp>
      <p:graphicFrame>
        <p:nvGraphicFramePr>
          <p:cNvPr id="5" name="Tablo 4">
            <a:extLst>
              <a:ext uri="{FF2B5EF4-FFF2-40B4-BE49-F238E27FC236}">
                <a16:creationId xmlns:a16="http://schemas.microsoft.com/office/drawing/2014/main" id="{10C680B2-5E5B-D41D-36B0-08B370D0973F}"/>
              </a:ext>
            </a:extLst>
          </p:cNvPr>
          <p:cNvGraphicFramePr>
            <a:graphicFrameLocks noGrp="1"/>
          </p:cNvGraphicFramePr>
          <p:nvPr>
            <p:extLst>
              <p:ext uri="{D42A27DB-BD31-4B8C-83A1-F6EECF244321}">
                <p14:modId xmlns:p14="http://schemas.microsoft.com/office/powerpoint/2010/main" val="1103909241"/>
              </p:ext>
            </p:extLst>
          </p:nvPr>
        </p:nvGraphicFramePr>
        <p:xfrm>
          <a:off x="3038957" y="579231"/>
          <a:ext cx="8490975" cy="6118811"/>
        </p:xfrm>
        <a:graphic>
          <a:graphicData uri="http://schemas.openxmlformats.org/drawingml/2006/table">
            <a:tbl>
              <a:tblPr/>
              <a:tblGrid>
                <a:gridCol w="4899301">
                  <a:extLst>
                    <a:ext uri="{9D8B030D-6E8A-4147-A177-3AD203B41FA5}">
                      <a16:colId xmlns:a16="http://schemas.microsoft.com/office/drawing/2014/main" val="4137107974"/>
                    </a:ext>
                  </a:extLst>
                </a:gridCol>
                <a:gridCol w="1793575">
                  <a:extLst>
                    <a:ext uri="{9D8B030D-6E8A-4147-A177-3AD203B41FA5}">
                      <a16:colId xmlns:a16="http://schemas.microsoft.com/office/drawing/2014/main" val="884953720"/>
                    </a:ext>
                  </a:extLst>
                </a:gridCol>
                <a:gridCol w="1798099">
                  <a:extLst>
                    <a:ext uri="{9D8B030D-6E8A-4147-A177-3AD203B41FA5}">
                      <a16:colId xmlns:a16="http://schemas.microsoft.com/office/drawing/2014/main" val="1336337286"/>
                    </a:ext>
                  </a:extLst>
                </a:gridCol>
              </a:tblGrid>
              <a:tr h="949474">
                <a:tc>
                  <a:txBody>
                    <a:bodyPr/>
                    <a:lstStyle/>
                    <a:p>
                      <a:r>
                        <a:rPr lang="tr-TR" sz="2000" dirty="0">
                          <a:solidFill>
                            <a:schemeClr val="tx1"/>
                          </a:solidFill>
                          <a:effectLst/>
                          <a:latin typeface="+mj-lt"/>
                        </a:rPr>
                        <a:t>Dr. Öğretim üyesi Cavidan GÜL VARIŞ tarafından üniversitemizin eğitim, öğretim konusundaki gelişmeye açık yönlerin iyileştirilmesi için Eğitim Kalite Komisyonuna sunum yapıldı.</a:t>
                      </a:r>
                    </a:p>
                  </a:txBody>
                  <a:tcPr marL="6068" marR="6068" marT="3034" marB="30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tr-TR" sz="2000" dirty="0">
                          <a:effectLst/>
                          <a:latin typeface="+mj-lt"/>
                        </a:rPr>
                        <a:t>Eğitim Kalite Komisyon Üyeleri</a:t>
                      </a:r>
                    </a:p>
                  </a:txBody>
                  <a:tcPr marL="6068" marR="6068" marT="3034" marB="30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tr-TR" sz="2000" dirty="0">
                          <a:effectLst/>
                          <a:latin typeface="+mj-lt"/>
                        </a:rPr>
                        <a:t>06.10.2022</a:t>
                      </a:r>
                    </a:p>
                  </a:txBody>
                  <a:tcPr marL="6068" marR="6068" marT="3034" marB="30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6127188"/>
                  </a:ext>
                </a:extLst>
              </a:tr>
              <a:tr h="949474">
                <a:tc>
                  <a:txBody>
                    <a:bodyPr/>
                    <a:lstStyle/>
                    <a:p>
                      <a:r>
                        <a:rPr lang="tr-TR" sz="2000" u="none" strike="noStrike" dirty="0">
                          <a:solidFill>
                            <a:schemeClr val="tx1"/>
                          </a:solidFill>
                          <a:effectLst/>
                          <a:latin typeface="+mj-lt"/>
                          <a:hlinkClick r:id="rId4">
                            <a:extLst>
                              <a:ext uri="{A12FA001-AC4F-418D-AE19-62706E023703}">
                                <ahyp:hlinkClr xmlns:ahyp="http://schemas.microsoft.com/office/drawing/2018/hyperlinkcolor" xmlns="" val="tx"/>
                              </a:ext>
                            </a:extLst>
                          </a:hlinkClick>
                        </a:rPr>
                        <a:t>ADYÜ öğrenci kalite topluluğu üyeleri  üniversitemizde öğrencilere kaliteyi tanıtmak ve kalite kültürünü oluşturmak amacıyla etkinlik tanıtım toplantısı düzenlendi.</a:t>
                      </a:r>
                      <a:endParaRPr lang="tr-TR" sz="2000" dirty="0">
                        <a:solidFill>
                          <a:schemeClr val="tx1"/>
                        </a:solidFill>
                        <a:effectLst/>
                        <a:latin typeface="+mj-lt"/>
                      </a:endParaRPr>
                    </a:p>
                  </a:txBody>
                  <a:tcPr marL="6068" marR="6068" marT="3034" marB="30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tr-TR" sz="2000" dirty="0">
                          <a:effectLst/>
                          <a:latin typeface="+mj-lt"/>
                        </a:rPr>
                        <a:t>ADYÜ Öğrenci Kalite Topluluğu/Kalite Koor./Kariyer Geliştirme Müdürlüğü</a:t>
                      </a:r>
                    </a:p>
                  </a:txBody>
                  <a:tcPr marL="6068" marR="6068" marT="3034" marB="30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tr-TR" sz="2000" dirty="0">
                          <a:effectLst/>
                          <a:latin typeface="+mj-lt"/>
                        </a:rPr>
                        <a:t>27.10.2022</a:t>
                      </a:r>
                    </a:p>
                  </a:txBody>
                  <a:tcPr marL="6068" marR="6068" marT="3034" marB="30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05226771"/>
                  </a:ext>
                </a:extLst>
              </a:tr>
              <a:tr h="830617">
                <a:tc>
                  <a:txBody>
                    <a:bodyPr/>
                    <a:lstStyle/>
                    <a:p>
                      <a:r>
                        <a:rPr lang="tr-TR" sz="2000" u="none" strike="noStrike" dirty="0">
                          <a:solidFill>
                            <a:schemeClr val="tx1"/>
                          </a:solidFill>
                          <a:effectLst/>
                          <a:latin typeface="+mj-lt"/>
                          <a:hlinkClick r:id="rId5">
                            <a:extLst>
                              <a:ext uri="{A12FA001-AC4F-418D-AE19-62706E023703}">
                                <ahyp:hlinkClr xmlns:ahyp="http://schemas.microsoft.com/office/drawing/2018/hyperlinkcolor" xmlns="" val="tx"/>
                              </a:ext>
                            </a:extLst>
                          </a:hlinkClick>
                        </a:rPr>
                        <a:t>ADYÜ öğrenci kalite topluluk başkanı seçimi yapıldı.</a:t>
                      </a:r>
                      <a:endParaRPr lang="tr-TR" sz="2000" dirty="0">
                        <a:solidFill>
                          <a:schemeClr val="tx1"/>
                        </a:solidFill>
                        <a:effectLst/>
                        <a:latin typeface="+mj-lt"/>
                      </a:endParaRPr>
                    </a:p>
                  </a:txBody>
                  <a:tcPr marL="6068" marR="6068" marT="3034" marB="30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tr-TR" sz="2000" dirty="0">
                          <a:effectLst/>
                          <a:latin typeface="+mj-lt"/>
                        </a:rPr>
                        <a:t>ADYÜ Öğrenci Kalite Topluluğu Üyeleri/Kalite Koor.</a:t>
                      </a:r>
                    </a:p>
                  </a:txBody>
                  <a:tcPr marL="6068" marR="6068" marT="3034" marB="30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tr-TR" sz="2000" dirty="0">
                          <a:effectLst/>
                          <a:latin typeface="+mj-lt"/>
                        </a:rPr>
                        <a:t>24.11.2022</a:t>
                      </a:r>
                    </a:p>
                  </a:txBody>
                  <a:tcPr marL="6068" marR="6068" marT="3034" marB="30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39517761"/>
                  </a:ext>
                </a:extLst>
              </a:tr>
              <a:tr h="712313">
                <a:tc>
                  <a:txBody>
                    <a:bodyPr/>
                    <a:lstStyle/>
                    <a:p>
                      <a:r>
                        <a:rPr lang="tr-TR" sz="2000" u="none" strike="noStrike" dirty="0">
                          <a:solidFill>
                            <a:schemeClr val="tx1"/>
                          </a:solidFill>
                          <a:effectLst/>
                          <a:latin typeface="+mj-lt"/>
                          <a:hlinkClick r:id="rId6">
                            <a:extLst>
                              <a:ext uri="{A12FA001-AC4F-418D-AE19-62706E023703}">
                                <ahyp:hlinkClr xmlns:ahyp="http://schemas.microsoft.com/office/drawing/2018/hyperlinkcolor" xmlns="" val="tx"/>
                              </a:ext>
                            </a:extLst>
                          </a:hlinkClick>
                        </a:rPr>
                        <a:t>ADYÜ Kalite Topluluk Başkanı YÖKAK Kalite Elçileri Farkındalık Çalıştayına katıldı.</a:t>
                      </a:r>
                      <a:endParaRPr lang="tr-TR" sz="2000" dirty="0">
                        <a:solidFill>
                          <a:schemeClr val="tx1"/>
                        </a:solidFill>
                        <a:effectLst/>
                        <a:latin typeface="+mj-lt"/>
                      </a:endParaRPr>
                    </a:p>
                  </a:txBody>
                  <a:tcPr marL="6068" marR="6068" marT="3034" marB="30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tr-TR" sz="2000" dirty="0">
                          <a:effectLst/>
                          <a:latin typeface="+mj-lt"/>
                        </a:rPr>
                        <a:t>Fırat Üniversitesi</a:t>
                      </a:r>
                    </a:p>
                  </a:txBody>
                  <a:tcPr marL="6068" marR="6068" marT="3034" marB="30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tr-TR" sz="2000" dirty="0">
                          <a:effectLst/>
                          <a:latin typeface="+mj-lt"/>
                        </a:rPr>
                        <a:t>05-06.12.2022</a:t>
                      </a:r>
                    </a:p>
                  </a:txBody>
                  <a:tcPr marL="6068" marR="6068" marT="3034" marB="30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37662080"/>
                  </a:ext>
                </a:extLst>
              </a:tr>
              <a:tr h="781220">
                <a:tc>
                  <a:txBody>
                    <a:bodyPr/>
                    <a:lstStyle/>
                    <a:p>
                      <a:r>
                        <a:rPr lang="tr-TR" sz="2000" u="none" strike="noStrike" dirty="0">
                          <a:solidFill>
                            <a:schemeClr val="tx1"/>
                          </a:solidFill>
                          <a:effectLst/>
                          <a:latin typeface="+mj-lt"/>
                          <a:hlinkClick r:id="rId7">
                            <a:extLst>
                              <a:ext uri="{A12FA001-AC4F-418D-AE19-62706E023703}">
                                <ahyp:hlinkClr xmlns:ahyp="http://schemas.microsoft.com/office/drawing/2018/hyperlinkcolor" xmlns="" val="tx"/>
                              </a:ext>
                            </a:extLst>
                          </a:hlinkClick>
                        </a:rPr>
                        <a:t>TS EN ISO 9001:2015 kalite yönetim sistemi belgelendirme süreci hakkında  bilgilendirme toplantısı yapıldı.</a:t>
                      </a:r>
                      <a:endParaRPr lang="tr-TR" sz="2000" dirty="0">
                        <a:solidFill>
                          <a:schemeClr val="tx1"/>
                        </a:solidFill>
                        <a:effectLst/>
                        <a:latin typeface="+mj-lt"/>
                      </a:endParaRPr>
                    </a:p>
                  </a:txBody>
                  <a:tcPr marL="6068" marR="6068" marT="3034" marB="30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tr-TR" sz="2000" dirty="0">
                          <a:effectLst/>
                          <a:latin typeface="+mj-lt"/>
                        </a:rPr>
                        <a:t>Birim Yöneticileri</a:t>
                      </a:r>
                    </a:p>
                  </a:txBody>
                  <a:tcPr marL="6068" marR="6068" marT="3034" marB="30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tr-TR" sz="2000" dirty="0">
                          <a:effectLst/>
                          <a:latin typeface="+mj-lt"/>
                        </a:rPr>
                        <a:t>08.12.2022</a:t>
                      </a:r>
                    </a:p>
                  </a:txBody>
                  <a:tcPr marL="6068" marR="6068" marT="3034" marB="30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09045618"/>
                  </a:ext>
                </a:extLst>
              </a:tr>
              <a:tr h="1260845">
                <a:tc>
                  <a:txBody>
                    <a:bodyPr/>
                    <a:lstStyle/>
                    <a:p>
                      <a:r>
                        <a:rPr lang="tr-TR" sz="2000" b="0" i="0" u="none" strike="noStrike" dirty="0">
                          <a:solidFill>
                            <a:schemeClr val="tx1"/>
                          </a:solidFill>
                          <a:effectLst/>
                          <a:latin typeface="+mj-lt"/>
                          <a:hlinkClick r:id="rId8">
                            <a:extLst>
                              <a:ext uri="{A12FA001-AC4F-418D-AE19-62706E023703}">
                                <ahyp:hlinkClr xmlns:ahyp="http://schemas.microsoft.com/office/drawing/2018/hyperlinkcolor" xmlns="" val="tx"/>
                              </a:ext>
                            </a:extLst>
                          </a:hlinkClick>
                        </a:rPr>
                        <a:t>TS EN ISO 9001:2015 kalite yönetim sistemi belgesinin alınması kapsamında, 20 aralık 2022 tarihinde açılış toplantısı yapılarak 20-23 aralık 2022 tarihleri arasında Türk standartları enstitüsü tarafından üniversitemize bağlı birimlerde dış tetkik gerçekleştirildi.</a:t>
                      </a:r>
                      <a:endParaRPr lang="tr-TR" sz="2000" b="0" i="0" u="none" strike="noStrike" dirty="0">
                        <a:solidFill>
                          <a:schemeClr val="tx1"/>
                        </a:solidFill>
                        <a:effectLst/>
                        <a:latin typeface="+mj-lt"/>
                      </a:endParaRPr>
                    </a:p>
                  </a:txBody>
                  <a:tcPr marL="6068" marR="6068" marT="3034" marB="30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tr-TR" sz="2000">
                          <a:effectLst/>
                          <a:latin typeface="+mj-lt"/>
                        </a:rPr>
                        <a:t>TSE / Akademik ve İdari Birimler</a:t>
                      </a:r>
                    </a:p>
                  </a:txBody>
                  <a:tcPr marL="6068" marR="6068" marT="3034" marB="30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tr-TR" sz="2000" dirty="0">
                          <a:effectLst/>
                          <a:latin typeface="+mj-lt"/>
                        </a:rPr>
                        <a:t>19-23.12.2022</a:t>
                      </a:r>
                    </a:p>
                  </a:txBody>
                  <a:tcPr marL="6068" marR="6068" marT="3034" marB="30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88557563"/>
                  </a:ext>
                </a:extLst>
              </a:tr>
            </a:tbl>
          </a:graphicData>
        </a:graphic>
      </p:graphicFrame>
    </p:spTree>
    <p:extLst>
      <p:ext uri="{BB962C8B-B14F-4D97-AF65-F5344CB8AC3E}">
        <p14:creationId xmlns:p14="http://schemas.microsoft.com/office/powerpoint/2010/main" val="14643736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2 Metin kutusu">
            <a:extLst>
              <a:ext uri="{FF2B5EF4-FFF2-40B4-BE49-F238E27FC236}">
                <a16:creationId xmlns:a16="http://schemas.microsoft.com/office/drawing/2014/main" id="{A0C0AA7F-75D3-4EA9-8DA9-902CDF536956}"/>
              </a:ext>
            </a:extLst>
          </p:cNvPr>
          <p:cNvSpPr txBox="1"/>
          <p:nvPr/>
        </p:nvSpPr>
        <p:spPr>
          <a:xfrm>
            <a:off x="293615" y="3527364"/>
            <a:ext cx="11797177" cy="3354765"/>
          </a:xfrm>
          <a:prstGeom prst="rect">
            <a:avLst/>
          </a:prstGeom>
          <a:noFill/>
        </p:spPr>
        <p:txBody>
          <a:bodyPr wrap="square" rtlCol="0">
            <a:spAutoFit/>
          </a:bodyPr>
          <a:lstStyle/>
          <a:p>
            <a:pPr algn="ctr"/>
            <a:r>
              <a:rPr lang="tr-TR" sz="3200" b="1" dirty="0">
                <a:solidFill>
                  <a:schemeClr val="accent1"/>
                </a:solidFill>
                <a:latin typeface="+mj-lt"/>
              </a:rPr>
              <a:t>KOORDİNATÖRLÜĞÜN TANITIMI</a:t>
            </a:r>
          </a:p>
          <a:p>
            <a:pPr algn="ctr"/>
            <a:r>
              <a:rPr lang="tr-TR" sz="3200" b="1" dirty="0">
                <a:solidFill>
                  <a:srgbClr val="002060"/>
                </a:solidFill>
                <a:latin typeface="+mj-lt"/>
                <a:ea typeface="Roboto"/>
                <a:cs typeface="Roboto"/>
                <a:sym typeface="Roboto"/>
              </a:rPr>
              <a:t>TKY Koordinatörlüğünün amacı, üniversite içinde süregelen ve gereksinen faaliyetlerin içeriklerini incelemek, verimliliklerini değerlendirmek, iyileştirme süreçlerini planlamak ve üniversite yapısına yönelik toplam kalite çalışmalarını yürütmektir. Bu faaliyetlerle ilgili tüm verilerin muhafaza edilmesi birimin görev kapsamı içindedir.</a:t>
            </a:r>
          </a:p>
          <a:p>
            <a:pPr algn="ctr"/>
            <a:endParaRPr lang="tr-TR" sz="2000" b="1" dirty="0">
              <a:solidFill>
                <a:srgbClr val="002060"/>
              </a:solidFill>
              <a:latin typeface="+mj-lt"/>
              <a:ea typeface="Roboto"/>
              <a:cs typeface="Roboto"/>
              <a:sym typeface="Roboto"/>
            </a:endParaRPr>
          </a:p>
        </p:txBody>
      </p:sp>
      <p:pic>
        <p:nvPicPr>
          <p:cNvPr id="6" name="Resim 5">
            <a:extLst>
              <a:ext uri="{FF2B5EF4-FFF2-40B4-BE49-F238E27FC236}">
                <a16:creationId xmlns:a16="http://schemas.microsoft.com/office/drawing/2014/main" id="{A8D03CDE-DA80-49E0-4498-7A7E44383623}"/>
              </a:ext>
            </a:extLst>
          </p:cNvPr>
          <p:cNvPicPr>
            <a:picLocks noChangeAspect="1"/>
          </p:cNvPicPr>
          <p:nvPr/>
        </p:nvPicPr>
        <p:blipFill>
          <a:blip r:embed="rId2"/>
          <a:stretch>
            <a:fillRect/>
          </a:stretch>
        </p:blipFill>
        <p:spPr>
          <a:xfrm>
            <a:off x="394823" y="407286"/>
            <a:ext cx="11797177" cy="3039470"/>
          </a:xfrm>
          <a:prstGeom prst="rect">
            <a:avLst/>
          </a:prstGeom>
        </p:spPr>
      </p:pic>
    </p:spTree>
    <p:extLst>
      <p:ext uri="{BB962C8B-B14F-4D97-AF65-F5344CB8AC3E}">
        <p14:creationId xmlns:p14="http://schemas.microsoft.com/office/powerpoint/2010/main" val="4509642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185809-F24C-A5A8-BEF6-E84112DBE4F6}"/>
            </a:ext>
          </a:extLst>
        </p:cNvPr>
        <p:cNvGrpSpPr/>
        <p:nvPr/>
      </p:nvGrpSpPr>
      <p:grpSpPr>
        <a:xfrm>
          <a:off x="0" y="0"/>
          <a:ext cx="0" cy="0"/>
          <a:chOff x="0" y="0"/>
          <a:chExt cx="0" cy="0"/>
        </a:xfrm>
      </p:grpSpPr>
      <p:sp>
        <p:nvSpPr>
          <p:cNvPr id="2" name="12 Metin kutusu">
            <a:extLst>
              <a:ext uri="{FF2B5EF4-FFF2-40B4-BE49-F238E27FC236}">
                <a16:creationId xmlns:a16="http://schemas.microsoft.com/office/drawing/2014/main" id="{8F43A8F6-2949-56B9-5FEA-1FD3130F3605}"/>
              </a:ext>
            </a:extLst>
          </p:cNvPr>
          <p:cNvSpPr txBox="1"/>
          <p:nvPr/>
        </p:nvSpPr>
        <p:spPr>
          <a:xfrm>
            <a:off x="0" y="-55423"/>
            <a:ext cx="12191999" cy="461665"/>
          </a:xfrm>
          <a:prstGeom prst="rect">
            <a:avLst/>
          </a:prstGeom>
          <a:noFill/>
        </p:spPr>
        <p:txBody>
          <a:bodyPr wrap="square" rtlCol="0">
            <a:spAutoFit/>
          </a:bodyPr>
          <a:lstStyle/>
          <a:p>
            <a:pPr algn="ctr">
              <a:defRPr/>
            </a:pPr>
            <a:r>
              <a:rPr lang="tr-TR" sz="2400" b="1" dirty="0">
                <a:solidFill>
                  <a:schemeClr val="bg1"/>
                </a:solidFill>
                <a:latin typeface="+mj-lt"/>
              </a:rPr>
              <a:t>2020-2024 TAMAMLANAN FAALİYETLERİMİZ</a:t>
            </a:r>
          </a:p>
        </p:txBody>
      </p:sp>
      <p:sp>
        <p:nvSpPr>
          <p:cNvPr id="41" name="12 Metin kutusu">
            <a:extLst>
              <a:ext uri="{FF2B5EF4-FFF2-40B4-BE49-F238E27FC236}">
                <a16:creationId xmlns:a16="http://schemas.microsoft.com/office/drawing/2014/main" id="{35A66BA9-A580-EEC5-B98A-9E0106A34759}"/>
              </a:ext>
            </a:extLst>
          </p:cNvPr>
          <p:cNvSpPr txBox="1"/>
          <p:nvPr/>
        </p:nvSpPr>
        <p:spPr>
          <a:xfrm>
            <a:off x="0" y="6551300"/>
            <a:ext cx="12192000" cy="400110"/>
          </a:xfrm>
          <a:prstGeom prst="rect">
            <a:avLst/>
          </a:prstGeom>
          <a:noFill/>
        </p:spPr>
        <p:txBody>
          <a:bodyPr wrap="square" rtlCol="0">
            <a:spAutoFit/>
          </a:bodyPr>
          <a:lstStyle/>
          <a:p>
            <a:pPr algn="ctr"/>
            <a:r>
              <a:rPr lang="tr-TR" sz="2000" b="1" dirty="0">
                <a:solidFill>
                  <a:srgbClr val="44546A">
                    <a:lumMod val="75000"/>
                  </a:srgbClr>
                </a:solidFill>
                <a:latin typeface="+mj-lt"/>
              </a:rPr>
              <a:t>TOPLAM KALİTE YÖNETİMİ KOORDİNATÖRLÜĞÜ</a:t>
            </a:r>
          </a:p>
        </p:txBody>
      </p:sp>
      <p:sp>
        <p:nvSpPr>
          <p:cNvPr id="3" name="TextBox 16">
            <a:extLst>
              <a:ext uri="{FF2B5EF4-FFF2-40B4-BE49-F238E27FC236}">
                <a16:creationId xmlns:a16="http://schemas.microsoft.com/office/drawing/2014/main" id="{40B08CF0-A017-BD90-CFAD-B59F0D400653}"/>
              </a:ext>
            </a:extLst>
          </p:cNvPr>
          <p:cNvSpPr txBox="1"/>
          <p:nvPr/>
        </p:nvSpPr>
        <p:spPr>
          <a:xfrm>
            <a:off x="373011" y="928958"/>
            <a:ext cx="2739778" cy="646331"/>
          </a:xfrm>
          <a:prstGeom prst="rect">
            <a:avLst/>
          </a:prstGeom>
          <a:noFill/>
        </p:spPr>
        <p:txBody>
          <a:bodyPr wrap="square" rtlCol="0">
            <a:spAutoFit/>
          </a:bodyPr>
          <a:lstStyle/>
          <a:p>
            <a:pPr algn="ctr" defTabSz="1218987"/>
            <a:r>
              <a:rPr lang="tr-TR" b="1" dirty="0">
                <a:solidFill>
                  <a:prstClr val="black"/>
                </a:solidFill>
                <a:latin typeface="Arial" panose="020B0604020202020204" pitchFamily="34" charset="0"/>
                <a:cs typeface="Arial" panose="020B0604020202020204" pitchFamily="34" charset="0"/>
              </a:rPr>
              <a:t>Tamamlanan Faaliyetler</a:t>
            </a:r>
            <a:endParaRPr lang="en-US" b="1" dirty="0">
              <a:solidFill>
                <a:prstClr val="black"/>
              </a:solidFill>
              <a:latin typeface="Arial" panose="020B0604020202020204" pitchFamily="34" charset="0"/>
              <a:cs typeface="Arial" panose="020B0604020202020204" pitchFamily="34" charset="0"/>
            </a:endParaRPr>
          </a:p>
        </p:txBody>
      </p:sp>
      <p:sp>
        <p:nvSpPr>
          <p:cNvPr id="4" name="Shape 99">
            <a:extLst>
              <a:ext uri="{FF2B5EF4-FFF2-40B4-BE49-F238E27FC236}">
                <a16:creationId xmlns:a16="http://schemas.microsoft.com/office/drawing/2014/main" id="{CA84D4A4-F000-5A29-BFDD-44C2E443DB95}"/>
              </a:ext>
            </a:extLst>
          </p:cNvPr>
          <p:cNvSpPr/>
          <p:nvPr/>
        </p:nvSpPr>
        <p:spPr>
          <a:xfrm>
            <a:off x="446844" y="1672760"/>
            <a:ext cx="2592114" cy="256708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ln w="50800">
            <a:solidFill>
              <a:schemeClr val="accent5">
                <a:alpha val="70000"/>
              </a:schemeClr>
            </a:solidFill>
            <a:miter lim="400000"/>
          </a:ln>
        </p:spPr>
        <p:txBody>
          <a:bodyPr lIns="0" tIns="0" rIns="0" bIns="0" anchor="ctr"/>
          <a:lstStyle/>
          <a:p>
            <a:pPr lvl="0" defTabSz="584200">
              <a:defRPr sz="4000">
                <a:solidFill>
                  <a:srgbClr val="FFFFFF"/>
                </a:solidFill>
                <a:effectLst>
                  <a:outerShdw blurRad="38100" dist="12700" dir="5400000" rotWithShape="0">
                    <a:srgbClr val="000000">
                      <a:alpha val="50000"/>
                    </a:srgbClr>
                  </a:outerShdw>
                </a:effectLst>
              </a:defRPr>
            </a:pPr>
            <a:endParaRPr>
              <a:latin typeface="Segoe UI" panose="020B0502040204020203" pitchFamily="34" charset="0"/>
              <a:cs typeface="Segoe UI" panose="020B0502040204020203" pitchFamily="34" charset="0"/>
            </a:endParaRPr>
          </a:p>
        </p:txBody>
      </p:sp>
      <p:sp>
        <p:nvSpPr>
          <p:cNvPr id="6" name="Oval 5">
            <a:extLst>
              <a:ext uri="{FF2B5EF4-FFF2-40B4-BE49-F238E27FC236}">
                <a16:creationId xmlns:a16="http://schemas.microsoft.com/office/drawing/2014/main" id="{B8969125-9E18-3AA4-5E1D-F4D09912CC64}"/>
              </a:ext>
            </a:extLst>
          </p:cNvPr>
          <p:cNvSpPr/>
          <p:nvPr/>
        </p:nvSpPr>
        <p:spPr>
          <a:xfrm>
            <a:off x="588236" y="1811123"/>
            <a:ext cx="2309329" cy="2290359"/>
          </a:xfrm>
          <a:prstGeom prst="ellipse">
            <a:avLst/>
          </a:prstGeom>
          <a:blipFill>
            <a:blip r:embed="rId3"/>
            <a:stretch>
              <a:fillRect l="-72000" r="-6300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aphicFrame>
        <p:nvGraphicFramePr>
          <p:cNvPr id="7" name="Tablo 6">
            <a:extLst>
              <a:ext uri="{FF2B5EF4-FFF2-40B4-BE49-F238E27FC236}">
                <a16:creationId xmlns:a16="http://schemas.microsoft.com/office/drawing/2014/main" id="{A1989252-1A27-C5A5-9C5F-A294478042C6}"/>
              </a:ext>
            </a:extLst>
          </p:cNvPr>
          <p:cNvGraphicFramePr>
            <a:graphicFrameLocks noGrp="1"/>
          </p:cNvGraphicFramePr>
          <p:nvPr>
            <p:extLst>
              <p:ext uri="{D42A27DB-BD31-4B8C-83A1-F6EECF244321}">
                <p14:modId xmlns:p14="http://schemas.microsoft.com/office/powerpoint/2010/main" val="1160205946"/>
              </p:ext>
            </p:extLst>
          </p:nvPr>
        </p:nvGraphicFramePr>
        <p:xfrm>
          <a:off x="3112788" y="654147"/>
          <a:ext cx="8632367" cy="5628627"/>
        </p:xfrm>
        <a:graphic>
          <a:graphicData uri="http://schemas.openxmlformats.org/drawingml/2006/table">
            <a:tbl>
              <a:tblPr/>
              <a:tblGrid>
                <a:gridCol w="4989048">
                  <a:extLst>
                    <a:ext uri="{9D8B030D-6E8A-4147-A177-3AD203B41FA5}">
                      <a16:colId xmlns:a16="http://schemas.microsoft.com/office/drawing/2014/main" val="731814035"/>
                    </a:ext>
                  </a:extLst>
                </a:gridCol>
                <a:gridCol w="1675210">
                  <a:extLst>
                    <a:ext uri="{9D8B030D-6E8A-4147-A177-3AD203B41FA5}">
                      <a16:colId xmlns:a16="http://schemas.microsoft.com/office/drawing/2014/main" val="2559147960"/>
                    </a:ext>
                  </a:extLst>
                </a:gridCol>
                <a:gridCol w="1968109">
                  <a:extLst>
                    <a:ext uri="{9D8B030D-6E8A-4147-A177-3AD203B41FA5}">
                      <a16:colId xmlns:a16="http://schemas.microsoft.com/office/drawing/2014/main" val="205725964"/>
                    </a:ext>
                  </a:extLst>
                </a:gridCol>
              </a:tblGrid>
              <a:tr h="1937943">
                <a:tc>
                  <a:txBody>
                    <a:bodyPr/>
                    <a:lstStyle/>
                    <a:p>
                      <a:r>
                        <a:rPr lang="tr-TR" sz="2400" i="0" u="none" strike="noStrike" dirty="0">
                          <a:solidFill>
                            <a:schemeClr val="tx1"/>
                          </a:solidFill>
                          <a:effectLst/>
                          <a:latin typeface="+mj-lt"/>
                          <a:hlinkClick r:id="rId4">
                            <a:extLst>
                              <a:ext uri="{A12FA001-AC4F-418D-AE19-62706E023703}">
                                <ahyp:hlinkClr xmlns:ahyp="http://schemas.microsoft.com/office/drawing/2018/hyperlinkcolor" xmlns="" val="tx"/>
                              </a:ext>
                            </a:extLst>
                          </a:hlinkClick>
                        </a:rPr>
                        <a:t>Üniversitemizin dış paydaşı tarafından Kalite Ekibine QDMS Strateji ve Kalite Yönetim Sistemi Tanıtım sunumu yapıldı</a:t>
                      </a:r>
                      <a:endParaRPr lang="tr-TR" sz="2400" i="0" u="none" dirty="0">
                        <a:solidFill>
                          <a:schemeClr val="tx1"/>
                        </a:solidFill>
                        <a:effectLst/>
                        <a:latin typeface="+mj-lt"/>
                      </a:endParaRPr>
                    </a:p>
                  </a:txBody>
                  <a:tcPr marL="52243" marR="52243" marT="26122" marB="261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tr-TR" sz="2400" dirty="0">
                          <a:effectLst/>
                          <a:latin typeface="+mj-lt"/>
                        </a:rPr>
                        <a:t>Kalite Ekibi</a:t>
                      </a:r>
                    </a:p>
                  </a:txBody>
                  <a:tcPr marL="52243" marR="52243" marT="26122" marB="261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tr-TR" sz="2400" dirty="0">
                          <a:effectLst/>
                          <a:latin typeface="+mj-lt"/>
                        </a:rPr>
                        <a:t>19.10.2023</a:t>
                      </a:r>
                    </a:p>
                  </a:txBody>
                  <a:tcPr marL="52243" marR="52243" marT="26122" marB="261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31858969"/>
                  </a:ext>
                </a:extLst>
              </a:tr>
              <a:tr h="1356560">
                <a:tc>
                  <a:txBody>
                    <a:bodyPr/>
                    <a:lstStyle/>
                    <a:p>
                      <a:r>
                        <a:rPr lang="tr-TR" sz="2400" i="0" u="none" kern="1200" dirty="0">
                          <a:solidFill>
                            <a:schemeClr val="tx1"/>
                          </a:solidFill>
                          <a:effectLst/>
                          <a:latin typeface="+mj-lt"/>
                          <a:ea typeface="+mn-ea"/>
                          <a:cs typeface="+mn-cs"/>
                        </a:rPr>
                        <a:t>Birimlerde TS-EN ISO 9001:2015 KYS İç Tetkikleri yapıldı</a:t>
                      </a:r>
                    </a:p>
                  </a:txBody>
                  <a:tcPr marL="52243" marR="52243" marT="26122" marB="261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tr-TR" sz="2400" dirty="0">
                          <a:effectLst/>
                          <a:latin typeface="+mj-lt"/>
                        </a:rPr>
                        <a:t>Tüm Birimler</a:t>
                      </a:r>
                    </a:p>
                  </a:txBody>
                  <a:tcPr marL="52243" marR="52243" marT="26122" marB="261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tr-TR" sz="2400" dirty="0">
                          <a:effectLst/>
                          <a:latin typeface="+mj-lt"/>
                        </a:rPr>
                        <a:t> 24.10-03.11.2023</a:t>
                      </a:r>
                    </a:p>
                  </a:txBody>
                  <a:tcPr marL="52243" marR="52243" marT="26122" marB="261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41640824"/>
                  </a:ext>
                </a:extLst>
              </a:tr>
              <a:tr h="775180">
                <a:tc>
                  <a:txBody>
                    <a:bodyPr/>
                    <a:lstStyle/>
                    <a:p>
                      <a:r>
                        <a:rPr lang="tr-TR" sz="2400" i="0" u="none" dirty="0">
                          <a:solidFill>
                            <a:schemeClr val="tx1"/>
                          </a:solidFill>
                          <a:effectLst/>
                          <a:latin typeface="+mj-lt"/>
                        </a:rPr>
                        <a:t>İç paydaş memnuniyet anketleri yapıldı</a:t>
                      </a:r>
                    </a:p>
                  </a:txBody>
                  <a:tcPr marL="52243" marR="52243" marT="26122" marB="261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tr-TR" sz="2400" dirty="0">
                          <a:effectLst/>
                          <a:latin typeface="+mj-lt"/>
                        </a:rPr>
                        <a:t>Tüm Birimler</a:t>
                      </a:r>
                    </a:p>
                  </a:txBody>
                  <a:tcPr marL="52243" marR="52243" marT="26122" marB="261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tr-TR" sz="2400" dirty="0">
                          <a:effectLst/>
                          <a:latin typeface="+mj-lt"/>
                        </a:rPr>
                        <a:t>10-30.11.2023</a:t>
                      </a:r>
                    </a:p>
                  </a:txBody>
                  <a:tcPr marL="52243" marR="52243" marT="26122" marB="261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73411973"/>
                  </a:ext>
                </a:extLst>
              </a:tr>
              <a:tr h="775180">
                <a:tc>
                  <a:txBody>
                    <a:bodyPr/>
                    <a:lstStyle/>
                    <a:p>
                      <a:r>
                        <a:rPr lang="tr-TR" sz="2400" i="0" u="none" strike="noStrike" dirty="0">
                          <a:solidFill>
                            <a:schemeClr val="tx1"/>
                          </a:solidFill>
                          <a:effectLst/>
                          <a:latin typeface="+mj-lt"/>
                          <a:hlinkClick r:id="rId5">
                            <a:extLst>
                              <a:ext uri="{A12FA001-AC4F-418D-AE19-62706E023703}">
                                <ahyp:hlinkClr xmlns:ahyp="http://schemas.microsoft.com/office/drawing/2018/hyperlinkcolor" xmlns="" val="tx"/>
                              </a:ext>
                            </a:extLst>
                          </a:hlinkClick>
                        </a:rPr>
                        <a:t>Adıyaman Üniversitesi Kalite Çalıştayı düzenlendi</a:t>
                      </a:r>
                      <a:endParaRPr lang="tr-TR" sz="2400" i="0" u="none" dirty="0">
                        <a:solidFill>
                          <a:schemeClr val="tx1"/>
                        </a:solidFill>
                        <a:effectLst/>
                        <a:latin typeface="+mj-lt"/>
                      </a:endParaRPr>
                    </a:p>
                  </a:txBody>
                  <a:tcPr marL="52243" marR="52243" marT="26122" marB="261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tr-TR" sz="2400" dirty="0">
                          <a:effectLst/>
                          <a:latin typeface="+mj-lt"/>
                        </a:rPr>
                        <a:t>Tüm Birimler</a:t>
                      </a:r>
                    </a:p>
                  </a:txBody>
                  <a:tcPr marL="52243" marR="52243" marT="26122" marB="261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tr-TR" sz="2400" dirty="0">
                          <a:effectLst/>
                          <a:latin typeface="+mj-lt"/>
                        </a:rPr>
                        <a:t>19-21.12.2023</a:t>
                      </a:r>
                    </a:p>
                  </a:txBody>
                  <a:tcPr marL="52243" marR="52243" marT="26122" marB="261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29962781"/>
                  </a:ext>
                </a:extLst>
              </a:tr>
              <a:tr h="775180">
                <a:tc>
                  <a:txBody>
                    <a:bodyPr/>
                    <a:lstStyle/>
                    <a:p>
                      <a:r>
                        <a:rPr lang="tr-TR" sz="2400" i="0" u="none" strike="noStrike" dirty="0">
                          <a:solidFill>
                            <a:schemeClr val="tx1"/>
                          </a:solidFill>
                          <a:effectLst/>
                          <a:latin typeface="+mj-lt"/>
                          <a:hlinkClick r:id="rId6">
                            <a:extLst>
                              <a:ext uri="{A12FA001-AC4F-418D-AE19-62706E023703}">
                                <ahyp:hlinkClr xmlns:ahyp="http://schemas.microsoft.com/office/drawing/2018/hyperlinkcolor" xmlns="" val="tx"/>
                              </a:ext>
                            </a:extLst>
                          </a:hlinkClick>
                        </a:rPr>
                        <a:t>TSE Tarafından Üniversitemizde 1. Gözetim Tetkiki Yapıldı </a:t>
                      </a:r>
                      <a:endParaRPr lang="tr-TR" sz="2400" i="0" u="none" dirty="0">
                        <a:solidFill>
                          <a:schemeClr val="tx1"/>
                        </a:solidFill>
                        <a:effectLst/>
                        <a:latin typeface="+mj-lt"/>
                      </a:endParaRPr>
                    </a:p>
                  </a:txBody>
                  <a:tcPr marL="52243" marR="52243" marT="26122" marB="261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tr-TR" sz="2400" dirty="0">
                          <a:effectLst/>
                          <a:latin typeface="+mj-lt"/>
                        </a:rPr>
                        <a:t>Tüm Birimler</a:t>
                      </a:r>
                    </a:p>
                  </a:txBody>
                  <a:tcPr marL="52243" marR="52243" marT="26122" marB="261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tr-TR" sz="2400" dirty="0">
                          <a:effectLst/>
                          <a:latin typeface="+mj-lt"/>
                        </a:rPr>
                        <a:t>25-26.12.2023</a:t>
                      </a:r>
                    </a:p>
                  </a:txBody>
                  <a:tcPr marL="52243" marR="52243" marT="26122" marB="261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77615055"/>
                  </a:ext>
                </a:extLst>
              </a:tr>
            </a:tbl>
          </a:graphicData>
        </a:graphic>
      </p:graphicFrame>
    </p:spTree>
    <p:extLst>
      <p:ext uri="{BB962C8B-B14F-4D97-AF65-F5344CB8AC3E}">
        <p14:creationId xmlns:p14="http://schemas.microsoft.com/office/powerpoint/2010/main" val="31061428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DE85D0-6077-C7D0-267C-41F3EFA5444C}"/>
            </a:ext>
          </a:extLst>
        </p:cNvPr>
        <p:cNvGrpSpPr/>
        <p:nvPr/>
      </p:nvGrpSpPr>
      <p:grpSpPr>
        <a:xfrm>
          <a:off x="0" y="0"/>
          <a:ext cx="0" cy="0"/>
          <a:chOff x="0" y="0"/>
          <a:chExt cx="0" cy="0"/>
        </a:xfrm>
      </p:grpSpPr>
      <p:sp>
        <p:nvSpPr>
          <p:cNvPr id="2" name="12 Metin kutusu">
            <a:extLst>
              <a:ext uri="{FF2B5EF4-FFF2-40B4-BE49-F238E27FC236}">
                <a16:creationId xmlns:a16="http://schemas.microsoft.com/office/drawing/2014/main" id="{6CBF8762-01DF-AD65-B116-8EBC315AF60A}"/>
              </a:ext>
            </a:extLst>
          </p:cNvPr>
          <p:cNvSpPr txBox="1"/>
          <p:nvPr/>
        </p:nvSpPr>
        <p:spPr>
          <a:xfrm>
            <a:off x="0" y="-55423"/>
            <a:ext cx="12191999" cy="461665"/>
          </a:xfrm>
          <a:prstGeom prst="rect">
            <a:avLst/>
          </a:prstGeom>
          <a:noFill/>
        </p:spPr>
        <p:txBody>
          <a:bodyPr wrap="square" rtlCol="0">
            <a:spAutoFit/>
          </a:bodyPr>
          <a:lstStyle/>
          <a:p>
            <a:pPr algn="ctr">
              <a:defRPr/>
            </a:pPr>
            <a:r>
              <a:rPr lang="tr-TR" sz="2400" b="1" dirty="0">
                <a:solidFill>
                  <a:schemeClr val="bg1"/>
                </a:solidFill>
                <a:latin typeface="+mj-lt"/>
              </a:rPr>
              <a:t>2020-2024 TAMAMLANAN FAALİYETLERİMİZ</a:t>
            </a:r>
          </a:p>
        </p:txBody>
      </p:sp>
      <p:sp>
        <p:nvSpPr>
          <p:cNvPr id="41" name="12 Metin kutusu">
            <a:extLst>
              <a:ext uri="{FF2B5EF4-FFF2-40B4-BE49-F238E27FC236}">
                <a16:creationId xmlns:a16="http://schemas.microsoft.com/office/drawing/2014/main" id="{E6FE6B4B-333C-249F-CC6C-49FC665497C2}"/>
              </a:ext>
            </a:extLst>
          </p:cNvPr>
          <p:cNvSpPr txBox="1"/>
          <p:nvPr/>
        </p:nvSpPr>
        <p:spPr>
          <a:xfrm>
            <a:off x="0" y="6551300"/>
            <a:ext cx="12192000" cy="400110"/>
          </a:xfrm>
          <a:prstGeom prst="rect">
            <a:avLst/>
          </a:prstGeom>
          <a:noFill/>
        </p:spPr>
        <p:txBody>
          <a:bodyPr wrap="square" rtlCol="0">
            <a:spAutoFit/>
          </a:bodyPr>
          <a:lstStyle/>
          <a:p>
            <a:pPr algn="ctr"/>
            <a:r>
              <a:rPr lang="tr-TR" sz="2000" b="1" dirty="0">
                <a:solidFill>
                  <a:srgbClr val="44546A">
                    <a:lumMod val="75000"/>
                  </a:srgbClr>
                </a:solidFill>
                <a:latin typeface="+mj-lt"/>
              </a:rPr>
              <a:t>TOPLAM KALİTE YÖNETİMİ KOORDİNATÖRLÜĞÜ</a:t>
            </a:r>
          </a:p>
        </p:txBody>
      </p:sp>
      <p:sp>
        <p:nvSpPr>
          <p:cNvPr id="3" name="TextBox 16">
            <a:extLst>
              <a:ext uri="{FF2B5EF4-FFF2-40B4-BE49-F238E27FC236}">
                <a16:creationId xmlns:a16="http://schemas.microsoft.com/office/drawing/2014/main" id="{70351F45-69DE-D757-F852-7B922D242C58}"/>
              </a:ext>
            </a:extLst>
          </p:cNvPr>
          <p:cNvSpPr txBox="1"/>
          <p:nvPr/>
        </p:nvSpPr>
        <p:spPr>
          <a:xfrm>
            <a:off x="373011" y="928958"/>
            <a:ext cx="2739778" cy="646331"/>
          </a:xfrm>
          <a:prstGeom prst="rect">
            <a:avLst/>
          </a:prstGeom>
          <a:noFill/>
        </p:spPr>
        <p:txBody>
          <a:bodyPr wrap="square" rtlCol="0">
            <a:spAutoFit/>
          </a:bodyPr>
          <a:lstStyle/>
          <a:p>
            <a:pPr algn="ctr" defTabSz="1218987"/>
            <a:r>
              <a:rPr lang="tr-TR" b="1" dirty="0">
                <a:solidFill>
                  <a:prstClr val="black"/>
                </a:solidFill>
                <a:latin typeface="Arial" panose="020B0604020202020204" pitchFamily="34" charset="0"/>
                <a:cs typeface="Arial" panose="020B0604020202020204" pitchFamily="34" charset="0"/>
              </a:rPr>
              <a:t>Tamamlanan Faaliyetler</a:t>
            </a:r>
            <a:endParaRPr lang="en-US" b="1" dirty="0">
              <a:solidFill>
                <a:prstClr val="black"/>
              </a:solidFill>
              <a:latin typeface="Arial" panose="020B0604020202020204" pitchFamily="34" charset="0"/>
              <a:cs typeface="Arial" panose="020B0604020202020204" pitchFamily="34" charset="0"/>
            </a:endParaRPr>
          </a:p>
        </p:txBody>
      </p:sp>
      <p:sp>
        <p:nvSpPr>
          <p:cNvPr id="4" name="Shape 99">
            <a:extLst>
              <a:ext uri="{FF2B5EF4-FFF2-40B4-BE49-F238E27FC236}">
                <a16:creationId xmlns:a16="http://schemas.microsoft.com/office/drawing/2014/main" id="{C4856FF6-C689-2514-9DAC-9CA251726308}"/>
              </a:ext>
            </a:extLst>
          </p:cNvPr>
          <p:cNvSpPr/>
          <p:nvPr/>
        </p:nvSpPr>
        <p:spPr>
          <a:xfrm>
            <a:off x="446844" y="1672760"/>
            <a:ext cx="2592114" cy="256708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ln w="50800">
            <a:solidFill>
              <a:schemeClr val="accent5">
                <a:alpha val="70000"/>
              </a:schemeClr>
            </a:solidFill>
            <a:miter lim="400000"/>
          </a:ln>
        </p:spPr>
        <p:txBody>
          <a:bodyPr lIns="0" tIns="0" rIns="0" bIns="0" anchor="ctr"/>
          <a:lstStyle/>
          <a:p>
            <a:pPr lvl="0" defTabSz="584200">
              <a:defRPr sz="4000">
                <a:solidFill>
                  <a:srgbClr val="FFFFFF"/>
                </a:solidFill>
                <a:effectLst>
                  <a:outerShdw blurRad="38100" dist="12700" dir="5400000" rotWithShape="0">
                    <a:srgbClr val="000000">
                      <a:alpha val="50000"/>
                    </a:srgbClr>
                  </a:outerShdw>
                </a:effectLst>
              </a:defRPr>
            </a:pPr>
            <a:endParaRPr>
              <a:latin typeface="Segoe UI" panose="020B0502040204020203" pitchFamily="34" charset="0"/>
              <a:cs typeface="Segoe UI" panose="020B0502040204020203" pitchFamily="34" charset="0"/>
            </a:endParaRPr>
          </a:p>
        </p:txBody>
      </p:sp>
      <p:sp>
        <p:nvSpPr>
          <p:cNvPr id="6" name="Oval 5">
            <a:extLst>
              <a:ext uri="{FF2B5EF4-FFF2-40B4-BE49-F238E27FC236}">
                <a16:creationId xmlns:a16="http://schemas.microsoft.com/office/drawing/2014/main" id="{8F751673-E7AE-5762-BBAB-0EF378BD8854}"/>
              </a:ext>
            </a:extLst>
          </p:cNvPr>
          <p:cNvSpPr/>
          <p:nvPr/>
        </p:nvSpPr>
        <p:spPr>
          <a:xfrm>
            <a:off x="588236" y="1811123"/>
            <a:ext cx="2309329" cy="2290359"/>
          </a:xfrm>
          <a:prstGeom prst="ellipse">
            <a:avLst/>
          </a:prstGeom>
          <a:blipFill>
            <a:blip r:embed="rId3"/>
            <a:stretch>
              <a:fillRect l="-72000" r="-6300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aphicFrame>
        <p:nvGraphicFramePr>
          <p:cNvPr id="5" name="Tablo 4">
            <a:extLst>
              <a:ext uri="{FF2B5EF4-FFF2-40B4-BE49-F238E27FC236}">
                <a16:creationId xmlns:a16="http://schemas.microsoft.com/office/drawing/2014/main" id="{3A2F6E2A-FEA1-6C82-209C-A01C37D55BBC}"/>
              </a:ext>
            </a:extLst>
          </p:cNvPr>
          <p:cNvGraphicFramePr>
            <a:graphicFrameLocks noGrp="1"/>
          </p:cNvGraphicFramePr>
          <p:nvPr>
            <p:extLst>
              <p:ext uri="{D42A27DB-BD31-4B8C-83A1-F6EECF244321}">
                <p14:modId xmlns:p14="http://schemas.microsoft.com/office/powerpoint/2010/main" val="443917213"/>
              </p:ext>
            </p:extLst>
          </p:nvPr>
        </p:nvGraphicFramePr>
        <p:xfrm>
          <a:off x="3112789" y="653718"/>
          <a:ext cx="8511332" cy="5809335"/>
        </p:xfrm>
        <a:graphic>
          <a:graphicData uri="http://schemas.openxmlformats.org/drawingml/2006/table">
            <a:tbl>
              <a:tblPr/>
              <a:tblGrid>
                <a:gridCol w="4919096">
                  <a:extLst>
                    <a:ext uri="{9D8B030D-6E8A-4147-A177-3AD203B41FA5}">
                      <a16:colId xmlns:a16="http://schemas.microsoft.com/office/drawing/2014/main" val="2661795610"/>
                    </a:ext>
                  </a:extLst>
                </a:gridCol>
                <a:gridCol w="1936240">
                  <a:extLst>
                    <a:ext uri="{9D8B030D-6E8A-4147-A177-3AD203B41FA5}">
                      <a16:colId xmlns:a16="http://schemas.microsoft.com/office/drawing/2014/main" val="2654339686"/>
                    </a:ext>
                  </a:extLst>
                </a:gridCol>
                <a:gridCol w="1655996">
                  <a:extLst>
                    <a:ext uri="{9D8B030D-6E8A-4147-A177-3AD203B41FA5}">
                      <a16:colId xmlns:a16="http://schemas.microsoft.com/office/drawing/2014/main" val="1654215520"/>
                    </a:ext>
                  </a:extLst>
                </a:gridCol>
              </a:tblGrid>
              <a:tr h="1100612">
                <a:tc>
                  <a:txBody>
                    <a:bodyPr/>
                    <a:lstStyle/>
                    <a:p>
                      <a:r>
                        <a:rPr lang="tr-TR" sz="2000" i="0" u="none" strike="noStrike" dirty="0">
                          <a:solidFill>
                            <a:schemeClr val="tx1"/>
                          </a:solidFill>
                          <a:effectLst/>
                          <a:latin typeface="+mj-lt"/>
                          <a:hlinkClick r:id="rId4">
                            <a:extLst>
                              <a:ext uri="{A12FA001-AC4F-418D-AE19-62706E023703}">
                                <ahyp:hlinkClr xmlns:ahyp="http://schemas.microsoft.com/office/drawing/2018/hyperlinkcolor" xmlns="" val="tx"/>
                              </a:ext>
                            </a:extLst>
                          </a:hlinkClick>
                        </a:rPr>
                        <a:t>Kalite Güvence Komisyonu Üyelerine Kurum İç Değerlendirme Raporunun (KİDR) Hazırlanıp YÖKAK Sistemine Yüklenmesi Hakkında Eğitim Verildi</a:t>
                      </a:r>
                      <a:endParaRPr lang="tr-TR" sz="2000" i="0" u="none" dirty="0">
                        <a:solidFill>
                          <a:schemeClr val="tx1"/>
                        </a:solidFill>
                        <a:effectLst/>
                        <a:latin typeface="+mj-lt"/>
                      </a:endParaRPr>
                    </a:p>
                  </a:txBody>
                  <a:tcPr marL="52243" marR="52243" marT="26122" marB="261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tr-TR" sz="2000" dirty="0">
                          <a:effectLst/>
                          <a:latin typeface="+mj-lt"/>
                        </a:rPr>
                        <a:t>Kalite Komisyon Üyeleri</a:t>
                      </a:r>
                    </a:p>
                  </a:txBody>
                  <a:tcPr marL="52243" marR="52243" marT="26122" marB="261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tr-TR" sz="2000" dirty="0">
                          <a:effectLst/>
                          <a:latin typeface="+mj-lt"/>
                        </a:rPr>
                        <a:t>20.02.2024</a:t>
                      </a:r>
                    </a:p>
                  </a:txBody>
                  <a:tcPr marL="52243" marR="52243" marT="26122" marB="261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36717139"/>
                  </a:ext>
                </a:extLst>
              </a:tr>
              <a:tr h="770428">
                <a:tc>
                  <a:txBody>
                    <a:bodyPr/>
                    <a:lstStyle/>
                    <a:p>
                      <a:r>
                        <a:rPr lang="tr-TR" sz="2000" i="0" u="none" strike="noStrike" dirty="0">
                          <a:solidFill>
                            <a:schemeClr val="tx1"/>
                          </a:solidFill>
                          <a:effectLst/>
                          <a:latin typeface="+mj-lt"/>
                          <a:hlinkClick r:id="rId5">
                            <a:extLst>
                              <a:ext uri="{A12FA001-AC4F-418D-AE19-62706E023703}">
                                <ahyp:hlinkClr xmlns:ahyp="http://schemas.microsoft.com/office/drawing/2018/hyperlinkcolor" xmlns="" val="tx"/>
                              </a:ext>
                            </a:extLst>
                          </a:hlinkClick>
                        </a:rPr>
                        <a:t>TS EN ISO 9001:2015 Belge Töreni Yapıldı ve TSE İle  İş Birliği Protokolü imzalandı</a:t>
                      </a:r>
                      <a:r>
                        <a:rPr lang="tr-TR" sz="2000" i="0" u="none" strike="noStrike" dirty="0">
                          <a:solidFill>
                            <a:schemeClr val="tx1"/>
                          </a:solidFill>
                          <a:effectLst/>
                          <a:latin typeface="+mj-lt"/>
                        </a:rPr>
                        <a:t>.</a:t>
                      </a:r>
                      <a:endParaRPr lang="tr-TR" sz="2000" i="0" u="none" dirty="0">
                        <a:solidFill>
                          <a:schemeClr val="tx1"/>
                        </a:solidFill>
                        <a:effectLst/>
                        <a:latin typeface="+mj-lt"/>
                      </a:endParaRPr>
                    </a:p>
                  </a:txBody>
                  <a:tcPr marL="52243" marR="52243" marT="26122" marB="261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tr-TR" sz="2000" dirty="0">
                          <a:effectLst/>
                          <a:latin typeface="+mj-lt"/>
                        </a:rPr>
                        <a:t>İç ve Dış Paydaşlar</a:t>
                      </a:r>
                    </a:p>
                  </a:txBody>
                  <a:tcPr marL="52243" marR="52243" marT="26122" marB="261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tr-TR" sz="2000" dirty="0">
                          <a:effectLst/>
                          <a:latin typeface="+mj-lt"/>
                        </a:rPr>
                        <a:t>27.03.2024</a:t>
                      </a:r>
                    </a:p>
                  </a:txBody>
                  <a:tcPr marL="52243" marR="52243" marT="26122" marB="261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64845331"/>
                  </a:ext>
                </a:extLst>
              </a:tr>
              <a:tr h="770428">
                <a:tc>
                  <a:txBody>
                    <a:bodyPr/>
                    <a:lstStyle/>
                    <a:p>
                      <a:r>
                        <a:rPr lang="tr-TR" sz="2000" i="0" u="none" strike="noStrike" dirty="0">
                          <a:solidFill>
                            <a:schemeClr val="tx1"/>
                          </a:solidFill>
                          <a:effectLst/>
                          <a:latin typeface="+mj-lt"/>
                          <a:hlinkClick r:id="rId6">
                            <a:extLst>
                              <a:ext uri="{A12FA001-AC4F-418D-AE19-62706E023703}">
                                <ahyp:hlinkClr xmlns:ahyp="http://schemas.microsoft.com/office/drawing/2018/hyperlinkcolor" xmlns="" val="tx"/>
                              </a:ext>
                            </a:extLst>
                          </a:hlinkClick>
                        </a:rPr>
                        <a:t>Üniversitemizin İdari ve Akademik Personelleriyle Kalite Çalıştayı yapıldı</a:t>
                      </a:r>
                      <a:r>
                        <a:rPr lang="tr-TR" sz="2000" i="0" u="none" dirty="0">
                          <a:solidFill>
                            <a:schemeClr val="tx1"/>
                          </a:solidFill>
                          <a:effectLst/>
                          <a:latin typeface="+mj-lt"/>
                        </a:rPr>
                        <a:t>.</a:t>
                      </a:r>
                    </a:p>
                  </a:txBody>
                  <a:tcPr marL="52243" marR="52243" marT="26122" marB="261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tr-TR" sz="2000" dirty="0">
                          <a:effectLst/>
                          <a:latin typeface="+mj-lt"/>
                        </a:rPr>
                        <a:t>İdari ve  Akademik Personeller</a:t>
                      </a:r>
                    </a:p>
                  </a:txBody>
                  <a:tcPr marL="52243" marR="52243" marT="26122" marB="261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tr-TR" sz="2000" dirty="0">
                          <a:effectLst/>
                          <a:latin typeface="+mj-lt"/>
                        </a:rPr>
                        <a:t>11-15.11.2024</a:t>
                      </a:r>
                    </a:p>
                  </a:txBody>
                  <a:tcPr marL="52243" marR="52243" marT="26122" marB="261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92055939"/>
                  </a:ext>
                </a:extLst>
              </a:tr>
              <a:tr h="7078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2000" i="0" u="none" kern="1200" dirty="0">
                          <a:solidFill>
                            <a:schemeClr val="tx1"/>
                          </a:solidFill>
                          <a:effectLst/>
                          <a:latin typeface="+mj-lt"/>
                          <a:ea typeface="+mn-ea"/>
                          <a:cs typeface="+mn-cs"/>
                        </a:rPr>
                        <a:t>Üniversitemizde tüm birimlerde TS-EN ISO 9001:2015 KYS İç Tetkikleri yapıldı</a:t>
                      </a:r>
                    </a:p>
                    <a:p>
                      <a:r>
                        <a:rPr lang="tr-TR" sz="2000" i="0" u="none" kern="1200" dirty="0">
                          <a:solidFill>
                            <a:schemeClr val="tx1"/>
                          </a:solidFill>
                          <a:effectLst/>
                          <a:latin typeface="+mj-lt"/>
                          <a:ea typeface="+mn-ea"/>
                          <a:cs typeface="+mn-cs"/>
                        </a:rPr>
                        <a:t>iç tetkikler yapıldı.</a:t>
                      </a:r>
                    </a:p>
                  </a:txBody>
                  <a:tcPr marL="52243" marR="52243" marT="26122" marB="261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tr-TR" sz="2000" dirty="0">
                          <a:effectLst/>
                          <a:latin typeface="+mj-lt"/>
                        </a:rPr>
                        <a:t>Tüm Birimler </a:t>
                      </a:r>
                    </a:p>
                  </a:txBody>
                  <a:tcPr marL="52243" marR="52243" marT="26122" marB="261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tr-TR" sz="2000" dirty="0">
                          <a:effectLst/>
                          <a:latin typeface="+mj-lt"/>
                        </a:rPr>
                        <a:t>02-17.12.2024</a:t>
                      </a:r>
                    </a:p>
                  </a:txBody>
                  <a:tcPr marL="52243" marR="52243" marT="26122" marB="261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63070191"/>
                  </a:ext>
                </a:extLst>
              </a:tr>
              <a:tr h="1430795">
                <a:tc>
                  <a:txBody>
                    <a:bodyPr/>
                    <a:lstStyle/>
                    <a:p>
                      <a:r>
                        <a:rPr lang="tr-TR" sz="2000" i="0" u="none" dirty="0">
                          <a:solidFill>
                            <a:schemeClr val="tx1"/>
                          </a:solidFill>
                          <a:effectLst/>
                          <a:latin typeface="+mj-lt"/>
                        </a:rPr>
                        <a:t>Kalite Yönetimi Koordinatör Yardımcısı Dr. Öğretim Üyesi Cavidan GÜL VARIŞ tarafından üniversitemiz senatörlerine sunum yapılarak,  Yönetimin Gözden Geçirme (YGG) Toplantısı yapıldı.</a:t>
                      </a:r>
                    </a:p>
                  </a:txBody>
                  <a:tcPr marL="52243" marR="52243" marT="26122" marB="261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tr-TR" sz="2000" dirty="0">
                          <a:effectLst/>
                          <a:latin typeface="+mj-lt"/>
                        </a:rPr>
                        <a:t>Senatörler </a:t>
                      </a:r>
                    </a:p>
                  </a:txBody>
                  <a:tcPr marL="52243" marR="52243" marT="26122" marB="261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tr-TR" sz="2000" dirty="0">
                          <a:effectLst/>
                          <a:latin typeface="+mj-lt"/>
                        </a:rPr>
                        <a:t>18.12.2024</a:t>
                      </a:r>
                    </a:p>
                  </a:txBody>
                  <a:tcPr marL="52243" marR="52243" marT="26122" marB="261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15127198"/>
                  </a:ext>
                </a:extLst>
              </a:tr>
              <a:tr h="770428">
                <a:tc>
                  <a:txBody>
                    <a:bodyPr/>
                    <a:lstStyle/>
                    <a:p>
                      <a:r>
                        <a:rPr lang="tr-TR" sz="2000" i="0" u="none" dirty="0">
                          <a:solidFill>
                            <a:schemeClr val="tx1"/>
                          </a:solidFill>
                          <a:effectLst/>
                          <a:latin typeface="+mj-lt"/>
                        </a:rPr>
                        <a:t>TSE Tarafından TS EN ISO 9001:2015 Kalite Yönetim Sistemi Belgesi 2. Gözetim Tetkiki Gerçekleştirildi.</a:t>
                      </a:r>
                    </a:p>
                  </a:txBody>
                  <a:tcPr marL="52243" marR="52243" marT="26122" marB="261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tr-TR" sz="2000" dirty="0">
                          <a:effectLst/>
                          <a:latin typeface="+mj-lt"/>
                        </a:rPr>
                        <a:t>Tetkik Planı</a:t>
                      </a:r>
                    </a:p>
                  </a:txBody>
                  <a:tcPr marL="52243" marR="52243" marT="26122" marB="261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tr-TR" sz="2000" dirty="0">
                          <a:effectLst/>
                          <a:latin typeface="+mj-lt"/>
                        </a:rPr>
                        <a:t>24-25.12.2024</a:t>
                      </a:r>
                    </a:p>
                  </a:txBody>
                  <a:tcPr marL="52243" marR="52243" marT="26122" marB="261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95211142"/>
                  </a:ext>
                </a:extLst>
              </a:tr>
            </a:tbl>
          </a:graphicData>
        </a:graphic>
      </p:graphicFrame>
    </p:spTree>
    <p:extLst>
      <p:ext uri="{BB962C8B-B14F-4D97-AF65-F5344CB8AC3E}">
        <p14:creationId xmlns:p14="http://schemas.microsoft.com/office/powerpoint/2010/main" val="23734694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A78D31-10F4-33D3-2748-31D5488AD790}"/>
            </a:ext>
          </a:extLst>
        </p:cNvPr>
        <p:cNvGrpSpPr/>
        <p:nvPr/>
      </p:nvGrpSpPr>
      <p:grpSpPr>
        <a:xfrm>
          <a:off x="0" y="0"/>
          <a:ext cx="0" cy="0"/>
          <a:chOff x="0" y="0"/>
          <a:chExt cx="0" cy="0"/>
        </a:xfrm>
      </p:grpSpPr>
      <p:sp>
        <p:nvSpPr>
          <p:cNvPr id="2" name="12 Metin kutusu">
            <a:extLst>
              <a:ext uri="{FF2B5EF4-FFF2-40B4-BE49-F238E27FC236}">
                <a16:creationId xmlns:a16="http://schemas.microsoft.com/office/drawing/2014/main" id="{003A5D50-9410-B03E-9C03-5F0CEA5581A8}"/>
              </a:ext>
            </a:extLst>
          </p:cNvPr>
          <p:cNvSpPr txBox="1"/>
          <p:nvPr/>
        </p:nvSpPr>
        <p:spPr>
          <a:xfrm>
            <a:off x="0" y="-46545"/>
            <a:ext cx="12191999" cy="461665"/>
          </a:xfrm>
          <a:prstGeom prst="rect">
            <a:avLst/>
          </a:prstGeom>
          <a:noFill/>
        </p:spPr>
        <p:txBody>
          <a:bodyPr wrap="square" rtlCol="0">
            <a:spAutoFit/>
          </a:bodyPr>
          <a:lstStyle/>
          <a:p>
            <a:pPr algn="ctr">
              <a:defRPr/>
            </a:pPr>
            <a:r>
              <a:rPr lang="tr-TR" sz="2400" b="1" dirty="0">
                <a:solidFill>
                  <a:schemeClr val="bg1"/>
                </a:solidFill>
                <a:latin typeface="+mj-lt"/>
              </a:rPr>
              <a:t>2020-2024 TAMAMLANAN FAALİYETLERİMİZ</a:t>
            </a:r>
          </a:p>
        </p:txBody>
      </p:sp>
      <p:sp>
        <p:nvSpPr>
          <p:cNvPr id="41" name="12 Metin kutusu">
            <a:extLst>
              <a:ext uri="{FF2B5EF4-FFF2-40B4-BE49-F238E27FC236}">
                <a16:creationId xmlns:a16="http://schemas.microsoft.com/office/drawing/2014/main" id="{D7C6F59C-16E5-35D2-F435-5EB238B62959}"/>
              </a:ext>
            </a:extLst>
          </p:cNvPr>
          <p:cNvSpPr txBox="1"/>
          <p:nvPr/>
        </p:nvSpPr>
        <p:spPr>
          <a:xfrm>
            <a:off x="-53255" y="6541345"/>
            <a:ext cx="12192000" cy="400110"/>
          </a:xfrm>
          <a:prstGeom prst="rect">
            <a:avLst/>
          </a:prstGeom>
          <a:noFill/>
        </p:spPr>
        <p:txBody>
          <a:bodyPr wrap="square" rtlCol="0">
            <a:spAutoFit/>
          </a:bodyPr>
          <a:lstStyle/>
          <a:p>
            <a:pPr algn="ctr"/>
            <a:r>
              <a:rPr lang="tr-TR" sz="2000" b="1" dirty="0">
                <a:solidFill>
                  <a:srgbClr val="44546A">
                    <a:lumMod val="75000"/>
                  </a:srgbClr>
                </a:solidFill>
                <a:latin typeface="+mj-lt"/>
              </a:rPr>
              <a:t>TOPLAM KALİTE YÖNETİMİ KOORDİNATÖRLÜĞÜ</a:t>
            </a:r>
          </a:p>
        </p:txBody>
      </p:sp>
      <p:cxnSp>
        <p:nvCxnSpPr>
          <p:cNvPr id="14" name="Straight Connector 79">
            <a:extLst>
              <a:ext uri="{FF2B5EF4-FFF2-40B4-BE49-F238E27FC236}">
                <a16:creationId xmlns:a16="http://schemas.microsoft.com/office/drawing/2014/main" id="{662E9569-5977-6B33-A0DE-E43FA91FE3D0}"/>
              </a:ext>
            </a:extLst>
          </p:cNvPr>
          <p:cNvCxnSpPr/>
          <p:nvPr/>
        </p:nvCxnSpPr>
        <p:spPr>
          <a:xfrm>
            <a:off x="4425856" y="1076967"/>
            <a:ext cx="0" cy="5206513"/>
          </a:xfrm>
          <a:prstGeom prst="line">
            <a:avLst/>
          </a:prstGeom>
          <a:noFill/>
          <a:ln w="9525" cap="flat" cmpd="sng" algn="ctr">
            <a:solidFill>
              <a:sysClr val="window" lastClr="FFFFFF">
                <a:lumMod val="85000"/>
              </a:sysClr>
            </a:solidFill>
            <a:prstDash val="solid"/>
          </a:ln>
          <a:effectLst/>
        </p:spPr>
      </p:cxnSp>
      <p:pic>
        <p:nvPicPr>
          <p:cNvPr id="4" name="Resim 3">
            <a:extLst>
              <a:ext uri="{FF2B5EF4-FFF2-40B4-BE49-F238E27FC236}">
                <a16:creationId xmlns:a16="http://schemas.microsoft.com/office/drawing/2014/main" id="{5FF2F555-DA26-C441-7AF2-41A206E095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8007" y="1509898"/>
            <a:ext cx="9850225" cy="2627568"/>
          </a:xfrm>
          <a:prstGeom prst="rect">
            <a:avLst/>
          </a:prstGeom>
        </p:spPr>
      </p:pic>
      <p:pic>
        <p:nvPicPr>
          <p:cNvPr id="8" name="Resim 7">
            <a:extLst>
              <a:ext uri="{FF2B5EF4-FFF2-40B4-BE49-F238E27FC236}">
                <a16:creationId xmlns:a16="http://schemas.microsoft.com/office/drawing/2014/main" id="{A24D8B46-A849-D51F-9EE1-98F8554BC4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7113" y="4049543"/>
            <a:ext cx="9631119" cy="2067213"/>
          </a:xfrm>
          <a:prstGeom prst="rect">
            <a:avLst/>
          </a:prstGeom>
        </p:spPr>
      </p:pic>
      <p:pic>
        <p:nvPicPr>
          <p:cNvPr id="10" name="Resim 9">
            <a:extLst>
              <a:ext uri="{FF2B5EF4-FFF2-40B4-BE49-F238E27FC236}">
                <a16:creationId xmlns:a16="http://schemas.microsoft.com/office/drawing/2014/main" id="{56745D1D-141D-932A-A576-41C1C3731F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51240" y="480711"/>
            <a:ext cx="7668010" cy="1029187"/>
          </a:xfrm>
          <a:prstGeom prst="rect">
            <a:avLst/>
          </a:prstGeom>
        </p:spPr>
      </p:pic>
    </p:spTree>
    <p:extLst>
      <p:ext uri="{BB962C8B-B14F-4D97-AF65-F5344CB8AC3E}">
        <p14:creationId xmlns:p14="http://schemas.microsoft.com/office/powerpoint/2010/main" val="22311082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2 Metin kutusu">
            <a:extLst>
              <a:ext uri="{FF2B5EF4-FFF2-40B4-BE49-F238E27FC236}">
                <a16:creationId xmlns:a16="http://schemas.microsoft.com/office/drawing/2014/main" id="{DC20134A-45F2-4307-873F-6D3DC29BA46D}"/>
              </a:ext>
            </a:extLst>
          </p:cNvPr>
          <p:cNvSpPr txBox="1"/>
          <p:nvPr/>
        </p:nvSpPr>
        <p:spPr>
          <a:xfrm>
            <a:off x="0" y="-46545"/>
            <a:ext cx="12191999" cy="461665"/>
          </a:xfrm>
          <a:prstGeom prst="rect">
            <a:avLst/>
          </a:prstGeom>
          <a:noFill/>
        </p:spPr>
        <p:txBody>
          <a:bodyPr wrap="square" rtlCol="0">
            <a:spAutoFit/>
          </a:bodyPr>
          <a:lstStyle/>
          <a:p>
            <a:pPr algn="ctr">
              <a:defRPr/>
            </a:pPr>
            <a:r>
              <a:rPr lang="tr-TR" sz="2400" b="1" dirty="0">
                <a:solidFill>
                  <a:schemeClr val="bg1"/>
                </a:solidFill>
                <a:latin typeface="+mj-lt"/>
              </a:rPr>
              <a:t>2020-2024 TAMAMLANAN FAALİYETLERİMİZ</a:t>
            </a:r>
          </a:p>
        </p:txBody>
      </p:sp>
      <p:sp>
        <p:nvSpPr>
          <p:cNvPr id="41" name="12 Metin kutusu">
            <a:extLst>
              <a:ext uri="{FF2B5EF4-FFF2-40B4-BE49-F238E27FC236}">
                <a16:creationId xmlns:a16="http://schemas.microsoft.com/office/drawing/2014/main" id="{DC20134A-45F2-4307-873F-6D3DC29BA46D}"/>
              </a:ext>
            </a:extLst>
          </p:cNvPr>
          <p:cNvSpPr txBox="1"/>
          <p:nvPr/>
        </p:nvSpPr>
        <p:spPr>
          <a:xfrm>
            <a:off x="-53255" y="6541345"/>
            <a:ext cx="12192000" cy="400110"/>
          </a:xfrm>
          <a:prstGeom prst="rect">
            <a:avLst/>
          </a:prstGeom>
          <a:noFill/>
        </p:spPr>
        <p:txBody>
          <a:bodyPr wrap="square" rtlCol="0">
            <a:spAutoFit/>
          </a:bodyPr>
          <a:lstStyle/>
          <a:p>
            <a:pPr algn="ctr"/>
            <a:r>
              <a:rPr lang="tr-TR" sz="2000" b="1" dirty="0">
                <a:solidFill>
                  <a:srgbClr val="44546A">
                    <a:lumMod val="75000"/>
                  </a:srgbClr>
                </a:solidFill>
                <a:latin typeface="+mj-lt"/>
              </a:rPr>
              <a:t>TOPLAM KALİTE YÖNETİMİ KOORDİNATÖRLÜĞÜ</a:t>
            </a:r>
          </a:p>
        </p:txBody>
      </p:sp>
      <p:cxnSp>
        <p:nvCxnSpPr>
          <p:cNvPr id="14" name="Straight Connector 79">
            <a:extLst>
              <a:ext uri="{FF2B5EF4-FFF2-40B4-BE49-F238E27FC236}">
                <a16:creationId xmlns:a16="http://schemas.microsoft.com/office/drawing/2014/main" id="{76FC265F-580C-46CB-9EC0-C96AD57248F5}"/>
              </a:ext>
            </a:extLst>
          </p:cNvPr>
          <p:cNvCxnSpPr/>
          <p:nvPr/>
        </p:nvCxnSpPr>
        <p:spPr>
          <a:xfrm>
            <a:off x="4425856" y="1076967"/>
            <a:ext cx="0" cy="5206513"/>
          </a:xfrm>
          <a:prstGeom prst="line">
            <a:avLst/>
          </a:prstGeom>
          <a:noFill/>
          <a:ln w="9525" cap="flat" cmpd="sng" algn="ctr">
            <a:solidFill>
              <a:sysClr val="window" lastClr="FFFFFF">
                <a:lumMod val="85000"/>
              </a:sysClr>
            </a:solidFill>
            <a:prstDash val="solid"/>
          </a:ln>
          <a:effectLst/>
        </p:spPr>
      </p:cxnSp>
      <p:pic>
        <p:nvPicPr>
          <p:cNvPr id="5" name="Resim 4">
            <a:extLst>
              <a:ext uri="{FF2B5EF4-FFF2-40B4-BE49-F238E27FC236}">
                <a16:creationId xmlns:a16="http://schemas.microsoft.com/office/drawing/2014/main" id="{1A5ACB49-9C6A-350E-E49F-A02086854D85}"/>
              </a:ext>
            </a:extLst>
          </p:cNvPr>
          <p:cNvPicPr>
            <a:picLocks noChangeAspect="1"/>
          </p:cNvPicPr>
          <p:nvPr/>
        </p:nvPicPr>
        <p:blipFill>
          <a:blip r:embed="rId3"/>
          <a:stretch>
            <a:fillRect/>
          </a:stretch>
        </p:blipFill>
        <p:spPr>
          <a:xfrm>
            <a:off x="731520" y="1491175"/>
            <a:ext cx="11211951" cy="4808923"/>
          </a:xfrm>
          <a:prstGeom prst="rect">
            <a:avLst/>
          </a:prstGeom>
        </p:spPr>
      </p:pic>
      <p:pic>
        <p:nvPicPr>
          <p:cNvPr id="7" name="Resim 6">
            <a:extLst>
              <a:ext uri="{FF2B5EF4-FFF2-40B4-BE49-F238E27FC236}">
                <a16:creationId xmlns:a16="http://schemas.microsoft.com/office/drawing/2014/main" id="{6B3828FB-C47D-FA7C-4D95-F88131AA60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19949" y="415120"/>
            <a:ext cx="7020997" cy="1076055"/>
          </a:xfrm>
          <a:prstGeom prst="rect">
            <a:avLst/>
          </a:prstGeom>
        </p:spPr>
      </p:pic>
    </p:spTree>
    <p:extLst>
      <p:ext uri="{BB962C8B-B14F-4D97-AF65-F5344CB8AC3E}">
        <p14:creationId xmlns:p14="http://schemas.microsoft.com/office/powerpoint/2010/main" val="26230376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251DA8-E002-831C-75D2-99ECCA54BFA3}"/>
            </a:ext>
          </a:extLst>
        </p:cNvPr>
        <p:cNvGrpSpPr/>
        <p:nvPr/>
      </p:nvGrpSpPr>
      <p:grpSpPr>
        <a:xfrm>
          <a:off x="0" y="0"/>
          <a:ext cx="0" cy="0"/>
          <a:chOff x="0" y="0"/>
          <a:chExt cx="0" cy="0"/>
        </a:xfrm>
      </p:grpSpPr>
      <p:sp>
        <p:nvSpPr>
          <p:cNvPr id="2" name="12 Metin kutusu">
            <a:extLst>
              <a:ext uri="{FF2B5EF4-FFF2-40B4-BE49-F238E27FC236}">
                <a16:creationId xmlns:a16="http://schemas.microsoft.com/office/drawing/2014/main" id="{10E9C720-6727-60FC-4154-E0B17B861491}"/>
              </a:ext>
            </a:extLst>
          </p:cNvPr>
          <p:cNvSpPr txBox="1"/>
          <p:nvPr/>
        </p:nvSpPr>
        <p:spPr>
          <a:xfrm>
            <a:off x="0" y="-46545"/>
            <a:ext cx="12191999" cy="461665"/>
          </a:xfrm>
          <a:prstGeom prst="rect">
            <a:avLst/>
          </a:prstGeom>
          <a:noFill/>
        </p:spPr>
        <p:txBody>
          <a:bodyPr wrap="square" rtlCol="0">
            <a:spAutoFit/>
          </a:bodyPr>
          <a:lstStyle/>
          <a:p>
            <a:pPr algn="ctr">
              <a:defRPr/>
            </a:pPr>
            <a:r>
              <a:rPr lang="tr-TR" sz="2400" b="1" dirty="0">
                <a:solidFill>
                  <a:schemeClr val="bg1"/>
                </a:solidFill>
                <a:latin typeface="+mj-lt"/>
              </a:rPr>
              <a:t>2020-2024 TAMAMLANAN FAALİYETLERİMİZ</a:t>
            </a:r>
          </a:p>
        </p:txBody>
      </p:sp>
      <p:sp>
        <p:nvSpPr>
          <p:cNvPr id="41" name="12 Metin kutusu">
            <a:extLst>
              <a:ext uri="{FF2B5EF4-FFF2-40B4-BE49-F238E27FC236}">
                <a16:creationId xmlns:a16="http://schemas.microsoft.com/office/drawing/2014/main" id="{83AC5E96-C60E-E6FC-2970-4EB26546A818}"/>
              </a:ext>
            </a:extLst>
          </p:cNvPr>
          <p:cNvSpPr txBox="1"/>
          <p:nvPr/>
        </p:nvSpPr>
        <p:spPr>
          <a:xfrm>
            <a:off x="-53255" y="6541345"/>
            <a:ext cx="12192000" cy="400110"/>
          </a:xfrm>
          <a:prstGeom prst="rect">
            <a:avLst/>
          </a:prstGeom>
          <a:noFill/>
        </p:spPr>
        <p:txBody>
          <a:bodyPr wrap="square" rtlCol="0">
            <a:spAutoFit/>
          </a:bodyPr>
          <a:lstStyle/>
          <a:p>
            <a:pPr algn="ctr"/>
            <a:r>
              <a:rPr lang="tr-TR" sz="2000" b="1" dirty="0">
                <a:solidFill>
                  <a:srgbClr val="44546A">
                    <a:lumMod val="75000"/>
                  </a:srgbClr>
                </a:solidFill>
                <a:latin typeface="+mj-lt"/>
              </a:rPr>
              <a:t>TOPLAM KALİTE YÖNETİMİ KOORDİNATÖRLÜĞÜ</a:t>
            </a:r>
          </a:p>
        </p:txBody>
      </p:sp>
      <p:cxnSp>
        <p:nvCxnSpPr>
          <p:cNvPr id="14" name="Straight Connector 79">
            <a:extLst>
              <a:ext uri="{FF2B5EF4-FFF2-40B4-BE49-F238E27FC236}">
                <a16:creationId xmlns:a16="http://schemas.microsoft.com/office/drawing/2014/main" id="{BAF52D25-89B2-89B7-26D8-92B86EAA630B}"/>
              </a:ext>
            </a:extLst>
          </p:cNvPr>
          <p:cNvCxnSpPr/>
          <p:nvPr/>
        </p:nvCxnSpPr>
        <p:spPr>
          <a:xfrm>
            <a:off x="4425856" y="1076967"/>
            <a:ext cx="0" cy="5206513"/>
          </a:xfrm>
          <a:prstGeom prst="line">
            <a:avLst/>
          </a:prstGeom>
          <a:noFill/>
          <a:ln w="9525" cap="flat" cmpd="sng" algn="ctr">
            <a:solidFill>
              <a:sysClr val="window" lastClr="FFFFFF">
                <a:lumMod val="85000"/>
              </a:sysClr>
            </a:solidFill>
            <a:prstDash val="solid"/>
          </a:ln>
          <a:effectLst/>
        </p:spPr>
      </p:cxnSp>
      <p:pic>
        <p:nvPicPr>
          <p:cNvPr id="8" name="Resim 7">
            <a:extLst>
              <a:ext uri="{FF2B5EF4-FFF2-40B4-BE49-F238E27FC236}">
                <a16:creationId xmlns:a16="http://schemas.microsoft.com/office/drawing/2014/main" id="{DB11F045-DA96-6884-AF53-7F1C14F93F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5687" y="574520"/>
            <a:ext cx="6554115" cy="992452"/>
          </a:xfrm>
          <a:prstGeom prst="rect">
            <a:avLst/>
          </a:prstGeom>
        </p:spPr>
      </p:pic>
      <p:pic>
        <p:nvPicPr>
          <p:cNvPr id="5" name="Resim 4">
            <a:extLst>
              <a:ext uri="{FF2B5EF4-FFF2-40B4-BE49-F238E27FC236}">
                <a16:creationId xmlns:a16="http://schemas.microsoft.com/office/drawing/2014/main" id="{B7C9D2F3-BC0A-A39D-1FDE-E1624DCB60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6702" y="1566972"/>
            <a:ext cx="10644735" cy="2301643"/>
          </a:xfrm>
          <a:prstGeom prst="rect">
            <a:avLst/>
          </a:prstGeom>
        </p:spPr>
      </p:pic>
      <p:pic>
        <p:nvPicPr>
          <p:cNvPr id="7" name="Resim 6">
            <a:extLst>
              <a:ext uri="{FF2B5EF4-FFF2-40B4-BE49-F238E27FC236}">
                <a16:creationId xmlns:a16="http://schemas.microsoft.com/office/drawing/2014/main" id="{B6BAFE1E-8CC5-3BEF-94C1-E5BA2CC1D4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3636" y="3906789"/>
            <a:ext cx="10747799" cy="2338517"/>
          </a:xfrm>
          <a:prstGeom prst="rect">
            <a:avLst/>
          </a:prstGeom>
        </p:spPr>
      </p:pic>
    </p:spTree>
    <p:extLst>
      <p:ext uri="{BB962C8B-B14F-4D97-AF65-F5344CB8AC3E}">
        <p14:creationId xmlns:p14="http://schemas.microsoft.com/office/powerpoint/2010/main" val="17950878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00E1F9-6BEB-22D3-5C9F-DFCB363DE6E0}"/>
            </a:ext>
          </a:extLst>
        </p:cNvPr>
        <p:cNvGrpSpPr/>
        <p:nvPr/>
      </p:nvGrpSpPr>
      <p:grpSpPr>
        <a:xfrm>
          <a:off x="0" y="0"/>
          <a:ext cx="0" cy="0"/>
          <a:chOff x="0" y="0"/>
          <a:chExt cx="0" cy="0"/>
        </a:xfrm>
      </p:grpSpPr>
      <p:sp>
        <p:nvSpPr>
          <p:cNvPr id="2" name="12 Metin kutusu">
            <a:extLst>
              <a:ext uri="{FF2B5EF4-FFF2-40B4-BE49-F238E27FC236}">
                <a16:creationId xmlns:a16="http://schemas.microsoft.com/office/drawing/2014/main" id="{7F8D7919-D71F-01C6-123F-56C56C048593}"/>
              </a:ext>
            </a:extLst>
          </p:cNvPr>
          <p:cNvSpPr txBox="1"/>
          <p:nvPr/>
        </p:nvSpPr>
        <p:spPr>
          <a:xfrm>
            <a:off x="0" y="-46545"/>
            <a:ext cx="12191999" cy="461665"/>
          </a:xfrm>
          <a:prstGeom prst="rect">
            <a:avLst/>
          </a:prstGeom>
          <a:noFill/>
        </p:spPr>
        <p:txBody>
          <a:bodyPr wrap="square" rtlCol="0">
            <a:spAutoFit/>
          </a:bodyPr>
          <a:lstStyle/>
          <a:p>
            <a:pPr algn="ctr">
              <a:defRPr/>
            </a:pPr>
            <a:r>
              <a:rPr lang="tr-TR" sz="2400" b="1" dirty="0">
                <a:solidFill>
                  <a:schemeClr val="bg1"/>
                </a:solidFill>
                <a:latin typeface="+mj-lt"/>
              </a:rPr>
              <a:t>2020-2024 TAMAMLANAN FAALİYETLERİMİZ</a:t>
            </a:r>
          </a:p>
        </p:txBody>
      </p:sp>
      <p:sp>
        <p:nvSpPr>
          <p:cNvPr id="41" name="12 Metin kutusu">
            <a:extLst>
              <a:ext uri="{FF2B5EF4-FFF2-40B4-BE49-F238E27FC236}">
                <a16:creationId xmlns:a16="http://schemas.microsoft.com/office/drawing/2014/main" id="{C51DDFC9-FFE5-ACF0-E5DF-4C2ACFE36617}"/>
              </a:ext>
            </a:extLst>
          </p:cNvPr>
          <p:cNvSpPr txBox="1"/>
          <p:nvPr/>
        </p:nvSpPr>
        <p:spPr>
          <a:xfrm>
            <a:off x="-53255" y="6541345"/>
            <a:ext cx="12192000" cy="400110"/>
          </a:xfrm>
          <a:prstGeom prst="rect">
            <a:avLst/>
          </a:prstGeom>
          <a:noFill/>
        </p:spPr>
        <p:txBody>
          <a:bodyPr wrap="square" rtlCol="0">
            <a:spAutoFit/>
          </a:bodyPr>
          <a:lstStyle/>
          <a:p>
            <a:pPr algn="ctr"/>
            <a:r>
              <a:rPr lang="tr-TR" sz="2000" b="1" dirty="0">
                <a:solidFill>
                  <a:srgbClr val="44546A">
                    <a:lumMod val="75000"/>
                  </a:srgbClr>
                </a:solidFill>
                <a:latin typeface="+mj-lt"/>
              </a:rPr>
              <a:t>TOPLAM KALİTE YÖNETİMİ KOORDİNATÖRLÜĞÜ</a:t>
            </a:r>
          </a:p>
        </p:txBody>
      </p:sp>
      <p:cxnSp>
        <p:nvCxnSpPr>
          <p:cNvPr id="14" name="Straight Connector 79">
            <a:extLst>
              <a:ext uri="{FF2B5EF4-FFF2-40B4-BE49-F238E27FC236}">
                <a16:creationId xmlns:a16="http://schemas.microsoft.com/office/drawing/2014/main" id="{E2E7DE54-AB10-15AF-7938-DCB009DF294E}"/>
              </a:ext>
            </a:extLst>
          </p:cNvPr>
          <p:cNvCxnSpPr/>
          <p:nvPr/>
        </p:nvCxnSpPr>
        <p:spPr>
          <a:xfrm>
            <a:off x="4425856" y="1076967"/>
            <a:ext cx="0" cy="5206513"/>
          </a:xfrm>
          <a:prstGeom prst="line">
            <a:avLst/>
          </a:prstGeom>
          <a:noFill/>
          <a:ln w="9525" cap="flat" cmpd="sng" algn="ctr">
            <a:solidFill>
              <a:sysClr val="window" lastClr="FFFFFF">
                <a:lumMod val="85000"/>
              </a:sysClr>
            </a:solidFill>
            <a:prstDash val="solid"/>
          </a:ln>
          <a:effectLst/>
        </p:spPr>
      </p:cxnSp>
      <p:pic>
        <p:nvPicPr>
          <p:cNvPr id="4" name="Resim 3">
            <a:extLst>
              <a:ext uri="{FF2B5EF4-FFF2-40B4-BE49-F238E27FC236}">
                <a16:creationId xmlns:a16="http://schemas.microsoft.com/office/drawing/2014/main" id="{DA50F82B-E166-ECD1-5F64-F81EA48123F9}"/>
              </a:ext>
            </a:extLst>
          </p:cNvPr>
          <p:cNvPicPr>
            <a:picLocks noChangeAspect="1"/>
          </p:cNvPicPr>
          <p:nvPr/>
        </p:nvPicPr>
        <p:blipFill>
          <a:blip r:embed="rId3"/>
          <a:stretch>
            <a:fillRect/>
          </a:stretch>
        </p:blipFill>
        <p:spPr>
          <a:xfrm>
            <a:off x="660298" y="1388613"/>
            <a:ext cx="10931477" cy="5023799"/>
          </a:xfrm>
          <a:prstGeom prst="rect">
            <a:avLst/>
          </a:prstGeom>
        </p:spPr>
      </p:pic>
      <p:pic>
        <p:nvPicPr>
          <p:cNvPr id="8" name="Resim 7">
            <a:extLst>
              <a:ext uri="{FF2B5EF4-FFF2-40B4-BE49-F238E27FC236}">
                <a16:creationId xmlns:a16="http://schemas.microsoft.com/office/drawing/2014/main" id="{59B59A5C-83C3-E67F-941E-2CDF41D547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5687" y="445588"/>
            <a:ext cx="6554115" cy="943025"/>
          </a:xfrm>
          <a:prstGeom prst="rect">
            <a:avLst/>
          </a:prstGeom>
        </p:spPr>
      </p:pic>
    </p:spTree>
    <p:extLst>
      <p:ext uri="{BB962C8B-B14F-4D97-AF65-F5344CB8AC3E}">
        <p14:creationId xmlns:p14="http://schemas.microsoft.com/office/powerpoint/2010/main" val="1077076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2 Metin kutusu">
            <a:extLst>
              <a:ext uri="{FF2B5EF4-FFF2-40B4-BE49-F238E27FC236}">
                <a16:creationId xmlns:a16="http://schemas.microsoft.com/office/drawing/2014/main" id="{DC20134A-45F2-4307-873F-6D3DC29BA46D}"/>
              </a:ext>
            </a:extLst>
          </p:cNvPr>
          <p:cNvSpPr txBox="1"/>
          <p:nvPr/>
        </p:nvSpPr>
        <p:spPr>
          <a:xfrm>
            <a:off x="2610374" y="-64132"/>
            <a:ext cx="6971251" cy="461665"/>
          </a:xfrm>
          <a:prstGeom prst="rect">
            <a:avLst/>
          </a:prstGeom>
          <a:noFill/>
        </p:spPr>
        <p:txBody>
          <a:bodyPr wrap="square" rtlCol="0">
            <a:spAutoFit/>
          </a:bodyPr>
          <a:lstStyle/>
          <a:p>
            <a:pPr algn="ctr"/>
            <a:r>
              <a:rPr lang="tr-TR" sz="2400" b="1" dirty="0">
                <a:solidFill>
                  <a:schemeClr val="bg1"/>
                </a:solidFill>
                <a:latin typeface="+mj-lt"/>
              </a:rPr>
              <a:t>KURUM BÜNYESİNDE YAPILAN GELİŞTİRMELER</a:t>
            </a:r>
          </a:p>
        </p:txBody>
      </p:sp>
      <p:sp>
        <p:nvSpPr>
          <p:cNvPr id="41" name="12 Metin kutusu">
            <a:extLst>
              <a:ext uri="{FF2B5EF4-FFF2-40B4-BE49-F238E27FC236}">
                <a16:creationId xmlns:a16="http://schemas.microsoft.com/office/drawing/2014/main" id="{DC20134A-45F2-4307-873F-6D3DC29BA46D}"/>
              </a:ext>
            </a:extLst>
          </p:cNvPr>
          <p:cNvSpPr txBox="1"/>
          <p:nvPr/>
        </p:nvSpPr>
        <p:spPr>
          <a:xfrm>
            <a:off x="0" y="6560178"/>
            <a:ext cx="12192000" cy="400110"/>
          </a:xfrm>
          <a:prstGeom prst="rect">
            <a:avLst/>
          </a:prstGeom>
          <a:noFill/>
        </p:spPr>
        <p:txBody>
          <a:bodyPr wrap="square" rtlCol="0">
            <a:spAutoFit/>
          </a:bodyPr>
          <a:lstStyle/>
          <a:p>
            <a:pPr algn="ctr"/>
            <a:r>
              <a:rPr lang="tr-TR" sz="2000" b="1" dirty="0">
                <a:solidFill>
                  <a:srgbClr val="44546A">
                    <a:lumMod val="75000"/>
                  </a:srgbClr>
                </a:solidFill>
                <a:latin typeface="+mj-lt"/>
              </a:rPr>
              <a:t>TOPLAM KALİTE YÖNETİMİ KOORDİNATÖRLÜĞÜ</a:t>
            </a:r>
          </a:p>
        </p:txBody>
      </p:sp>
      <p:graphicFrame>
        <p:nvGraphicFramePr>
          <p:cNvPr id="2" name="Tablo 1">
            <a:extLst>
              <a:ext uri="{FF2B5EF4-FFF2-40B4-BE49-F238E27FC236}">
                <a16:creationId xmlns:a16="http://schemas.microsoft.com/office/drawing/2014/main" id="{DFCD734C-1ABB-31DA-E267-A58462BC1229}"/>
              </a:ext>
            </a:extLst>
          </p:cNvPr>
          <p:cNvGraphicFramePr>
            <a:graphicFrameLocks noGrp="1"/>
          </p:cNvGraphicFramePr>
          <p:nvPr>
            <p:extLst>
              <p:ext uri="{D42A27DB-BD31-4B8C-83A1-F6EECF244321}">
                <p14:modId xmlns:p14="http://schemas.microsoft.com/office/powerpoint/2010/main" val="2511148795"/>
              </p:ext>
            </p:extLst>
          </p:nvPr>
        </p:nvGraphicFramePr>
        <p:xfrm>
          <a:off x="1251750" y="790092"/>
          <a:ext cx="9516864" cy="4929631"/>
        </p:xfrm>
        <a:graphic>
          <a:graphicData uri="http://schemas.openxmlformats.org/drawingml/2006/table">
            <a:tbl>
              <a:tblPr/>
              <a:tblGrid>
                <a:gridCol w="1980183">
                  <a:extLst>
                    <a:ext uri="{9D8B030D-6E8A-4147-A177-3AD203B41FA5}">
                      <a16:colId xmlns:a16="http://schemas.microsoft.com/office/drawing/2014/main" val="119028414"/>
                    </a:ext>
                  </a:extLst>
                </a:gridCol>
                <a:gridCol w="2512227">
                  <a:extLst>
                    <a:ext uri="{9D8B030D-6E8A-4147-A177-3AD203B41FA5}">
                      <a16:colId xmlns:a16="http://schemas.microsoft.com/office/drawing/2014/main" val="1005856130"/>
                    </a:ext>
                  </a:extLst>
                </a:gridCol>
                <a:gridCol w="2512227">
                  <a:extLst>
                    <a:ext uri="{9D8B030D-6E8A-4147-A177-3AD203B41FA5}">
                      <a16:colId xmlns:a16="http://schemas.microsoft.com/office/drawing/2014/main" val="2805483260"/>
                    </a:ext>
                  </a:extLst>
                </a:gridCol>
                <a:gridCol w="2512227">
                  <a:extLst>
                    <a:ext uri="{9D8B030D-6E8A-4147-A177-3AD203B41FA5}">
                      <a16:colId xmlns:a16="http://schemas.microsoft.com/office/drawing/2014/main" val="935481355"/>
                    </a:ext>
                  </a:extLst>
                </a:gridCol>
              </a:tblGrid>
              <a:tr h="339447">
                <a:tc gridSpan="3">
                  <a:txBody>
                    <a:bodyPr/>
                    <a:lstStyle/>
                    <a:p>
                      <a:pPr algn="l" rtl="0" fontAlgn="base">
                        <a:lnSpc>
                          <a:spcPts val="2250"/>
                        </a:lnSpc>
                      </a:pPr>
                      <a:r>
                        <a:rPr lang="tr-TR" sz="1800" b="1" i="0" dirty="0">
                          <a:solidFill>
                            <a:srgbClr val="000000"/>
                          </a:solidFill>
                          <a:effectLst/>
                          <a:latin typeface="+mj-lt"/>
                        </a:rPr>
                        <a:t>Kalite Yönetim Koordinatörlüğü Kurulmadan Önceki Durum</a:t>
                      </a:r>
                      <a:r>
                        <a:rPr lang="tr-TR" sz="1800" b="0" i="0" dirty="0">
                          <a:solidFill>
                            <a:srgbClr val="000000"/>
                          </a:solidFill>
                          <a:effectLst/>
                          <a:latin typeface="+mj-lt"/>
                        </a:rPr>
                        <a:t>​</a:t>
                      </a:r>
                    </a:p>
                  </a:txBody>
                  <a:tcPr marL="60942" marR="60942" marT="30471" marB="30471">
                    <a:lnL w="11582" cap="flat" cmpd="sng" algn="ctr">
                      <a:solidFill>
                        <a:srgbClr val="000000"/>
                      </a:solidFill>
                      <a:prstDash val="solid"/>
                      <a:round/>
                      <a:headEnd type="none" w="med" len="med"/>
                      <a:tailEnd type="none" w="med" len="med"/>
                    </a:lnL>
                    <a:lnR w="11582" cap="flat" cmpd="sng" algn="ctr">
                      <a:solidFill>
                        <a:srgbClr val="000000"/>
                      </a:solidFill>
                      <a:prstDash val="solid"/>
                      <a:round/>
                      <a:headEnd type="none" w="med" len="med"/>
                      <a:tailEnd type="none" w="med" len="med"/>
                    </a:lnR>
                    <a:lnT w="11582" cap="flat" cmpd="sng" algn="ctr">
                      <a:solidFill>
                        <a:srgbClr val="000000"/>
                      </a:solidFill>
                      <a:prstDash val="solid"/>
                      <a:round/>
                      <a:headEnd type="none" w="med" len="med"/>
                      <a:tailEnd type="none" w="med" len="med"/>
                    </a:lnT>
                    <a:lnB w="11582" cap="flat" cmpd="sng" algn="ctr">
                      <a:solidFill>
                        <a:srgbClr val="000000"/>
                      </a:solidFill>
                      <a:prstDash val="solid"/>
                      <a:round/>
                      <a:headEnd type="none" w="med" len="med"/>
                      <a:tailEnd type="none" w="med" len="med"/>
                    </a:lnB>
                    <a:noFill/>
                  </a:tcPr>
                </a:tc>
                <a:tc hMerge="1">
                  <a:txBody>
                    <a:bodyPr/>
                    <a:lstStyle/>
                    <a:p>
                      <a:endParaRPr lang="tr-TR"/>
                    </a:p>
                  </a:txBody>
                  <a:tcPr/>
                </a:tc>
                <a:tc hMerge="1">
                  <a:txBody>
                    <a:bodyPr/>
                    <a:lstStyle/>
                    <a:p>
                      <a:endParaRPr lang="tr-TR"/>
                    </a:p>
                  </a:txBody>
                  <a:tcPr/>
                </a:tc>
                <a:tc>
                  <a:txBody>
                    <a:bodyPr/>
                    <a:lstStyle/>
                    <a:p>
                      <a:pPr algn="ctr" rtl="0" fontAlgn="base">
                        <a:lnSpc>
                          <a:spcPts val="2250"/>
                        </a:lnSpc>
                      </a:pPr>
                      <a:r>
                        <a:rPr lang="tr-TR" sz="1800" b="1" i="0" dirty="0">
                          <a:solidFill>
                            <a:srgbClr val="000000"/>
                          </a:solidFill>
                          <a:effectLst/>
                          <a:latin typeface="+mj-lt"/>
                        </a:rPr>
                        <a:t>Kurulduktan Sonra</a:t>
                      </a:r>
                      <a:r>
                        <a:rPr lang="tr-TR" sz="1800" b="0" i="0" dirty="0">
                          <a:solidFill>
                            <a:srgbClr val="000000"/>
                          </a:solidFill>
                          <a:effectLst/>
                          <a:latin typeface="+mj-lt"/>
                        </a:rPr>
                        <a:t>​</a:t>
                      </a:r>
                    </a:p>
                  </a:txBody>
                  <a:tcPr marL="60942" marR="60942" marT="30471" marB="30471">
                    <a:lnL w="11582" cap="flat" cmpd="sng" algn="ctr">
                      <a:solidFill>
                        <a:srgbClr val="000000"/>
                      </a:solidFill>
                      <a:prstDash val="solid"/>
                      <a:round/>
                      <a:headEnd type="none" w="med" len="med"/>
                      <a:tailEnd type="none" w="med" len="med"/>
                    </a:lnL>
                    <a:lnR w="11582" cap="flat" cmpd="sng" algn="ctr">
                      <a:solidFill>
                        <a:srgbClr val="000000"/>
                      </a:solidFill>
                      <a:prstDash val="solid"/>
                      <a:round/>
                      <a:headEnd type="none" w="med" len="med"/>
                      <a:tailEnd type="none" w="med" len="med"/>
                    </a:lnR>
                    <a:lnT w="11582" cap="flat" cmpd="sng" algn="ctr">
                      <a:solidFill>
                        <a:srgbClr val="000000"/>
                      </a:solidFill>
                      <a:prstDash val="solid"/>
                      <a:round/>
                      <a:headEnd type="none" w="med" len="med"/>
                      <a:tailEnd type="none" w="med" len="med"/>
                    </a:lnT>
                    <a:lnB w="11582"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93034816"/>
                  </a:ext>
                </a:extLst>
              </a:tr>
              <a:tr h="339447">
                <a:tc rowSpan="8">
                  <a:txBody>
                    <a:bodyPr/>
                    <a:lstStyle/>
                    <a:p>
                      <a:pPr algn="ctr" rtl="0" fontAlgn="base">
                        <a:lnSpc>
                          <a:spcPts val="2250"/>
                        </a:lnSpc>
                      </a:pPr>
                      <a:r>
                        <a:rPr lang="tr-TR" sz="1800" b="1" i="0" dirty="0">
                          <a:solidFill>
                            <a:schemeClr val="tx1"/>
                          </a:solidFill>
                          <a:effectLst/>
                          <a:latin typeface="+mj-lt"/>
                        </a:rPr>
                        <a:t>DOKÜMANTASYON​LAR</a:t>
                      </a:r>
                    </a:p>
                  </a:txBody>
                  <a:tcPr marL="60942" marR="60942" marT="30471" marB="30471" anchor="ctr">
                    <a:lnL w="11582" cap="flat" cmpd="sng" algn="ctr">
                      <a:solidFill>
                        <a:srgbClr val="000000"/>
                      </a:solidFill>
                      <a:prstDash val="solid"/>
                      <a:round/>
                      <a:headEnd type="none" w="med" len="med"/>
                      <a:tailEnd type="none" w="med" len="med"/>
                    </a:lnL>
                    <a:lnR w="11582" cap="flat" cmpd="sng" algn="ctr">
                      <a:solidFill>
                        <a:srgbClr val="000000"/>
                      </a:solidFill>
                      <a:prstDash val="solid"/>
                      <a:round/>
                      <a:headEnd type="none" w="med" len="med"/>
                      <a:tailEnd type="none" w="med" len="med"/>
                    </a:lnR>
                    <a:lnT w="11582" cap="flat" cmpd="sng" algn="ctr">
                      <a:solidFill>
                        <a:srgbClr val="000000"/>
                      </a:solidFill>
                      <a:prstDash val="solid"/>
                      <a:round/>
                      <a:headEnd type="none" w="med" len="med"/>
                      <a:tailEnd type="none" w="med" len="med"/>
                    </a:lnT>
                    <a:lnB w="11582" cap="flat" cmpd="sng" algn="ctr">
                      <a:solidFill>
                        <a:srgbClr val="000000"/>
                      </a:solidFill>
                      <a:prstDash val="solid"/>
                      <a:round/>
                      <a:headEnd type="none" w="med" len="med"/>
                      <a:tailEnd type="none" w="med" len="med"/>
                    </a:lnB>
                    <a:noFill/>
                  </a:tcPr>
                </a:tc>
                <a:tc>
                  <a:txBody>
                    <a:bodyPr/>
                    <a:lstStyle/>
                    <a:p>
                      <a:pPr algn="l" rtl="0" fontAlgn="base">
                        <a:lnSpc>
                          <a:spcPts val="2250"/>
                        </a:lnSpc>
                      </a:pPr>
                      <a:r>
                        <a:rPr lang="tr-TR" sz="1800" b="0" i="0" dirty="0">
                          <a:solidFill>
                            <a:srgbClr val="000000"/>
                          </a:solidFill>
                          <a:effectLst/>
                          <a:latin typeface="+mj-lt"/>
                        </a:rPr>
                        <a:t>Kalite El Kitabı​ (KEK)</a:t>
                      </a:r>
                    </a:p>
                  </a:txBody>
                  <a:tcPr marL="60942" marR="60942" marT="30471" marB="30471" anchor="ctr">
                    <a:lnL w="11582" cap="flat" cmpd="sng" algn="ctr">
                      <a:solidFill>
                        <a:srgbClr val="000000"/>
                      </a:solidFill>
                      <a:prstDash val="solid"/>
                      <a:round/>
                      <a:headEnd type="none" w="med" len="med"/>
                      <a:tailEnd type="none" w="med" len="med"/>
                    </a:lnL>
                    <a:lnR w="11582" cap="flat" cmpd="sng" algn="ctr">
                      <a:solidFill>
                        <a:srgbClr val="000000"/>
                      </a:solidFill>
                      <a:prstDash val="solid"/>
                      <a:round/>
                      <a:headEnd type="none" w="med" len="med"/>
                      <a:tailEnd type="none" w="med" len="med"/>
                    </a:lnR>
                    <a:lnT w="11582" cap="flat" cmpd="sng" algn="ctr">
                      <a:solidFill>
                        <a:srgbClr val="000000"/>
                      </a:solidFill>
                      <a:prstDash val="solid"/>
                      <a:round/>
                      <a:headEnd type="none" w="med" len="med"/>
                      <a:tailEnd type="none" w="med" len="med"/>
                    </a:lnT>
                    <a:lnB w="11582" cap="flat" cmpd="sng" algn="ctr">
                      <a:solidFill>
                        <a:srgbClr val="000000"/>
                      </a:solidFill>
                      <a:prstDash val="solid"/>
                      <a:round/>
                      <a:headEnd type="none" w="med" len="med"/>
                      <a:tailEnd type="none" w="med" len="med"/>
                    </a:lnB>
                    <a:noFill/>
                  </a:tcPr>
                </a:tc>
                <a:tc>
                  <a:txBody>
                    <a:bodyPr/>
                    <a:lstStyle/>
                    <a:p>
                      <a:pPr algn="l" rtl="0" fontAlgn="base">
                        <a:lnSpc>
                          <a:spcPts val="2025"/>
                        </a:lnSpc>
                      </a:pPr>
                      <a:r>
                        <a:rPr lang="tr-TR" sz="1800" b="0" i="0">
                          <a:solidFill>
                            <a:srgbClr val="000000"/>
                          </a:solidFill>
                          <a:effectLst/>
                          <a:latin typeface="+mj-lt"/>
                        </a:rPr>
                        <a:t>Yoktu​</a:t>
                      </a:r>
                    </a:p>
                  </a:txBody>
                  <a:tcPr marL="60942" marR="60942" marT="30471" marB="30471" anchor="ctr">
                    <a:lnL w="11582" cap="flat" cmpd="sng" algn="ctr">
                      <a:solidFill>
                        <a:srgbClr val="000000"/>
                      </a:solidFill>
                      <a:prstDash val="solid"/>
                      <a:round/>
                      <a:headEnd type="none" w="med" len="med"/>
                      <a:tailEnd type="none" w="med" len="med"/>
                    </a:lnL>
                    <a:lnR w="11582" cap="flat" cmpd="sng" algn="ctr">
                      <a:solidFill>
                        <a:srgbClr val="000000"/>
                      </a:solidFill>
                      <a:prstDash val="solid"/>
                      <a:round/>
                      <a:headEnd type="none" w="med" len="med"/>
                      <a:tailEnd type="none" w="med" len="med"/>
                    </a:lnR>
                    <a:lnT w="11582" cap="flat" cmpd="sng" algn="ctr">
                      <a:solidFill>
                        <a:srgbClr val="000000"/>
                      </a:solidFill>
                      <a:prstDash val="solid"/>
                      <a:round/>
                      <a:headEnd type="none" w="med" len="med"/>
                      <a:tailEnd type="none" w="med" len="med"/>
                    </a:lnT>
                    <a:lnB w="11582" cap="flat" cmpd="sng" algn="ctr">
                      <a:solidFill>
                        <a:srgbClr val="000000"/>
                      </a:solidFill>
                      <a:prstDash val="solid"/>
                      <a:round/>
                      <a:headEnd type="none" w="med" len="med"/>
                      <a:tailEnd type="none" w="med" len="med"/>
                    </a:lnB>
                    <a:noFill/>
                  </a:tcPr>
                </a:tc>
                <a:tc>
                  <a:txBody>
                    <a:bodyPr/>
                    <a:lstStyle/>
                    <a:p>
                      <a:pPr algn="l" rtl="0" fontAlgn="base">
                        <a:lnSpc>
                          <a:spcPts val="2025"/>
                        </a:lnSpc>
                      </a:pPr>
                      <a:r>
                        <a:rPr lang="tr-TR" sz="1800" b="0" i="0">
                          <a:solidFill>
                            <a:srgbClr val="000000"/>
                          </a:solidFill>
                          <a:effectLst/>
                          <a:latin typeface="+mj-lt"/>
                        </a:rPr>
                        <a:t>Oluşturuldu​</a:t>
                      </a:r>
                    </a:p>
                  </a:txBody>
                  <a:tcPr marL="60942" marR="60942" marT="30471" marB="30471" anchor="ctr">
                    <a:lnL w="11582" cap="flat" cmpd="sng" algn="ctr">
                      <a:solidFill>
                        <a:srgbClr val="000000"/>
                      </a:solidFill>
                      <a:prstDash val="solid"/>
                      <a:round/>
                      <a:headEnd type="none" w="med" len="med"/>
                      <a:tailEnd type="none" w="med" len="med"/>
                    </a:lnL>
                    <a:lnR w="11582" cap="flat" cmpd="sng" algn="ctr">
                      <a:solidFill>
                        <a:srgbClr val="000000"/>
                      </a:solidFill>
                      <a:prstDash val="solid"/>
                      <a:round/>
                      <a:headEnd type="none" w="med" len="med"/>
                      <a:tailEnd type="none" w="med" len="med"/>
                    </a:lnR>
                    <a:lnT w="11582" cap="flat" cmpd="sng" algn="ctr">
                      <a:solidFill>
                        <a:srgbClr val="000000"/>
                      </a:solidFill>
                      <a:prstDash val="solid"/>
                      <a:round/>
                      <a:headEnd type="none" w="med" len="med"/>
                      <a:tailEnd type="none" w="med" len="med"/>
                    </a:lnT>
                    <a:lnB w="11582"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13683040"/>
                  </a:ext>
                </a:extLst>
              </a:tr>
              <a:tr h="305534">
                <a:tc vMerge="1">
                  <a:txBody>
                    <a:bodyPr/>
                    <a:lstStyle/>
                    <a:p>
                      <a:endParaRPr lang="tr-TR"/>
                    </a:p>
                  </a:txBody>
                  <a:tcPr/>
                </a:tc>
                <a:tc>
                  <a:txBody>
                    <a:bodyPr/>
                    <a:lstStyle/>
                    <a:p>
                      <a:pPr algn="l" rtl="0" fontAlgn="base">
                        <a:lnSpc>
                          <a:spcPts val="2025"/>
                        </a:lnSpc>
                      </a:pPr>
                      <a:r>
                        <a:rPr lang="tr-TR" sz="1800" b="0" i="0" dirty="0">
                          <a:solidFill>
                            <a:srgbClr val="000000"/>
                          </a:solidFill>
                          <a:effectLst/>
                          <a:latin typeface="+mj-lt"/>
                        </a:rPr>
                        <a:t>Planlar​</a:t>
                      </a:r>
                    </a:p>
                  </a:txBody>
                  <a:tcPr marL="60942" marR="60942" marT="30471" marB="30471">
                    <a:lnL w="11582" cap="flat" cmpd="sng" algn="ctr">
                      <a:solidFill>
                        <a:srgbClr val="000000"/>
                      </a:solidFill>
                      <a:prstDash val="solid"/>
                      <a:round/>
                      <a:headEnd type="none" w="med" len="med"/>
                      <a:tailEnd type="none" w="med" len="med"/>
                    </a:lnL>
                    <a:lnR w="11582" cap="flat" cmpd="sng" algn="ctr">
                      <a:solidFill>
                        <a:srgbClr val="000000"/>
                      </a:solidFill>
                      <a:prstDash val="solid"/>
                      <a:round/>
                      <a:headEnd type="none" w="med" len="med"/>
                      <a:tailEnd type="none" w="med" len="med"/>
                    </a:lnR>
                    <a:lnT w="11582" cap="flat" cmpd="sng" algn="ctr">
                      <a:solidFill>
                        <a:srgbClr val="000000"/>
                      </a:solidFill>
                      <a:prstDash val="solid"/>
                      <a:round/>
                      <a:headEnd type="none" w="med" len="med"/>
                      <a:tailEnd type="none" w="med" len="med"/>
                    </a:lnT>
                    <a:lnB w="11582" cap="flat" cmpd="sng" algn="ctr">
                      <a:solidFill>
                        <a:srgbClr val="000000"/>
                      </a:solidFill>
                      <a:prstDash val="solid"/>
                      <a:round/>
                      <a:headEnd type="none" w="med" len="med"/>
                      <a:tailEnd type="none" w="med" len="med"/>
                    </a:lnB>
                    <a:noFill/>
                  </a:tcPr>
                </a:tc>
                <a:tc>
                  <a:txBody>
                    <a:bodyPr/>
                    <a:lstStyle/>
                    <a:p>
                      <a:pPr algn="l" rtl="0" fontAlgn="base">
                        <a:lnSpc>
                          <a:spcPts val="2025"/>
                        </a:lnSpc>
                      </a:pPr>
                      <a:r>
                        <a:rPr lang="tr-TR" sz="1800" b="0" i="0">
                          <a:solidFill>
                            <a:srgbClr val="000000"/>
                          </a:solidFill>
                          <a:effectLst/>
                          <a:latin typeface="+mj-lt"/>
                        </a:rPr>
                        <a:t>Sadece Yasal planlar Mevcuttu​</a:t>
                      </a:r>
                    </a:p>
                  </a:txBody>
                  <a:tcPr marL="60942" marR="60942" marT="30471" marB="30471" anchor="ctr">
                    <a:lnL w="11582" cap="flat" cmpd="sng" algn="ctr">
                      <a:solidFill>
                        <a:srgbClr val="000000"/>
                      </a:solidFill>
                      <a:prstDash val="solid"/>
                      <a:round/>
                      <a:headEnd type="none" w="med" len="med"/>
                      <a:tailEnd type="none" w="med" len="med"/>
                    </a:lnL>
                    <a:lnR w="11582" cap="flat" cmpd="sng" algn="ctr">
                      <a:solidFill>
                        <a:srgbClr val="000000"/>
                      </a:solidFill>
                      <a:prstDash val="solid"/>
                      <a:round/>
                      <a:headEnd type="none" w="med" len="med"/>
                      <a:tailEnd type="none" w="med" len="med"/>
                    </a:lnR>
                    <a:lnT w="11582" cap="flat" cmpd="sng" algn="ctr">
                      <a:solidFill>
                        <a:srgbClr val="000000"/>
                      </a:solidFill>
                      <a:prstDash val="solid"/>
                      <a:round/>
                      <a:headEnd type="none" w="med" len="med"/>
                      <a:tailEnd type="none" w="med" len="med"/>
                    </a:lnT>
                    <a:lnB w="11582" cap="flat" cmpd="sng" algn="ctr">
                      <a:solidFill>
                        <a:srgbClr val="000000"/>
                      </a:solidFill>
                      <a:prstDash val="solid"/>
                      <a:round/>
                      <a:headEnd type="none" w="med" len="med"/>
                      <a:tailEnd type="none" w="med" len="med"/>
                    </a:lnB>
                    <a:noFill/>
                  </a:tcPr>
                </a:tc>
                <a:tc>
                  <a:txBody>
                    <a:bodyPr/>
                    <a:lstStyle/>
                    <a:p>
                      <a:pPr algn="l" rtl="0" fontAlgn="base">
                        <a:lnSpc>
                          <a:spcPts val="2025"/>
                        </a:lnSpc>
                      </a:pPr>
                      <a:r>
                        <a:rPr lang="tr-TR" sz="1800" b="0" i="0">
                          <a:solidFill>
                            <a:srgbClr val="000000"/>
                          </a:solidFill>
                          <a:effectLst/>
                          <a:latin typeface="+mj-lt"/>
                        </a:rPr>
                        <a:t>Planlar Oluşturuldu​</a:t>
                      </a:r>
                    </a:p>
                  </a:txBody>
                  <a:tcPr marL="60942" marR="60942" marT="30471" marB="30471" anchor="ctr">
                    <a:lnL w="11582" cap="flat" cmpd="sng" algn="ctr">
                      <a:solidFill>
                        <a:srgbClr val="000000"/>
                      </a:solidFill>
                      <a:prstDash val="solid"/>
                      <a:round/>
                      <a:headEnd type="none" w="med" len="med"/>
                      <a:tailEnd type="none" w="med" len="med"/>
                    </a:lnL>
                    <a:lnR w="11582" cap="flat" cmpd="sng" algn="ctr">
                      <a:solidFill>
                        <a:srgbClr val="000000"/>
                      </a:solidFill>
                      <a:prstDash val="solid"/>
                      <a:round/>
                      <a:headEnd type="none" w="med" len="med"/>
                      <a:tailEnd type="none" w="med" len="med"/>
                    </a:lnR>
                    <a:lnT w="11582" cap="flat" cmpd="sng" algn="ctr">
                      <a:solidFill>
                        <a:srgbClr val="000000"/>
                      </a:solidFill>
                      <a:prstDash val="solid"/>
                      <a:round/>
                      <a:headEnd type="none" w="med" len="med"/>
                      <a:tailEnd type="none" w="med" len="med"/>
                    </a:lnT>
                    <a:lnB w="11582"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81391221"/>
                  </a:ext>
                </a:extLst>
              </a:tr>
              <a:tr h="339447">
                <a:tc vMerge="1">
                  <a:txBody>
                    <a:bodyPr/>
                    <a:lstStyle/>
                    <a:p>
                      <a:endParaRPr lang="tr-TR"/>
                    </a:p>
                  </a:txBody>
                  <a:tcPr/>
                </a:tc>
                <a:tc>
                  <a:txBody>
                    <a:bodyPr/>
                    <a:lstStyle/>
                    <a:p>
                      <a:pPr algn="l" rtl="0" fontAlgn="base">
                        <a:lnSpc>
                          <a:spcPts val="2250"/>
                        </a:lnSpc>
                      </a:pPr>
                      <a:r>
                        <a:rPr lang="tr-TR" sz="1800" b="0" i="0" dirty="0">
                          <a:solidFill>
                            <a:srgbClr val="000000"/>
                          </a:solidFill>
                          <a:effectLst/>
                          <a:latin typeface="+mj-lt"/>
                        </a:rPr>
                        <a:t>Prosesler​</a:t>
                      </a:r>
                    </a:p>
                  </a:txBody>
                  <a:tcPr marL="60942" marR="60942" marT="30471" marB="30471">
                    <a:lnL w="11582" cap="flat" cmpd="sng" algn="ctr">
                      <a:solidFill>
                        <a:srgbClr val="000000"/>
                      </a:solidFill>
                      <a:prstDash val="solid"/>
                      <a:round/>
                      <a:headEnd type="none" w="med" len="med"/>
                      <a:tailEnd type="none" w="med" len="med"/>
                    </a:lnL>
                    <a:lnR w="11582" cap="flat" cmpd="sng" algn="ctr">
                      <a:solidFill>
                        <a:srgbClr val="000000"/>
                      </a:solidFill>
                      <a:prstDash val="solid"/>
                      <a:round/>
                      <a:headEnd type="none" w="med" len="med"/>
                      <a:tailEnd type="none" w="med" len="med"/>
                    </a:lnR>
                    <a:lnT w="11582" cap="flat" cmpd="sng" algn="ctr">
                      <a:solidFill>
                        <a:srgbClr val="000000"/>
                      </a:solidFill>
                      <a:prstDash val="solid"/>
                      <a:round/>
                      <a:headEnd type="none" w="med" len="med"/>
                      <a:tailEnd type="none" w="med" len="med"/>
                    </a:lnT>
                    <a:lnB w="11582" cap="flat" cmpd="sng" algn="ctr">
                      <a:solidFill>
                        <a:srgbClr val="000000"/>
                      </a:solidFill>
                      <a:prstDash val="solid"/>
                      <a:round/>
                      <a:headEnd type="none" w="med" len="med"/>
                      <a:tailEnd type="none" w="med" len="med"/>
                    </a:lnB>
                    <a:noFill/>
                  </a:tcPr>
                </a:tc>
                <a:tc>
                  <a:txBody>
                    <a:bodyPr/>
                    <a:lstStyle/>
                    <a:p>
                      <a:pPr algn="l" rtl="0" fontAlgn="base">
                        <a:lnSpc>
                          <a:spcPts val="2025"/>
                        </a:lnSpc>
                      </a:pPr>
                      <a:r>
                        <a:rPr lang="tr-TR" sz="1800" b="0" i="0">
                          <a:solidFill>
                            <a:srgbClr val="000000"/>
                          </a:solidFill>
                          <a:effectLst/>
                          <a:latin typeface="+mj-lt"/>
                        </a:rPr>
                        <a:t>Yoktu​</a:t>
                      </a:r>
                    </a:p>
                  </a:txBody>
                  <a:tcPr marL="60942" marR="60942" marT="30471" marB="30471" anchor="ctr">
                    <a:lnL w="11582" cap="flat" cmpd="sng" algn="ctr">
                      <a:solidFill>
                        <a:srgbClr val="000000"/>
                      </a:solidFill>
                      <a:prstDash val="solid"/>
                      <a:round/>
                      <a:headEnd type="none" w="med" len="med"/>
                      <a:tailEnd type="none" w="med" len="med"/>
                    </a:lnL>
                    <a:lnR w="11582" cap="flat" cmpd="sng" algn="ctr">
                      <a:solidFill>
                        <a:srgbClr val="000000"/>
                      </a:solidFill>
                      <a:prstDash val="solid"/>
                      <a:round/>
                      <a:headEnd type="none" w="med" len="med"/>
                      <a:tailEnd type="none" w="med" len="med"/>
                    </a:lnR>
                    <a:lnT w="11582" cap="flat" cmpd="sng" algn="ctr">
                      <a:solidFill>
                        <a:srgbClr val="000000"/>
                      </a:solidFill>
                      <a:prstDash val="solid"/>
                      <a:round/>
                      <a:headEnd type="none" w="med" len="med"/>
                      <a:tailEnd type="none" w="med" len="med"/>
                    </a:lnT>
                    <a:lnB w="11582" cap="flat" cmpd="sng" algn="ctr">
                      <a:solidFill>
                        <a:srgbClr val="000000"/>
                      </a:solidFill>
                      <a:prstDash val="solid"/>
                      <a:round/>
                      <a:headEnd type="none" w="med" len="med"/>
                      <a:tailEnd type="none" w="med" len="med"/>
                    </a:lnB>
                    <a:noFill/>
                  </a:tcPr>
                </a:tc>
                <a:tc>
                  <a:txBody>
                    <a:bodyPr/>
                    <a:lstStyle/>
                    <a:p>
                      <a:pPr algn="l" rtl="0" fontAlgn="base">
                        <a:lnSpc>
                          <a:spcPts val="2025"/>
                        </a:lnSpc>
                      </a:pPr>
                      <a:r>
                        <a:rPr lang="tr-TR" sz="1800" b="0" i="0">
                          <a:solidFill>
                            <a:srgbClr val="000000"/>
                          </a:solidFill>
                          <a:effectLst/>
                          <a:latin typeface="+mj-lt"/>
                        </a:rPr>
                        <a:t>Oluşturuldu​</a:t>
                      </a:r>
                    </a:p>
                  </a:txBody>
                  <a:tcPr marL="60942" marR="60942" marT="30471" marB="30471" anchor="ctr">
                    <a:lnL w="11582" cap="flat" cmpd="sng" algn="ctr">
                      <a:solidFill>
                        <a:srgbClr val="000000"/>
                      </a:solidFill>
                      <a:prstDash val="solid"/>
                      <a:round/>
                      <a:headEnd type="none" w="med" len="med"/>
                      <a:tailEnd type="none" w="med" len="med"/>
                    </a:lnL>
                    <a:lnR w="11582" cap="flat" cmpd="sng" algn="ctr">
                      <a:solidFill>
                        <a:srgbClr val="000000"/>
                      </a:solidFill>
                      <a:prstDash val="solid"/>
                      <a:round/>
                      <a:headEnd type="none" w="med" len="med"/>
                      <a:tailEnd type="none" w="med" len="med"/>
                    </a:lnR>
                    <a:lnT w="11582" cap="flat" cmpd="sng" algn="ctr">
                      <a:solidFill>
                        <a:srgbClr val="000000"/>
                      </a:solidFill>
                      <a:prstDash val="solid"/>
                      <a:round/>
                      <a:headEnd type="none" w="med" len="med"/>
                      <a:tailEnd type="none" w="med" len="med"/>
                    </a:lnT>
                    <a:lnB w="11582"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44738804"/>
                  </a:ext>
                </a:extLst>
              </a:tr>
              <a:tr h="339447">
                <a:tc vMerge="1">
                  <a:txBody>
                    <a:bodyPr/>
                    <a:lstStyle/>
                    <a:p>
                      <a:endParaRPr lang="tr-TR"/>
                    </a:p>
                  </a:txBody>
                  <a:tcPr/>
                </a:tc>
                <a:tc>
                  <a:txBody>
                    <a:bodyPr/>
                    <a:lstStyle/>
                    <a:p>
                      <a:pPr algn="l" rtl="0" fontAlgn="base">
                        <a:lnSpc>
                          <a:spcPts val="2250"/>
                        </a:lnSpc>
                      </a:pPr>
                      <a:r>
                        <a:rPr lang="tr-TR" sz="1800" b="0" i="0" dirty="0">
                          <a:solidFill>
                            <a:srgbClr val="000000"/>
                          </a:solidFill>
                          <a:effectLst/>
                          <a:latin typeface="+mj-lt"/>
                        </a:rPr>
                        <a:t>Prosedürler​</a:t>
                      </a:r>
                    </a:p>
                  </a:txBody>
                  <a:tcPr marL="60942" marR="60942" marT="30471" marB="30471">
                    <a:lnL w="11582" cap="flat" cmpd="sng" algn="ctr">
                      <a:solidFill>
                        <a:srgbClr val="000000"/>
                      </a:solidFill>
                      <a:prstDash val="solid"/>
                      <a:round/>
                      <a:headEnd type="none" w="med" len="med"/>
                      <a:tailEnd type="none" w="med" len="med"/>
                    </a:lnL>
                    <a:lnR w="11582" cap="flat" cmpd="sng" algn="ctr">
                      <a:solidFill>
                        <a:srgbClr val="000000"/>
                      </a:solidFill>
                      <a:prstDash val="solid"/>
                      <a:round/>
                      <a:headEnd type="none" w="med" len="med"/>
                      <a:tailEnd type="none" w="med" len="med"/>
                    </a:lnR>
                    <a:lnT w="11582" cap="flat" cmpd="sng" algn="ctr">
                      <a:solidFill>
                        <a:srgbClr val="000000"/>
                      </a:solidFill>
                      <a:prstDash val="solid"/>
                      <a:round/>
                      <a:headEnd type="none" w="med" len="med"/>
                      <a:tailEnd type="none" w="med" len="med"/>
                    </a:lnT>
                    <a:lnB w="11582" cap="flat" cmpd="sng" algn="ctr">
                      <a:solidFill>
                        <a:srgbClr val="000000"/>
                      </a:solidFill>
                      <a:prstDash val="solid"/>
                      <a:round/>
                      <a:headEnd type="none" w="med" len="med"/>
                      <a:tailEnd type="none" w="med" len="med"/>
                    </a:lnB>
                    <a:noFill/>
                  </a:tcPr>
                </a:tc>
                <a:tc>
                  <a:txBody>
                    <a:bodyPr/>
                    <a:lstStyle/>
                    <a:p>
                      <a:pPr algn="l" rtl="0" fontAlgn="base">
                        <a:lnSpc>
                          <a:spcPts val="2025"/>
                        </a:lnSpc>
                      </a:pPr>
                      <a:r>
                        <a:rPr lang="tr-TR" sz="1800" b="0" i="0" dirty="0">
                          <a:solidFill>
                            <a:srgbClr val="000000"/>
                          </a:solidFill>
                          <a:effectLst/>
                          <a:latin typeface="+mj-lt"/>
                        </a:rPr>
                        <a:t>Yoktu​</a:t>
                      </a:r>
                    </a:p>
                  </a:txBody>
                  <a:tcPr marL="60942" marR="60942" marT="30471" marB="30471" anchor="ctr">
                    <a:lnL w="11582" cap="flat" cmpd="sng" algn="ctr">
                      <a:solidFill>
                        <a:srgbClr val="000000"/>
                      </a:solidFill>
                      <a:prstDash val="solid"/>
                      <a:round/>
                      <a:headEnd type="none" w="med" len="med"/>
                      <a:tailEnd type="none" w="med" len="med"/>
                    </a:lnL>
                    <a:lnR w="11582" cap="flat" cmpd="sng" algn="ctr">
                      <a:solidFill>
                        <a:srgbClr val="000000"/>
                      </a:solidFill>
                      <a:prstDash val="solid"/>
                      <a:round/>
                      <a:headEnd type="none" w="med" len="med"/>
                      <a:tailEnd type="none" w="med" len="med"/>
                    </a:lnR>
                    <a:lnT w="11582" cap="flat" cmpd="sng" algn="ctr">
                      <a:solidFill>
                        <a:srgbClr val="000000"/>
                      </a:solidFill>
                      <a:prstDash val="solid"/>
                      <a:round/>
                      <a:headEnd type="none" w="med" len="med"/>
                      <a:tailEnd type="none" w="med" len="med"/>
                    </a:lnT>
                    <a:lnB w="11582" cap="flat" cmpd="sng" algn="ctr">
                      <a:solidFill>
                        <a:srgbClr val="000000"/>
                      </a:solidFill>
                      <a:prstDash val="solid"/>
                      <a:round/>
                      <a:headEnd type="none" w="med" len="med"/>
                      <a:tailEnd type="none" w="med" len="med"/>
                    </a:lnB>
                    <a:noFill/>
                  </a:tcPr>
                </a:tc>
                <a:tc>
                  <a:txBody>
                    <a:bodyPr/>
                    <a:lstStyle/>
                    <a:p>
                      <a:pPr algn="l" rtl="0" fontAlgn="base">
                        <a:lnSpc>
                          <a:spcPts val="2025"/>
                        </a:lnSpc>
                      </a:pPr>
                      <a:r>
                        <a:rPr lang="tr-TR" sz="1800" b="0" i="0">
                          <a:solidFill>
                            <a:srgbClr val="000000"/>
                          </a:solidFill>
                          <a:effectLst/>
                          <a:latin typeface="+mj-lt"/>
                        </a:rPr>
                        <a:t>Oluşturuldu​</a:t>
                      </a:r>
                    </a:p>
                  </a:txBody>
                  <a:tcPr marL="60942" marR="60942" marT="30471" marB="30471" anchor="ctr">
                    <a:lnL w="11582" cap="flat" cmpd="sng" algn="ctr">
                      <a:solidFill>
                        <a:srgbClr val="000000"/>
                      </a:solidFill>
                      <a:prstDash val="solid"/>
                      <a:round/>
                      <a:headEnd type="none" w="med" len="med"/>
                      <a:tailEnd type="none" w="med" len="med"/>
                    </a:lnL>
                    <a:lnR w="11582" cap="flat" cmpd="sng" algn="ctr">
                      <a:solidFill>
                        <a:srgbClr val="000000"/>
                      </a:solidFill>
                      <a:prstDash val="solid"/>
                      <a:round/>
                      <a:headEnd type="none" w="med" len="med"/>
                      <a:tailEnd type="none" w="med" len="med"/>
                    </a:lnR>
                    <a:lnT w="11582" cap="flat" cmpd="sng" algn="ctr">
                      <a:solidFill>
                        <a:srgbClr val="000000"/>
                      </a:solidFill>
                      <a:prstDash val="solid"/>
                      <a:round/>
                      <a:headEnd type="none" w="med" len="med"/>
                      <a:tailEnd type="none" w="med" len="med"/>
                    </a:lnT>
                    <a:lnB w="11582"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70359011"/>
                  </a:ext>
                </a:extLst>
              </a:tr>
              <a:tr h="339447">
                <a:tc vMerge="1">
                  <a:txBody>
                    <a:bodyPr/>
                    <a:lstStyle/>
                    <a:p>
                      <a:endParaRPr lang="tr-TR"/>
                    </a:p>
                  </a:txBody>
                  <a:tcPr/>
                </a:tc>
                <a:tc>
                  <a:txBody>
                    <a:bodyPr/>
                    <a:lstStyle/>
                    <a:p>
                      <a:pPr algn="l" rtl="0" fontAlgn="base">
                        <a:lnSpc>
                          <a:spcPts val="2250"/>
                        </a:lnSpc>
                      </a:pPr>
                      <a:r>
                        <a:rPr lang="tr-TR" sz="1800" b="0" i="0">
                          <a:solidFill>
                            <a:srgbClr val="000000"/>
                          </a:solidFill>
                          <a:effectLst/>
                          <a:latin typeface="+mj-lt"/>
                        </a:rPr>
                        <a:t>Listeler​</a:t>
                      </a:r>
                    </a:p>
                  </a:txBody>
                  <a:tcPr marL="60942" marR="60942" marT="30471" marB="30471">
                    <a:lnL w="11582" cap="flat" cmpd="sng" algn="ctr">
                      <a:solidFill>
                        <a:srgbClr val="000000"/>
                      </a:solidFill>
                      <a:prstDash val="solid"/>
                      <a:round/>
                      <a:headEnd type="none" w="med" len="med"/>
                      <a:tailEnd type="none" w="med" len="med"/>
                    </a:lnL>
                    <a:lnR w="11582" cap="flat" cmpd="sng" algn="ctr">
                      <a:solidFill>
                        <a:srgbClr val="000000"/>
                      </a:solidFill>
                      <a:prstDash val="solid"/>
                      <a:round/>
                      <a:headEnd type="none" w="med" len="med"/>
                      <a:tailEnd type="none" w="med" len="med"/>
                    </a:lnR>
                    <a:lnT w="11582" cap="flat" cmpd="sng" algn="ctr">
                      <a:solidFill>
                        <a:srgbClr val="000000"/>
                      </a:solidFill>
                      <a:prstDash val="solid"/>
                      <a:round/>
                      <a:headEnd type="none" w="med" len="med"/>
                      <a:tailEnd type="none" w="med" len="med"/>
                    </a:lnT>
                    <a:lnB w="11582" cap="flat" cmpd="sng" algn="ctr">
                      <a:solidFill>
                        <a:srgbClr val="000000"/>
                      </a:solidFill>
                      <a:prstDash val="solid"/>
                      <a:round/>
                      <a:headEnd type="none" w="med" len="med"/>
                      <a:tailEnd type="none" w="med" len="med"/>
                    </a:lnB>
                    <a:noFill/>
                  </a:tcPr>
                </a:tc>
                <a:tc>
                  <a:txBody>
                    <a:bodyPr/>
                    <a:lstStyle/>
                    <a:p>
                      <a:pPr algn="l" rtl="0" fontAlgn="base">
                        <a:lnSpc>
                          <a:spcPts val="2025"/>
                        </a:lnSpc>
                      </a:pPr>
                      <a:r>
                        <a:rPr lang="tr-TR" sz="1800" b="0" i="0" dirty="0">
                          <a:solidFill>
                            <a:srgbClr val="000000"/>
                          </a:solidFill>
                          <a:effectLst/>
                          <a:latin typeface="+mj-lt"/>
                        </a:rPr>
                        <a:t>Yoktu​</a:t>
                      </a:r>
                    </a:p>
                  </a:txBody>
                  <a:tcPr marL="60942" marR="60942" marT="30471" marB="30471" anchor="ctr">
                    <a:lnL w="11582" cap="flat" cmpd="sng" algn="ctr">
                      <a:solidFill>
                        <a:srgbClr val="000000"/>
                      </a:solidFill>
                      <a:prstDash val="solid"/>
                      <a:round/>
                      <a:headEnd type="none" w="med" len="med"/>
                      <a:tailEnd type="none" w="med" len="med"/>
                    </a:lnL>
                    <a:lnR w="11582" cap="flat" cmpd="sng" algn="ctr">
                      <a:solidFill>
                        <a:srgbClr val="000000"/>
                      </a:solidFill>
                      <a:prstDash val="solid"/>
                      <a:round/>
                      <a:headEnd type="none" w="med" len="med"/>
                      <a:tailEnd type="none" w="med" len="med"/>
                    </a:lnR>
                    <a:lnT w="11582" cap="flat" cmpd="sng" algn="ctr">
                      <a:solidFill>
                        <a:srgbClr val="000000"/>
                      </a:solidFill>
                      <a:prstDash val="solid"/>
                      <a:round/>
                      <a:headEnd type="none" w="med" len="med"/>
                      <a:tailEnd type="none" w="med" len="med"/>
                    </a:lnT>
                    <a:lnB w="11582" cap="flat" cmpd="sng" algn="ctr">
                      <a:solidFill>
                        <a:srgbClr val="000000"/>
                      </a:solidFill>
                      <a:prstDash val="solid"/>
                      <a:round/>
                      <a:headEnd type="none" w="med" len="med"/>
                      <a:tailEnd type="none" w="med" len="med"/>
                    </a:lnB>
                    <a:noFill/>
                  </a:tcPr>
                </a:tc>
                <a:tc>
                  <a:txBody>
                    <a:bodyPr/>
                    <a:lstStyle/>
                    <a:p>
                      <a:pPr algn="l" rtl="0" fontAlgn="base">
                        <a:lnSpc>
                          <a:spcPts val="2025"/>
                        </a:lnSpc>
                      </a:pPr>
                      <a:r>
                        <a:rPr lang="tr-TR" sz="1800" b="0" i="0">
                          <a:solidFill>
                            <a:srgbClr val="000000"/>
                          </a:solidFill>
                          <a:effectLst/>
                          <a:latin typeface="+mj-lt"/>
                        </a:rPr>
                        <a:t>Oluşturuldu​</a:t>
                      </a:r>
                    </a:p>
                  </a:txBody>
                  <a:tcPr marL="60942" marR="60942" marT="30471" marB="30471" anchor="ctr">
                    <a:lnL w="11582" cap="flat" cmpd="sng" algn="ctr">
                      <a:solidFill>
                        <a:srgbClr val="000000"/>
                      </a:solidFill>
                      <a:prstDash val="solid"/>
                      <a:round/>
                      <a:headEnd type="none" w="med" len="med"/>
                      <a:tailEnd type="none" w="med" len="med"/>
                    </a:lnL>
                    <a:lnR w="11582" cap="flat" cmpd="sng" algn="ctr">
                      <a:solidFill>
                        <a:srgbClr val="000000"/>
                      </a:solidFill>
                      <a:prstDash val="solid"/>
                      <a:round/>
                      <a:headEnd type="none" w="med" len="med"/>
                      <a:tailEnd type="none" w="med" len="med"/>
                    </a:lnR>
                    <a:lnT w="11582" cap="flat" cmpd="sng" algn="ctr">
                      <a:solidFill>
                        <a:srgbClr val="000000"/>
                      </a:solidFill>
                      <a:prstDash val="solid"/>
                      <a:round/>
                      <a:headEnd type="none" w="med" len="med"/>
                      <a:tailEnd type="none" w="med" len="med"/>
                    </a:lnT>
                    <a:lnB w="11582"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22126102"/>
                  </a:ext>
                </a:extLst>
              </a:tr>
              <a:tr h="1067892">
                <a:tc vMerge="1">
                  <a:txBody>
                    <a:bodyPr/>
                    <a:lstStyle/>
                    <a:p>
                      <a:endParaRPr lang="tr-TR"/>
                    </a:p>
                  </a:txBody>
                  <a:tcPr/>
                </a:tc>
                <a:tc>
                  <a:txBody>
                    <a:bodyPr/>
                    <a:lstStyle/>
                    <a:p>
                      <a:pPr algn="l" rtl="0" fontAlgn="auto">
                        <a:lnSpc>
                          <a:spcPts val="1950"/>
                        </a:lnSpc>
                      </a:pPr>
                      <a:r>
                        <a:rPr lang="tr-TR" sz="1800" b="0" i="0">
                          <a:solidFill>
                            <a:srgbClr val="000000"/>
                          </a:solidFill>
                          <a:effectLst/>
                          <a:latin typeface="+mj-lt"/>
                        </a:rPr>
                        <a:t>​</a:t>
                      </a:r>
                    </a:p>
                    <a:p>
                      <a:pPr algn="l" rtl="0" fontAlgn="base">
                        <a:lnSpc>
                          <a:spcPts val="1950"/>
                        </a:lnSpc>
                      </a:pPr>
                      <a:r>
                        <a:rPr lang="tr-TR" sz="1800" b="0" i="0">
                          <a:solidFill>
                            <a:srgbClr val="000000"/>
                          </a:solidFill>
                          <a:effectLst/>
                          <a:latin typeface="+mj-lt"/>
                        </a:rPr>
                        <a:t>​</a:t>
                      </a:r>
                    </a:p>
                    <a:p>
                      <a:pPr algn="l" rtl="0" fontAlgn="base">
                        <a:lnSpc>
                          <a:spcPts val="1950"/>
                        </a:lnSpc>
                      </a:pPr>
                      <a:r>
                        <a:rPr lang="tr-TR" sz="1800" b="0" i="0">
                          <a:solidFill>
                            <a:srgbClr val="000000"/>
                          </a:solidFill>
                          <a:effectLst/>
                          <a:latin typeface="+mj-lt"/>
                        </a:rPr>
                        <a:t>Görev Tanımları​</a:t>
                      </a:r>
                    </a:p>
                  </a:txBody>
                  <a:tcPr marL="60942" marR="60942" marT="30471" marB="30471">
                    <a:lnL w="11582" cap="flat" cmpd="sng" algn="ctr">
                      <a:solidFill>
                        <a:srgbClr val="000000"/>
                      </a:solidFill>
                      <a:prstDash val="solid"/>
                      <a:round/>
                      <a:headEnd type="none" w="med" len="med"/>
                      <a:tailEnd type="none" w="med" len="med"/>
                    </a:lnL>
                    <a:lnR w="11582" cap="flat" cmpd="sng" algn="ctr">
                      <a:solidFill>
                        <a:srgbClr val="000000"/>
                      </a:solidFill>
                      <a:prstDash val="solid"/>
                      <a:round/>
                      <a:headEnd type="none" w="med" len="med"/>
                      <a:tailEnd type="none" w="med" len="med"/>
                    </a:lnR>
                    <a:lnT w="11582" cap="flat" cmpd="sng" algn="ctr">
                      <a:solidFill>
                        <a:srgbClr val="000000"/>
                      </a:solidFill>
                      <a:prstDash val="solid"/>
                      <a:round/>
                      <a:headEnd type="none" w="med" len="med"/>
                      <a:tailEnd type="none" w="med" len="med"/>
                    </a:lnT>
                    <a:lnB w="11582" cap="flat" cmpd="sng" algn="ctr">
                      <a:solidFill>
                        <a:srgbClr val="000000"/>
                      </a:solidFill>
                      <a:prstDash val="solid"/>
                      <a:round/>
                      <a:headEnd type="none" w="med" len="med"/>
                      <a:tailEnd type="none" w="med" len="med"/>
                    </a:lnB>
                    <a:noFill/>
                  </a:tcPr>
                </a:tc>
                <a:tc>
                  <a:txBody>
                    <a:bodyPr/>
                    <a:lstStyle/>
                    <a:p>
                      <a:pPr algn="l" rtl="0" fontAlgn="base">
                        <a:lnSpc>
                          <a:spcPts val="1725"/>
                        </a:lnSpc>
                      </a:pPr>
                      <a:r>
                        <a:rPr lang="tr-TR" sz="1800" b="0" i="0" dirty="0">
                          <a:solidFill>
                            <a:srgbClr val="000000"/>
                          </a:solidFill>
                          <a:effectLst/>
                          <a:latin typeface="+mj-lt"/>
                        </a:rPr>
                        <a:t>Yasal Mevzuatlarda yazandı​</a:t>
                      </a:r>
                    </a:p>
                  </a:txBody>
                  <a:tcPr marL="60942" marR="60942" marT="30471" marB="30471" anchor="ctr">
                    <a:lnL w="11582" cap="flat" cmpd="sng" algn="ctr">
                      <a:solidFill>
                        <a:srgbClr val="000000"/>
                      </a:solidFill>
                      <a:prstDash val="solid"/>
                      <a:round/>
                      <a:headEnd type="none" w="med" len="med"/>
                      <a:tailEnd type="none" w="med" len="med"/>
                    </a:lnL>
                    <a:lnR w="11582" cap="flat" cmpd="sng" algn="ctr">
                      <a:solidFill>
                        <a:srgbClr val="000000"/>
                      </a:solidFill>
                      <a:prstDash val="solid"/>
                      <a:round/>
                      <a:headEnd type="none" w="med" len="med"/>
                      <a:tailEnd type="none" w="med" len="med"/>
                    </a:lnR>
                    <a:lnT w="11582" cap="flat" cmpd="sng" algn="ctr">
                      <a:solidFill>
                        <a:srgbClr val="000000"/>
                      </a:solidFill>
                      <a:prstDash val="solid"/>
                      <a:round/>
                      <a:headEnd type="none" w="med" len="med"/>
                      <a:tailEnd type="none" w="med" len="med"/>
                    </a:lnT>
                    <a:lnB w="11582" cap="flat" cmpd="sng" algn="ctr">
                      <a:solidFill>
                        <a:srgbClr val="000000"/>
                      </a:solidFill>
                      <a:prstDash val="solid"/>
                      <a:round/>
                      <a:headEnd type="none" w="med" len="med"/>
                      <a:tailEnd type="none" w="med" len="med"/>
                    </a:lnB>
                    <a:noFill/>
                  </a:tcPr>
                </a:tc>
                <a:tc>
                  <a:txBody>
                    <a:bodyPr/>
                    <a:lstStyle/>
                    <a:p>
                      <a:pPr algn="l" rtl="0" fontAlgn="base">
                        <a:lnSpc>
                          <a:spcPts val="1725"/>
                        </a:lnSpc>
                      </a:pPr>
                      <a:r>
                        <a:rPr lang="tr-TR" sz="1800" b="0" i="0" dirty="0">
                          <a:solidFill>
                            <a:srgbClr val="000000"/>
                          </a:solidFill>
                          <a:effectLst/>
                          <a:latin typeface="+mj-lt"/>
                        </a:rPr>
                        <a:t>Görev Tanımları Yasal Şartlar ve Mevzuat Şatlarına Göre Yapılıp Personel İşe Başladığı Anda İmza Karşılığı Tebliğ Edildi​</a:t>
                      </a:r>
                    </a:p>
                  </a:txBody>
                  <a:tcPr marL="60942" marR="60942" marT="30471" marB="30471" anchor="ctr">
                    <a:lnL w="11582" cap="flat" cmpd="sng" algn="ctr">
                      <a:solidFill>
                        <a:srgbClr val="000000"/>
                      </a:solidFill>
                      <a:prstDash val="solid"/>
                      <a:round/>
                      <a:headEnd type="none" w="med" len="med"/>
                      <a:tailEnd type="none" w="med" len="med"/>
                    </a:lnL>
                    <a:lnR w="11582" cap="flat" cmpd="sng" algn="ctr">
                      <a:solidFill>
                        <a:srgbClr val="000000"/>
                      </a:solidFill>
                      <a:prstDash val="solid"/>
                      <a:round/>
                      <a:headEnd type="none" w="med" len="med"/>
                      <a:tailEnd type="none" w="med" len="med"/>
                    </a:lnR>
                    <a:lnT w="11582" cap="flat" cmpd="sng" algn="ctr">
                      <a:solidFill>
                        <a:srgbClr val="000000"/>
                      </a:solidFill>
                      <a:prstDash val="solid"/>
                      <a:round/>
                      <a:headEnd type="none" w="med" len="med"/>
                      <a:tailEnd type="none" w="med" len="med"/>
                    </a:lnT>
                    <a:lnB w="11582"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81952882"/>
                  </a:ext>
                </a:extLst>
              </a:tr>
              <a:tr h="339447">
                <a:tc vMerge="1">
                  <a:txBody>
                    <a:bodyPr/>
                    <a:lstStyle/>
                    <a:p>
                      <a:endParaRPr lang="tr-TR"/>
                    </a:p>
                  </a:txBody>
                  <a:tcPr/>
                </a:tc>
                <a:tc>
                  <a:txBody>
                    <a:bodyPr/>
                    <a:lstStyle/>
                    <a:p>
                      <a:pPr algn="l" rtl="0" fontAlgn="base">
                        <a:lnSpc>
                          <a:spcPts val="2250"/>
                        </a:lnSpc>
                      </a:pPr>
                      <a:r>
                        <a:rPr lang="tr-TR" sz="1800" b="0" i="0">
                          <a:solidFill>
                            <a:srgbClr val="000000"/>
                          </a:solidFill>
                          <a:effectLst/>
                          <a:latin typeface="+mj-lt"/>
                        </a:rPr>
                        <a:t>Talimatlar​</a:t>
                      </a:r>
                    </a:p>
                  </a:txBody>
                  <a:tcPr marL="60942" marR="60942" marT="30471" marB="30471">
                    <a:lnL w="11582" cap="flat" cmpd="sng" algn="ctr">
                      <a:solidFill>
                        <a:srgbClr val="000000"/>
                      </a:solidFill>
                      <a:prstDash val="solid"/>
                      <a:round/>
                      <a:headEnd type="none" w="med" len="med"/>
                      <a:tailEnd type="none" w="med" len="med"/>
                    </a:lnL>
                    <a:lnR w="11582" cap="flat" cmpd="sng" algn="ctr">
                      <a:solidFill>
                        <a:srgbClr val="000000"/>
                      </a:solidFill>
                      <a:prstDash val="solid"/>
                      <a:round/>
                      <a:headEnd type="none" w="med" len="med"/>
                      <a:tailEnd type="none" w="med" len="med"/>
                    </a:lnR>
                    <a:lnT w="11582" cap="flat" cmpd="sng" algn="ctr">
                      <a:solidFill>
                        <a:srgbClr val="000000"/>
                      </a:solidFill>
                      <a:prstDash val="solid"/>
                      <a:round/>
                      <a:headEnd type="none" w="med" len="med"/>
                      <a:tailEnd type="none" w="med" len="med"/>
                    </a:lnT>
                    <a:lnB w="11582" cap="flat" cmpd="sng" algn="ctr">
                      <a:solidFill>
                        <a:srgbClr val="000000"/>
                      </a:solidFill>
                      <a:prstDash val="solid"/>
                      <a:round/>
                      <a:headEnd type="none" w="med" len="med"/>
                      <a:tailEnd type="none" w="med" len="med"/>
                    </a:lnB>
                    <a:noFill/>
                  </a:tcPr>
                </a:tc>
                <a:tc>
                  <a:txBody>
                    <a:bodyPr/>
                    <a:lstStyle/>
                    <a:p>
                      <a:pPr algn="l" rtl="0" fontAlgn="base">
                        <a:lnSpc>
                          <a:spcPts val="2250"/>
                        </a:lnSpc>
                      </a:pPr>
                      <a:r>
                        <a:rPr lang="tr-TR" sz="1800" b="0" i="0">
                          <a:solidFill>
                            <a:srgbClr val="000000"/>
                          </a:solidFill>
                          <a:effectLst/>
                          <a:latin typeface="+mj-lt"/>
                        </a:rPr>
                        <a:t>Yoktu​</a:t>
                      </a:r>
                    </a:p>
                  </a:txBody>
                  <a:tcPr marL="60942" marR="60942" marT="30471" marB="30471" anchor="ctr">
                    <a:lnL w="11582" cap="flat" cmpd="sng" algn="ctr">
                      <a:solidFill>
                        <a:srgbClr val="000000"/>
                      </a:solidFill>
                      <a:prstDash val="solid"/>
                      <a:round/>
                      <a:headEnd type="none" w="med" len="med"/>
                      <a:tailEnd type="none" w="med" len="med"/>
                    </a:lnL>
                    <a:lnR w="11582" cap="flat" cmpd="sng" algn="ctr">
                      <a:solidFill>
                        <a:srgbClr val="000000"/>
                      </a:solidFill>
                      <a:prstDash val="solid"/>
                      <a:round/>
                      <a:headEnd type="none" w="med" len="med"/>
                      <a:tailEnd type="none" w="med" len="med"/>
                    </a:lnR>
                    <a:lnT w="11582" cap="flat" cmpd="sng" algn="ctr">
                      <a:solidFill>
                        <a:srgbClr val="000000"/>
                      </a:solidFill>
                      <a:prstDash val="solid"/>
                      <a:round/>
                      <a:headEnd type="none" w="med" len="med"/>
                      <a:tailEnd type="none" w="med" len="med"/>
                    </a:lnT>
                    <a:lnB w="11582" cap="flat" cmpd="sng" algn="ctr">
                      <a:solidFill>
                        <a:srgbClr val="000000"/>
                      </a:solidFill>
                      <a:prstDash val="solid"/>
                      <a:round/>
                      <a:headEnd type="none" w="med" len="med"/>
                      <a:tailEnd type="none" w="med" len="med"/>
                    </a:lnB>
                    <a:noFill/>
                  </a:tcPr>
                </a:tc>
                <a:tc>
                  <a:txBody>
                    <a:bodyPr/>
                    <a:lstStyle/>
                    <a:p>
                      <a:pPr algn="l" rtl="0" fontAlgn="base">
                        <a:lnSpc>
                          <a:spcPts val="2250"/>
                        </a:lnSpc>
                      </a:pPr>
                      <a:r>
                        <a:rPr lang="tr-TR" sz="1800" b="0" i="0" dirty="0">
                          <a:solidFill>
                            <a:srgbClr val="000000"/>
                          </a:solidFill>
                          <a:effectLst/>
                          <a:latin typeface="+mj-lt"/>
                        </a:rPr>
                        <a:t>Oluşturuldu​</a:t>
                      </a:r>
                    </a:p>
                  </a:txBody>
                  <a:tcPr marL="60942" marR="60942" marT="30471" marB="30471" anchor="ctr">
                    <a:lnL w="11582" cap="flat" cmpd="sng" algn="ctr">
                      <a:solidFill>
                        <a:srgbClr val="000000"/>
                      </a:solidFill>
                      <a:prstDash val="solid"/>
                      <a:round/>
                      <a:headEnd type="none" w="med" len="med"/>
                      <a:tailEnd type="none" w="med" len="med"/>
                    </a:lnL>
                    <a:lnR w="11582" cap="flat" cmpd="sng" algn="ctr">
                      <a:solidFill>
                        <a:srgbClr val="000000"/>
                      </a:solidFill>
                      <a:prstDash val="solid"/>
                      <a:round/>
                      <a:headEnd type="none" w="med" len="med"/>
                      <a:tailEnd type="none" w="med" len="med"/>
                    </a:lnR>
                    <a:lnT w="11582" cap="flat" cmpd="sng" algn="ctr">
                      <a:solidFill>
                        <a:srgbClr val="000000"/>
                      </a:solidFill>
                      <a:prstDash val="solid"/>
                      <a:round/>
                      <a:headEnd type="none" w="med" len="med"/>
                      <a:tailEnd type="none" w="med" len="med"/>
                    </a:lnT>
                    <a:lnB w="11582"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70645753"/>
                  </a:ext>
                </a:extLst>
              </a:tr>
              <a:tr h="1401609">
                <a:tc vMerge="1">
                  <a:txBody>
                    <a:bodyPr/>
                    <a:lstStyle/>
                    <a:p>
                      <a:endParaRPr lang="tr-TR"/>
                    </a:p>
                  </a:txBody>
                  <a:tcPr/>
                </a:tc>
                <a:tc>
                  <a:txBody>
                    <a:bodyPr/>
                    <a:lstStyle/>
                    <a:p>
                      <a:pPr algn="l" rtl="0" fontAlgn="auto">
                        <a:lnSpc>
                          <a:spcPts val="2250"/>
                        </a:lnSpc>
                      </a:pPr>
                      <a:r>
                        <a:rPr lang="tr-TR" sz="1800" b="0" i="0">
                          <a:solidFill>
                            <a:srgbClr val="000000"/>
                          </a:solidFill>
                          <a:effectLst/>
                          <a:latin typeface="+mj-lt"/>
                        </a:rPr>
                        <a:t>​</a:t>
                      </a:r>
                    </a:p>
                    <a:p>
                      <a:pPr algn="l" rtl="0" fontAlgn="base">
                        <a:lnSpc>
                          <a:spcPts val="2250"/>
                        </a:lnSpc>
                      </a:pPr>
                      <a:r>
                        <a:rPr lang="tr-TR" sz="1800" b="0" i="0">
                          <a:solidFill>
                            <a:srgbClr val="000000"/>
                          </a:solidFill>
                          <a:effectLst/>
                          <a:latin typeface="+mj-lt"/>
                        </a:rPr>
                        <a:t>​</a:t>
                      </a:r>
                    </a:p>
                    <a:p>
                      <a:pPr algn="l" rtl="0" fontAlgn="base">
                        <a:lnSpc>
                          <a:spcPts val="2250"/>
                        </a:lnSpc>
                      </a:pPr>
                      <a:r>
                        <a:rPr lang="tr-TR" sz="1800" b="0" i="0">
                          <a:solidFill>
                            <a:srgbClr val="000000"/>
                          </a:solidFill>
                          <a:effectLst/>
                          <a:latin typeface="+mj-lt"/>
                        </a:rPr>
                        <a:t>Formlar​</a:t>
                      </a:r>
                    </a:p>
                  </a:txBody>
                  <a:tcPr marL="60942" marR="60942" marT="30471" marB="30471">
                    <a:lnL w="11582" cap="flat" cmpd="sng" algn="ctr">
                      <a:solidFill>
                        <a:srgbClr val="000000"/>
                      </a:solidFill>
                      <a:prstDash val="solid"/>
                      <a:round/>
                      <a:headEnd type="none" w="med" len="med"/>
                      <a:tailEnd type="none" w="med" len="med"/>
                    </a:lnL>
                    <a:lnR w="11582" cap="flat" cmpd="sng" algn="ctr">
                      <a:solidFill>
                        <a:srgbClr val="000000"/>
                      </a:solidFill>
                      <a:prstDash val="solid"/>
                      <a:round/>
                      <a:headEnd type="none" w="med" len="med"/>
                      <a:tailEnd type="none" w="med" len="med"/>
                    </a:lnR>
                    <a:lnT w="11582" cap="flat" cmpd="sng" algn="ctr">
                      <a:solidFill>
                        <a:srgbClr val="000000"/>
                      </a:solidFill>
                      <a:prstDash val="solid"/>
                      <a:round/>
                      <a:headEnd type="none" w="med" len="med"/>
                      <a:tailEnd type="none" w="med" len="med"/>
                    </a:lnT>
                    <a:lnB w="11582" cap="flat" cmpd="sng" algn="ctr">
                      <a:solidFill>
                        <a:srgbClr val="000000"/>
                      </a:solidFill>
                      <a:prstDash val="solid"/>
                      <a:round/>
                      <a:headEnd type="none" w="med" len="med"/>
                      <a:tailEnd type="none" w="med" len="med"/>
                    </a:lnB>
                    <a:noFill/>
                  </a:tcPr>
                </a:tc>
                <a:tc>
                  <a:txBody>
                    <a:bodyPr/>
                    <a:lstStyle/>
                    <a:p>
                      <a:pPr algn="l" rtl="0" fontAlgn="base">
                        <a:lnSpc>
                          <a:spcPts val="2250"/>
                        </a:lnSpc>
                      </a:pPr>
                      <a:r>
                        <a:rPr lang="tr-TR" sz="1800" b="0" i="0" dirty="0">
                          <a:solidFill>
                            <a:srgbClr val="000000"/>
                          </a:solidFill>
                          <a:effectLst/>
                          <a:latin typeface="+mj-lt"/>
                        </a:rPr>
                        <a:t>-Her birimde farklı bir form kullanılmaktaydı. </a:t>
                      </a:r>
                    </a:p>
                    <a:p>
                      <a:pPr algn="l" rtl="0" fontAlgn="base">
                        <a:lnSpc>
                          <a:spcPts val="2250"/>
                        </a:lnSpc>
                      </a:pPr>
                      <a:r>
                        <a:rPr lang="tr-TR" sz="1800" b="0" i="0" dirty="0">
                          <a:solidFill>
                            <a:srgbClr val="000000"/>
                          </a:solidFill>
                          <a:effectLst/>
                          <a:latin typeface="+mj-lt"/>
                        </a:rPr>
                        <a:t>-Tüm birimlerin kullanacağı standart bir formu yoktu izlenebilirliği yapılmıyordu.​</a:t>
                      </a:r>
                    </a:p>
                  </a:txBody>
                  <a:tcPr marL="60942" marR="60942" marT="30471" marB="30471" anchor="ctr">
                    <a:lnL w="11582" cap="flat" cmpd="sng" algn="ctr">
                      <a:solidFill>
                        <a:srgbClr val="000000"/>
                      </a:solidFill>
                      <a:prstDash val="solid"/>
                      <a:round/>
                      <a:headEnd type="none" w="med" len="med"/>
                      <a:tailEnd type="none" w="med" len="med"/>
                    </a:lnL>
                    <a:lnR w="11582" cap="flat" cmpd="sng" algn="ctr">
                      <a:solidFill>
                        <a:srgbClr val="000000"/>
                      </a:solidFill>
                      <a:prstDash val="solid"/>
                      <a:round/>
                      <a:headEnd type="none" w="med" len="med"/>
                      <a:tailEnd type="none" w="med" len="med"/>
                    </a:lnR>
                    <a:lnT w="11582" cap="flat" cmpd="sng" algn="ctr">
                      <a:solidFill>
                        <a:srgbClr val="000000"/>
                      </a:solidFill>
                      <a:prstDash val="solid"/>
                      <a:round/>
                      <a:headEnd type="none" w="med" len="med"/>
                      <a:tailEnd type="none" w="med" len="med"/>
                    </a:lnT>
                    <a:lnB w="11582" cap="flat" cmpd="sng" algn="ctr">
                      <a:solidFill>
                        <a:srgbClr val="000000"/>
                      </a:solidFill>
                      <a:prstDash val="solid"/>
                      <a:round/>
                      <a:headEnd type="none" w="med" len="med"/>
                      <a:tailEnd type="none" w="med" len="med"/>
                    </a:lnB>
                    <a:noFill/>
                  </a:tcPr>
                </a:tc>
                <a:tc>
                  <a:txBody>
                    <a:bodyPr/>
                    <a:lstStyle/>
                    <a:p>
                      <a:pPr algn="l" rtl="0" fontAlgn="base">
                        <a:lnSpc>
                          <a:spcPts val="2025"/>
                        </a:lnSpc>
                      </a:pPr>
                      <a:r>
                        <a:rPr lang="tr-TR" sz="1800" b="0" i="0" dirty="0">
                          <a:solidFill>
                            <a:srgbClr val="000000"/>
                          </a:solidFill>
                          <a:effectLst/>
                          <a:latin typeface="+mj-lt"/>
                        </a:rPr>
                        <a:t>Formlar standart hale getirilip her birimin ortak kullandığı formlar oluşturuldu. Güncel doküman listesinden izlenmesi yapılıyor​.</a:t>
                      </a:r>
                    </a:p>
                  </a:txBody>
                  <a:tcPr marL="60942" marR="60942" marT="30471" marB="30471" anchor="ctr">
                    <a:lnL w="11582" cap="flat" cmpd="sng" algn="ctr">
                      <a:solidFill>
                        <a:srgbClr val="000000"/>
                      </a:solidFill>
                      <a:prstDash val="solid"/>
                      <a:round/>
                      <a:headEnd type="none" w="med" len="med"/>
                      <a:tailEnd type="none" w="med" len="med"/>
                    </a:lnL>
                    <a:lnR w="11582" cap="flat" cmpd="sng" algn="ctr">
                      <a:solidFill>
                        <a:srgbClr val="000000"/>
                      </a:solidFill>
                      <a:prstDash val="solid"/>
                      <a:round/>
                      <a:headEnd type="none" w="med" len="med"/>
                      <a:tailEnd type="none" w="med" len="med"/>
                    </a:lnR>
                    <a:lnT w="11582" cap="flat" cmpd="sng" algn="ctr">
                      <a:solidFill>
                        <a:srgbClr val="000000"/>
                      </a:solidFill>
                      <a:prstDash val="solid"/>
                      <a:round/>
                      <a:headEnd type="none" w="med" len="med"/>
                      <a:tailEnd type="none" w="med" len="med"/>
                    </a:lnT>
                    <a:lnB w="11582"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89305619"/>
                  </a:ext>
                </a:extLst>
              </a:tr>
            </a:tbl>
          </a:graphicData>
        </a:graphic>
      </p:graphicFrame>
    </p:spTree>
    <p:extLst>
      <p:ext uri="{BB962C8B-B14F-4D97-AF65-F5344CB8AC3E}">
        <p14:creationId xmlns:p14="http://schemas.microsoft.com/office/powerpoint/2010/main" val="23294399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D26BA7-0FB7-F889-8C6C-70E26F8219CD}"/>
            </a:ext>
          </a:extLst>
        </p:cNvPr>
        <p:cNvGrpSpPr/>
        <p:nvPr/>
      </p:nvGrpSpPr>
      <p:grpSpPr>
        <a:xfrm>
          <a:off x="0" y="0"/>
          <a:ext cx="0" cy="0"/>
          <a:chOff x="0" y="0"/>
          <a:chExt cx="0" cy="0"/>
        </a:xfrm>
      </p:grpSpPr>
      <p:sp>
        <p:nvSpPr>
          <p:cNvPr id="2" name="12 Metin kutusu">
            <a:extLst>
              <a:ext uri="{FF2B5EF4-FFF2-40B4-BE49-F238E27FC236}">
                <a16:creationId xmlns:a16="http://schemas.microsoft.com/office/drawing/2014/main" id="{7C9F186E-BDF3-36CC-A0CE-AF0A795C7F9B}"/>
              </a:ext>
            </a:extLst>
          </p:cNvPr>
          <p:cNvSpPr txBox="1"/>
          <p:nvPr/>
        </p:nvSpPr>
        <p:spPr>
          <a:xfrm>
            <a:off x="1503669" y="-36435"/>
            <a:ext cx="9557908" cy="461665"/>
          </a:xfrm>
          <a:prstGeom prst="rect">
            <a:avLst/>
          </a:prstGeom>
          <a:noFill/>
        </p:spPr>
        <p:txBody>
          <a:bodyPr wrap="square" rtlCol="0">
            <a:spAutoFit/>
          </a:bodyPr>
          <a:lstStyle/>
          <a:p>
            <a:pPr algn="ctr"/>
            <a:r>
              <a:rPr lang="tr-TR" sz="2400" b="1" dirty="0">
                <a:solidFill>
                  <a:schemeClr val="bg1"/>
                </a:solidFill>
                <a:latin typeface="+mj-lt"/>
              </a:rPr>
              <a:t>KURUM BÜNYESİNDE YAPILAN GELİŞTİRMELER</a:t>
            </a:r>
          </a:p>
        </p:txBody>
      </p:sp>
      <p:sp>
        <p:nvSpPr>
          <p:cNvPr id="70" name="Metin kutusu 69">
            <a:extLst>
              <a:ext uri="{FF2B5EF4-FFF2-40B4-BE49-F238E27FC236}">
                <a16:creationId xmlns:a16="http://schemas.microsoft.com/office/drawing/2014/main" id="{E02F4761-5463-F87F-BD39-08D35AD19958}"/>
              </a:ext>
            </a:extLst>
          </p:cNvPr>
          <p:cNvSpPr txBox="1"/>
          <p:nvPr/>
        </p:nvSpPr>
        <p:spPr>
          <a:xfrm>
            <a:off x="1139522" y="6544672"/>
            <a:ext cx="10261645" cy="400110"/>
          </a:xfrm>
          <a:prstGeom prst="rect">
            <a:avLst/>
          </a:prstGeom>
          <a:noFill/>
        </p:spPr>
        <p:txBody>
          <a:bodyPr wrap="square" rtlCol="0" anchor="ctr">
            <a:spAutoFit/>
          </a:bodyPr>
          <a:lstStyle/>
          <a:p>
            <a:pPr algn="ctr"/>
            <a:r>
              <a:rPr lang="tr-TR" sz="2000" b="1" dirty="0">
                <a:solidFill>
                  <a:srgbClr val="44546A">
                    <a:lumMod val="75000"/>
                  </a:srgbClr>
                </a:solidFill>
                <a:latin typeface="+mj-lt"/>
              </a:rPr>
              <a:t>TOPLAM KALİTE YÖNETİMİ KOORDİNATÖRLÜĞÜ</a:t>
            </a:r>
          </a:p>
        </p:txBody>
      </p:sp>
      <p:graphicFrame>
        <p:nvGraphicFramePr>
          <p:cNvPr id="3" name="Tablo 2">
            <a:extLst>
              <a:ext uri="{FF2B5EF4-FFF2-40B4-BE49-F238E27FC236}">
                <a16:creationId xmlns:a16="http://schemas.microsoft.com/office/drawing/2014/main" id="{F616AEA0-9F5A-73AD-A60C-CE773DE4D907}"/>
              </a:ext>
            </a:extLst>
          </p:cNvPr>
          <p:cNvGraphicFramePr>
            <a:graphicFrameLocks noGrp="1"/>
          </p:cNvGraphicFramePr>
          <p:nvPr>
            <p:extLst>
              <p:ext uri="{D42A27DB-BD31-4B8C-83A1-F6EECF244321}">
                <p14:modId xmlns:p14="http://schemas.microsoft.com/office/powerpoint/2010/main" val="639412451"/>
              </p:ext>
            </p:extLst>
          </p:nvPr>
        </p:nvGraphicFramePr>
        <p:xfrm>
          <a:off x="790832" y="635681"/>
          <a:ext cx="11082300" cy="5774457"/>
        </p:xfrm>
        <a:graphic>
          <a:graphicData uri="http://schemas.openxmlformats.org/drawingml/2006/table">
            <a:tbl>
              <a:tblPr/>
              <a:tblGrid>
                <a:gridCol w="2869524">
                  <a:extLst>
                    <a:ext uri="{9D8B030D-6E8A-4147-A177-3AD203B41FA5}">
                      <a16:colId xmlns:a16="http://schemas.microsoft.com/office/drawing/2014/main" val="3978051517"/>
                    </a:ext>
                  </a:extLst>
                </a:gridCol>
                <a:gridCol w="3320291">
                  <a:extLst>
                    <a:ext uri="{9D8B030D-6E8A-4147-A177-3AD203B41FA5}">
                      <a16:colId xmlns:a16="http://schemas.microsoft.com/office/drawing/2014/main" val="2438437676"/>
                    </a:ext>
                  </a:extLst>
                </a:gridCol>
                <a:gridCol w="4892485">
                  <a:extLst>
                    <a:ext uri="{9D8B030D-6E8A-4147-A177-3AD203B41FA5}">
                      <a16:colId xmlns:a16="http://schemas.microsoft.com/office/drawing/2014/main" val="846448909"/>
                    </a:ext>
                  </a:extLst>
                </a:gridCol>
              </a:tblGrid>
              <a:tr h="605994">
                <a:tc gridSpan="2">
                  <a:txBody>
                    <a:bodyPr/>
                    <a:lstStyle/>
                    <a:p>
                      <a:pPr algn="ctr" rtl="0" fontAlgn="base">
                        <a:lnSpc>
                          <a:spcPts val="2250"/>
                        </a:lnSpc>
                      </a:pPr>
                      <a:r>
                        <a:rPr lang="tr-TR" sz="2400" b="1" i="0" dirty="0">
                          <a:solidFill>
                            <a:srgbClr val="000000"/>
                          </a:solidFill>
                          <a:effectLst/>
                          <a:latin typeface="+mj-lt"/>
                        </a:rPr>
                        <a:t>Kalite Yönetim Koordinatörlüğü Kurulmadan Önceki Durum</a:t>
                      </a:r>
                      <a:endParaRPr lang="tr-TR" sz="2400" b="0" i="0" dirty="0">
                        <a:solidFill>
                          <a:srgbClr val="000000"/>
                        </a:solidFill>
                        <a:effectLst/>
                        <a:latin typeface="+mj-lt"/>
                      </a:endParaRPr>
                    </a:p>
                  </a:txBody>
                  <a:tcPr marL="46065" marR="46065" marT="23032" marB="23032" anchor="ctr">
                    <a:lnL w="11582" cap="flat" cmpd="sng" algn="ctr">
                      <a:solidFill>
                        <a:srgbClr val="000000"/>
                      </a:solidFill>
                      <a:prstDash val="solid"/>
                      <a:round/>
                      <a:headEnd type="none" w="med" len="med"/>
                      <a:tailEnd type="none" w="med" len="med"/>
                    </a:lnL>
                    <a:lnR w="11582" cap="flat" cmpd="sng" algn="ctr">
                      <a:solidFill>
                        <a:srgbClr val="000000"/>
                      </a:solidFill>
                      <a:prstDash val="solid"/>
                      <a:round/>
                      <a:headEnd type="none" w="med" len="med"/>
                      <a:tailEnd type="none" w="med" len="med"/>
                    </a:lnR>
                    <a:lnT w="11582" cap="flat" cmpd="sng" algn="ctr">
                      <a:solidFill>
                        <a:srgbClr val="000000"/>
                      </a:solidFill>
                      <a:prstDash val="solid"/>
                      <a:round/>
                      <a:headEnd type="none" w="med" len="med"/>
                      <a:tailEnd type="none" w="med" len="med"/>
                    </a:lnT>
                    <a:lnB w="11582" cap="flat" cmpd="sng" algn="ctr">
                      <a:solidFill>
                        <a:srgbClr val="000000"/>
                      </a:solidFill>
                      <a:prstDash val="solid"/>
                      <a:round/>
                      <a:headEnd type="none" w="med" len="med"/>
                      <a:tailEnd type="none" w="med" len="med"/>
                    </a:lnB>
                    <a:noFill/>
                  </a:tcPr>
                </a:tc>
                <a:tc hMerge="1">
                  <a:txBody>
                    <a:bodyPr/>
                    <a:lstStyle/>
                    <a:p>
                      <a:endParaRPr lang="tr-TR"/>
                    </a:p>
                  </a:txBody>
                  <a:tcPr/>
                </a:tc>
                <a:tc>
                  <a:txBody>
                    <a:bodyPr/>
                    <a:lstStyle/>
                    <a:p>
                      <a:pPr algn="l" rtl="0" fontAlgn="base">
                        <a:lnSpc>
                          <a:spcPts val="2250"/>
                        </a:lnSpc>
                      </a:pPr>
                      <a:r>
                        <a:rPr lang="tr-TR" sz="2400" b="1" i="0" dirty="0">
                          <a:solidFill>
                            <a:srgbClr val="000000"/>
                          </a:solidFill>
                          <a:effectLst/>
                          <a:latin typeface="+mj-lt"/>
                        </a:rPr>
                        <a:t>Birimimiz Kurulduktan Sonraki Durumumuz</a:t>
                      </a:r>
                      <a:r>
                        <a:rPr lang="tr-TR" sz="2400" b="0" i="0" dirty="0">
                          <a:solidFill>
                            <a:srgbClr val="000000"/>
                          </a:solidFill>
                          <a:effectLst/>
                          <a:latin typeface="+mj-lt"/>
                        </a:rPr>
                        <a:t>​</a:t>
                      </a:r>
                    </a:p>
                  </a:txBody>
                  <a:tcPr marL="46065" marR="46065" marT="23032" marB="23032" anchor="ctr">
                    <a:lnL w="11582" cap="flat" cmpd="sng" algn="ctr">
                      <a:solidFill>
                        <a:srgbClr val="000000"/>
                      </a:solidFill>
                      <a:prstDash val="solid"/>
                      <a:round/>
                      <a:headEnd type="none" w="med" len="med"/>
                      <a:tailEnd type="none" w="med" len="med"/>
                    </a:lnL>
                    <a:lnR w="11582" cap="flat" cmpd="sng" algn="ctr">
                      <a:solidFill>
                        <a:srgbClr val="000000"/>
                      </a:solidFill>
                      <a:prstDash val="solid"/>
                      <a:round/>
                      <a:headEnd type="none" w="med" len="med"/>
                      <a:tailEnd type="none" w="med" len="med"/>
                    </a:lnR>
                    <a:lnT w="11582" cap="flat" cmpd="sng" algn="ctr">
                      <a:solidFill>
                        <a:srgbClr val="000000"/>
                      </a:solidFill>
                      <a:prstDash val="solid"/>
                      <a:round/>
                      <a:headEnd type="none" w="med" len="med"/>
                      <a:tailEnd type="none" w="med" len="med"/>
                    </a:lnT>
                    <a:lnB w="11582"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44391358"/>
                  </a:ext>
                </a:extLst>
              </a:tr>
              <a:tr h="780640">
                <a:tc>
                  <a:txBody>
                    <a:bodyPr/>
                    <a:lstStyle/>
                    <a:p>
                      <a:pPr algn="l" rtl="0" fontAlgn="base">
                        <a:lnSpc>
                          <a:spcPts val="2250"/>
                        </a:lnSpc>
                      </a:pPr>
                      <a:r>
                        <a:rPr lang="tr-TR" sz="2400" b="1" i="0" dirty="0">
                          <a:solidFill>
                            <a:srgbClr val="000000"/>
                          </a:solidFill>
                          <a:effectLst/>
                          <a:latin typeface="+mj-lt"/>
                        </a:rPr>
                        <a:t>Anketler</a:t>
                      </a:r>
                      <a:r>
                        <a:rPr lang="tr-TR" sz="2400" b="0" i="0" dirty="0">
                          <a:solidFill>
                            <a:srgbClr val="000000"/>
                          </a:solidFill>
                          <a:effectLst/>
                          <a:latin typeface="+mj-lt"/>
                        </a:rPr>
                        <a:t>​</a:t>
                      </a:r>
                    </a:p>
                  </a:txBody>
                  <a:tcPr marL="46065" marR="46065" marT="23032" marB="23032" anchor="ctr">
                    <a:lnL w="11582" cap="flat" cmpd="sng" algn="ctr">
                      <a:solidFill>
                        <a:srgbClr val="000000"/>
                      </a:solidFill>
                      <a:prstDash val="solid"/>
                      <a:round/>
                      <a:headEnd type="none" w="med" len="med"/>
                      <a:tailEnd type="none" w="med" len="med"/>
                    </a:lnL>
                    <a:lnR w="11582" cap="flat" cmpd="sng" algn="ctr">
                      <a:solidFill>
                        <a:srgbClr val="000000"/>
                      </a:solidFill>
                      <a:prstDash val="solid"/>
                      <a:round/>
                      <a:headEnd type="none" w="med" len="med"/>
                      <a:tailEnd type="none" w="med" len="med"/>
                    </a:lnR>
                    <a:lnT w="11582" cap="flat" cmpd="sng" algn="ctr">
                      <a:solidFill>
                        <a:srgbClr val="000000"/>
                      </a:solidFill>
                      <a:prstDash val="solid"/>
                      <a:round/>
                      <a:headEnd type="none" w="med" len="med"/>
                      <a:tailEnd type="none" w="med" len="med"/>
                    </a:lnT>
                    <a:lnB w="11582" cap="flat" cmpd="sng" algn="ctr">
                      <a:solidFill>
                        <a:srgbClr val="000000"/>
                      </a:solidFill>
                      <a:prstDash val="solid"/>
                      <a:round/>
                      <a:headEnd type="none" w="med" len="med"/>
                      <a:tailEnd type="none" w="med" len="med"/>
                    </a:lnB>
                    <a:noFill/>
                  </a:tcPr>
                </a:tc>
                <a:tc>
                  <a:txBody>
                    <a:bodyPr/>
                    <a:lstStyle/>
                    <a:p>
                      <a:pPr algn="l" rtl="0" fontAlgn="base">
                        <a:lnSpc>
                          <a:spcPts val="2250"/>
                        </a:lnSpc>
                      </a:pPr>
                      <a:r>
                        <a:rPr lang="tr-TR" sz="2400" b="0" i="0">
                          <a:solidFill>
                            <a:srgbClr val="000000"/>
                          </a:solidFill>
                          <a:effectLst/>
                          <a:latin typeface="+mj-lt"/>
                        </a:rPr>
                        <a:t>Yapılmıyordu Memnuniyet Oranları Bilinmiyordu​</a:t>
                      </a:r>
                    </a:p>
                  </a:txBody>
                  <a:tcPr marL="46065" marR="46065" marT="23032" marB="23032" anchor="ctr">
                    <a:lnL w="11582" cap="flat" cmpd="sng" algn="ctr">
                      <a:solidFill>
                        <a:srgbClr val="000000"/>
                      </a:solidFill>
                      <a:prstDash val="solid"/>
                      <a:round/>
                      <a:headEnd type="none" w="med" len="med"/>
                      <a:tailEnd type="none" w="med" len="med"/>
                    </a:lnL>
                    <a:lnR w="11582" cap="flat" cmpd="sng" algn="ctr">
                      <a:solidFill>
                        <a:srgbClr val="000000"/>
                      </a:solidFill>
                      <a:prstDash val="solid"/>
                      <a:round/>
                      <a:headEnd type="none" w="med" len="med"/>
                      <a:tailEnd type="none" w="med" len="med"/>
                    </a:lnR>
                    <a:lnT w="11582" cap="flat" cmpd="sng" algn="ctr">
                      <a:solidFill>
                        <a:srgbClr val="000000"/>
                      </a:solidFill>
                      <a:prstDash val="solid"/>
                      <a:round/>
                      <a:headEnd type="none" w="med" len="med"/>
                      <a:tailEnd type="none" w="med" len="med"/>
                    </a:lnT>
                    <a:lnB w="11582" cap="flat" cmpd="sng" algn="ctr">
                      <a:solidFill>
                        <a:srgbClr val="000000"/>
                      </a:solidFill>
                      <a:prstDash val="solid"/>
                      <a:round/>
                      <a:headEnd type="none" w="med" len="med"/>
                      <a:tailEnd type="none" w="med" len="med"/>
                    </a:lnB>
                    <a:noFill/>
                  </a:tcPr>
                </a:tc>
                <a:tc>
                  <a:txBody>
                    <a:bodyPr/>
                    <a:lstStyle/>
                    <a:p>
                      <a:pPr algn="l" rtl="0" fontAlgn="base">
                        <a:lnSpc>
                          <a:spcPts val="2025"/>
                        </a:lnSpc>
                      </a:pPr>
                      <a:r>
                        <a:rPr lang="tr-TR" sz="2400" b="0" i="0" dirty="0">
                          <a:solidFill>
                            <a:srgbClr val="000000"/>
                          </a:solidFill>
                          <a:effectLst/>
                          <a:latin typeface="+mj-lt"/>
                        </a:rPr>
                        <a:t>Anketler yılda iki defa tüm birimlerde yapılıp memnuniyet oranları ölçülüyor ve veriler YGG toplantısında sunuluyor​</a:t>
                      </a:r>
                    </a:p>
                  </a:txBody>
                  <a:tcPr marL="46065" marR="46065" marT="23032" marB="23032" anchor="ctr">
                    <a:lnL w="11582" cap="flat" cmpd="sng" algn="ctr">
                      <a:solidFill>
                        <a:srgbClr val="000000"/>
                      </a:solidFill>
                      <a:prstDash val="solid"/>
                      <a:round/>
                      <a:headEnd type="none" w="med" len="med"/>
                      <a:tailEnd type="none" w="med" len="med"/>
                    </a:lnL>
                    <a:lnR w="11582" cap="flat" cmpd="sng" algn="ctr">
                      <a:solidFill>
                        <a:srgbClr val="000000"/>
                      </a:solidFill>
                      <a:prstDash val="solid"/>
                      <a:round/>
                      <a:headEnd type="none" w="med" len="med"/>
                      <a:tailEnd type="none" w="med" len="med"/>
                    </a:lnR>
                    <a:lnT w="11582" cap="flat" cmpd="sng" algn="ctr">
                      <a:solidFill>
                        <a:srgbClr val="000000"/>
                      </a:solidFill>
                      <a:prstDash val="solid"/>
                      <a:round/>
                      <a:headEnd type="none" w="med" len="med"/>
                      <a:tailEnd type="none" w="med" len="med"/>
                    </a:lnT>
                    <a:lnB w="11582"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36346358"/>
                  </a:ext>
                </a:extLst>
              </a:tr>
              <a:tr h="780640">
                <a:tc>
                  <a:txBody>
                    <a:bodyPr/>
                    <a:lstStyle/>
                    <a:p>
                      <a:pPr algn="l" rtl="0" fontAlgn="base">
                        <a:lnSpc>
                          <a:spcPts val="2250"/>
                        </a:lnSpc>
                      </a:pPr>
                      <a:r>
                        <a:rPr lang="tr-TR" sz="2400" b="1" i="0" dirty="0">
                          <a:solidFill>
                            <a:srgbClr val="000000"/>
                          </a:solidFill>
                          <a:effectLst/>
                          <a:latin typeface="+mj-lt"/>
                        </a:rPr>
                        <a:t>İç Tetkikler</a:t>
                      </a:r>
                      <a:r>
                        <a:rPr lang="tr-TR" sz="2400" b="0" i="0" dirty="0">
                          <a:solidFill>
                            <a:srgbClr val="000000"/>
                          </a:solidFill>
                          <a:effectLst/>
                          <a:latin typeface="+mj-lt"/>
                        </a:rPr>
                        <a:t>​</a:t>
                      </a:r>
                    </a:p>
                  </a:txBody>
                  <a:tcPr marL="46065" marR="46065" marT="23032" marB="23032" anchor="ctr">
                    <a:lnL w="11582" cap="flat" cmpd="sng" algn="ctr">
                      <a:solidFill>
                        <a:srgbClr val="000000"/>
                      </a:solidFill>
                      <a:prstDash val="solid"/>
                      <a:round/>
                      <a:headEnd type="none" w="med" len="med"/>
                      <a:tailEnd type="none" w="med" len="med"/>
                    </a:lnL>
                    <a:lnR w="11582" cap="flat" cmpd="sng" algn="ctr">
                      <a:solidFill>
                        <a:srgbClr val="000000"/>
                      </a:solidFill>
                      <a:prstDash val="solid"/>
                      <a:round/>
                      <a:headEnd type="none" w="med" len="med"/>
                      <a:tailEnd type="none" w="med" len="med"/>
                    </a:lnR>
                    <a:lnT w="11582" cap="flat" cmpd="sng" algn="ctr">
                      <a:solidFill>
                        <a:srgbClr val="000000"/>
                      </a:solidFill>
                      <a:prstDash val="solid"/>
                      <a:round/>
                      <a:headEnd type="none" w="med" len="med"/>
                      <a:tailEnd type="none" w="med" len="med"/>
                    </a:lnT>
                    <a:lnB w="11582" cap="flat" cmpd="sng" algn="ctr">
                      <a:solidFill>
                        <a:srgbClr val="000000"/>
                      </a:solidFill>
                      <a:prstDash val="solid"/>
                      <a:round/>
                      <a:headEnd type="none" w="med" len="med"/>
                      <a:tailEnd type="none" w="med" len="med"/>
                    </a:lnB>
                    <a:noFill/>
                  </a:tcPr>
                </a:tc>
                <a:tc>
                  <a:txBody>
                    <a:bodyPr/>
                    <a:lstStyle/>
                    <a:p>
                      <a:pPr algn="l" rtl="0" fontAlgn="auto">
                        <a:lnSpc>
                          <a:spcPts val="2250"/>
                        </a:lnSpc>
                      </a:pPr>
                      <a:r>
                        <a:rPr lang="tr-TR" sz="2400" b="0" i="0" dirty="0">
                          <a:solidFill>
                            <a:srgbClr val="000000"/>
                          </a:solidFill>
                          <a:effectLst/>
                          <a:latin typeface="+mj-lt"/>
                        </a:rPr>
                        <a:t>​Yapılmıyordu. Bilinmiyordu​</a:t>
                      </a:r>
                    </a:p>
                  </a:txBody>
                  <a:tcPr marL="46065" marR="46065" marT="23032" marB="23032" anchor="ctr">
                    <a:lnL w="11582" cap="flat" cmpd="sng" algn="ctr">
                      <a:solidFill>
                        <a:srgbClr val="000000"/>
                      </a:solidFill>
                      <a:prstDash val="solid"/>
                      <a:round/>
                      <a:headEnd type="none" w="med" len="med"/>
                      <a:tailEnd type="none" w="med" len="med"/>
                    </a:lnL>
                    <a:lnR w="11582" cap="flat" cmpd="sng" algn="ctr">
                      <a:solidFill>
                        <a:srgbClr val="000000"/>
                      </a:solidFill>
                      <a:prstDash val="solid"/>
                      <a:round/>
                      <a:headEnd type="none" w="med" len="med"/>
                      <a:tailEnd type="none" w="med" len="med"/>
                    </a:lnR>
                    <a:lnT w="11582" cap="flat" cmpd="sng" algn="ctr">
                      <a:solidFill>
                        <a:srgbClr val="000000"/>
                      </a:solidFill>
                      <a:prstDash val="solid"/>
                      <a:round/>
                      <a:headEnd type="none" w="med" len="med"/>
                      <a:tailEnd type="none" w="med" len="med"/>
                    </a:lnT>
                    <a:lnB w="11582" cap="flat" cmpd="sng" algn="ctr">
                      <a:solidFill>
                        <a:srgbClr val="000000"/>
                      </a:solidFill>
                      <a:prstDash val="solid"/>
                      <a:round/>
                      <a:headEnd type="none" w="med" len="med"/>
                      <a:tailEnd type="none" w="med" len="med"/>
                    </a:lnB>
                    <a:noFill/>
                  </a:tcPr>
                </a:tc>
                <a:tc>
                  <a:txBody>
                    <a:bodyPr/>
                    <a:lstStyle/>
                    <a:p>
                      <a:pPr algn="l" rtl="0" fontAlgn="base">
                        <a:lnSpc>
                          <a:spcPts val="2025"/>
                        </a:lnSpc>
                      </a:pPr>
                      <a:r>
                        <a:rPr lang="tr-TR" sz="2400" b="0" i="0" dirty="0">
                          <a:solidFill>
                            <a:srgbClr val="000000"/>
                          </a:solidFill>
                          <a:effectLst/>
                          <a:latin typeface="+mj-lt"/>
                        </a:rPr>
                        <a:t>TSE’den alınan eğitimlerle kendi personelimizden iç tetkikçi yetiştirildi ve yılda iki defa tüm birimler tetkik ediliyor.​</a:t>
                      </a:r>
                    </a:p>
                  </a:txBody>
                  <a:tcPr marL="46065" marR="46065" marT="23032" marB="23032" anchor="ctr">
                    <a:lnL w="11582" cap="flat" cmpd="sng" algn="ctr">
                      <a:solidFill>
                        <a:srgbClr val="000000"/>
                      </a:solidFill>
                      <a:prstDash val="solid"/>
                      <a:round/>
                      <a:headEnd type="none" w="med" len="med"/>
                      <a:tailEnd type="none" w="med" len="med"/>
                    </a:lnL>
                    <a:lnR w="11582" cap="flat" cmpd="sng" algn="ctr">
                      <a:solidFill>
                        <a:srgbClr val="000000"/>
                      </a:solidFill>
                      <a:prstDash val="solid"/>
                      <a:round/>
                      <a:headEnd type="none" w="med" len="med"/>
                      <a:tailEnd type="none" w="med" len="med"/>
                    </a:lnR>
                    <a:lnT w="11582" cap="flat" cmpd="sng" algn="ctr">
                      <a:solidFill>
                        <a:srgbClr val="000000"/>
                      </a:solidFill>
                      <a:prstDash val="solid"/>
                      <a:round/>
                      <a:headEnd type="none" w="med" len="med"/>
                      <a:tailEnd type="none" w="med" len="med"/>
                    </a:lnT>
                    <a:lnB w="11582"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31012012"/>
                  </a:ext>
                </a:extLst>
              </a:tr>
              <a:tr h="605994">
                <a:tc>
                  <a:txBody>
                    <a:bodyPr/>
                    <a:lstStyle/>
                    <a:p>
                      <a:pPr algn="l" rtl="0" fontAlgn="base">
                        <a:lnSpc>
                          <a:spcPts val="2250"/>
                        </a:lnSpc>
                      </a:pPr>
                      <a:r>
                        <a:rPr lang="tr-TR" sz="2400" b="1" i="0" dirty="0">
                          <a:solidFill>
                            <a:srgbClr val="000000"/>
                          </a:solidFill>
                          <a:effectLst/>
                          <a:latin typeface="+mj-lt"/>
                        </a:rPr>
                        <a:t>Düzeltici Faaliyetler​ (DF)</a:t>
                      </a:r>
                    </a:p>
                  </a:txBody>
                  <a:tcPr marL="46065" marR="46065" marT="23032" marB="23032" anchor="ctr">
                    <a:lnL w="11582" cap="flat" cmpd="sng" algn="ctr">
                      <a:solidFill>
                        <a:srgbClr val="000000"/>
                      </a:solidFill>
                      <a:prstDash val="solid"/>
                      <a:round/>
                      <a:headEnd type="none" w="med" len="med"/>
                      <a:tailEnd type="none" w="med" len="med"/>
                    </a:lnL>
                    <a:lnR w="11582" cap="flat" cmpd="sng" algn="ctr">
                      <a:solidFill>
                        <a:srgbClr val="000000"/>
                      </a:solidFill>
                      <a:prstDash val="solid"/>
                      <a:round/>
                      <a:headEnd type="none" w="med" len="med"/>
                      <a:tailEnd type="none" w="med" len="med"/>
                    </a:lnR>
                    <a:lnT w="11582" cap="flat" cmpd="sng" algn="ctr">
                      <a:solidFill>
                        <a:srgbClr val="000000"/>
                      </a:solidFill>
                      <a:prstDash val="solid"/>
                      <a:round/>
                      <a:headEnd type="none" w="med" len="med"/>
                      <a:tailEnd type="none" w="med" len="med"/>
                    </a:lnT>
                    <a:lnB w="11582" cap="flat" cmpd="sng" algn="ctr">
                      <a:solidFill>
                        <a:srgbClr val="000000"/>
                      </a:solidFill>
                      <a:prstDash val="solid"/>
                      <a:round/>
                      <a:headEnd type="none" w="med" len="med"/>
                      <a:tailEnd type="none" w="med" len="med"/>
                    </a:lnB>
                    <a:noFill/>
                  </a:tcPr>
                </a:tc>
                <a:tc>
                  <a:txBody>
                    <a:bodyPr/>
                    <a:lstStyle/>
                    <a:p>
                      <a:pPr algn="l" rtl="0" fontAlgn="auto">
                        <a:lnSpc>
                          <a:spcPts val="1950"/>
                        </a:lnSpc>
                      </a:pPr>
                      <a:r>
                        <a:rPr lang="tr-TR" sz="2400" b="0" i="0" dirty="0">
                          <a:solidFill>
                            <a:srgbClr val="000000"/>
                          </a:solidFill>
                          <a:effectLst/>
                          <a:latin typeface="+mj-lt"/>
                        </a:rPr>
                        <a:t>​DF Açılmıyordu​</a:t>
                      </a:r>
                    </a:p>
                  </a:txBody>
                  <a:tcPr marL="46065" marR="46065" marT="23032" marB="23032" anchor="ctr">
                    <a:lnL w="11582" cap="flat" cmpd="sng" algn="ctr">
                      <a:solidFill>
                        <a:srgbClr val="000000"/>
                      </a:solidFill>
                      <a:prstDash val="solid"/>
                      <a:round/>
                      <a:headEnd type="none" w="med" len="med"/>
                      <a:tailEnd type="none" w="med" len="med"/>
                    </a:lnL>
                    <a:lnR w="11582" cap="flat" cmpd="sng" algn="ctr">
                      <a:solidFill>
                        <a:srgbClr val="000000"/>
                      </a:solidFill>
                      <a:prstDash val="solid"/>
                      <a:round/>
                      <a:headEnd type="none" w="med" len="med"/>
                      <a:tailEnd type="none" w="med" len="med"/>
                    </a:lnR>
                    <a:lnT w="11582" cap="flat" cmpd="sng" algn="ctr">
                      <a:solidFill>
                        <a:srgbClr val="000000"/>
                      </a:solidFill>
                      <a:prstDash val="solid"/>
                      <a:round/>
                      <a:headEnd type="none" w="med" len="med"/>
                      <a:tailEnd type="none" w="med" len="med"/>
                    </a:lnT>
                    <a:lnB w="11582" cap="flat" cmpd="sng" algn="ctr">
                      <a:solidFill>
                        <a:srgbClr val="000000"/>
                      </a:solidFill>
                      <a:prstDash val="solid"/>
                      <a:round/>
                      <a:headEnd type="none" w="med" len="med"/>
                      <a:tailEnd type="none" w="med" len="med"/>
                    </a:lnB>
                    <a:noFill/>
                  </a:tcPr>
                </a:tc>
                <a:tc>
                  <a:txBody>
                    <a:bodyPr/>
                    <a:lstStyle/>
                    <a:p>
                      <a:pPr algn="l" rtl="0" fontAlgn="base">
                        <a:lnSpc>
                          <a:spcPts val="1950"/>
                        </a:lnSpc>
                      </a:pPr>
                      <a:r>
                        <a:rPr lang="tr-TR" sz="2400" b="0" i="0" dirty="0" err="1">
                          <a:solidFill>
                            <a:srgbClr val="000000"/>
                          </a:solidFill>
                          <a:effectLst/>
                          <a:latin typeface="+mj-lt"/>
                        </a:rPr>
                        <a:t>DF’lerin</a:t>
                      </a:r>
                      <a:r>
                        <a:rPr lang="tr-TR" sz="2400" b="0" i="0" dirty="0">
                          <a:solidFill>
                            <a:srgbClr val="000000"/>
                          </a:solidFill>
                          <a:effectLst/>
                          <a:latin typeface="+mj-lt"/>
                        </a:rPr>
                        <a:t> oluşturulması ve kapatılması hakkında tüm birimlere eğitim verildi​</a:t>
                      </a:r>
                    </a:p>
                  </a:txBody>
                  <a:tcPr marL="46065" marR="46065" marT="23032" marB="23032" anchor="ctr">
                    <a:lnL w="11582" cap="flat" cmpd="sng" algn="ctr">
                      <a:solidFill>
                        <a:srgbClr val="000000"/>
                      </a:solidFill>
                      <a:prstDash val="solid"/>
                      <a:round/>
                      <a:headEnd type="none" w="med" len="med"/>
                      <a:tailEnd type="none" w="med" len="med"/>
                    </a:lnL>
                    <a:lnR w="11582" cap="flat" cmpd="sng" algn="ctr">
                      <a:solidFill>
                        <a:srgbClr val="000000"/>
                      </a:solidFill>
                      <a:prstDash val="solid"/>
                      <a:round/>
                      <a:headEnd type="none" w="med" len="med"/>
                      <a:tailEnd type="none" w="med" len="med"/>
                    </a:lnR>
                    <a:lnT w="11582" cap="flat" cmpd="sng" algn="ctr">
                      <a:solidFill>
                        <a:srgbClr val="000000"/>
                      </a:solidFill>
                      <a:prstDash val="solid"/>
                      <a:round/>
                      <a:headEnd type="none" w="med" len="med"/>
                      <a:tailEnd type="none" w="med" len="med"/>
                    </a:lnT>
                    <a:lnB w="11582"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61180792"/>
                  </a:ext>
                </a:extLst>
              </a:tr>
              <a:tr h="780640">
                <a:tc>
                  <a:txBody>
                    <a:bodyPr/>
                    <a:lstStyle/>
                    <a:p>
                      <a:pPr algn="l" rtl="0" fontAlgn="base">
                        <a:lnSpc>
                          <a:spcPts val="2250"/>
                        </a:lnSpc>
                      </a:pPr>
                      <a:r>
                        <a:rPr lang="tr-TR" sz="2400" b="1" i="0" dirty="0">
                          <a:solidFill>
                            <a:srgbClr val="000000"/>
                          </a:solidFill>
                          <a:effectLst/>
                          <a:latin typeface="+mj-lt"/>
                        </a:rPr>
                        <a:t>İstek ve Öneriler</a:t>
                      </a:r>
                      <a:r>
                        <a:rPr lang="tr-TR" sz="2400" b="0" i="0" dirty="0">
                          <a:solidFill>
                            <a:srgbClr val="000000"/>
                          </a:solidFill>
                          <a:effectLst/>
                          <a:latin typeface="+mj-lt"/>
                        </a:rPr>
                        <a:t>​</a:t>
                      </a:r>
                    </a:p>
                  </a:txBody>
                  <a:tcPr marL="46065" marR="46065" marT="23032" marB="23032" anchor="ctr">
                    <a:lnL w="11582" cap="flat" cmpd="sng" algn="ctr">
                      <a:solidFill>
                        <a:srgbClr val="000000"/>
                      </a:solidFill>
                      <a:prstDash val="solid"/>
                      <a:round/>
                      <a:headEnd type="none" w="med" len="med"/>
                      <a:tailEnd type="none" w="med" len="med"/>
                    </a:lnL>
                    <a:lnR w="11582" cap="flat" cmpd="sng" algn="ctr">
                      <a:solidFill>
                        <a:srgbClr val="000000"/>
                      </a:solidFill>
                      <a:prstDash val="solid"/>
                      <a:round/>
                      <a:headEnd type="none" w="med" len="med"/>
                      <a:tailEnd type="none" w="med" len="med"/>
                    </a:lnR>
                    <a:lnT w="11582" cap="flat" cmpd="sng" algn="ctr">
                      <a:solidFill>
                        <a:srgbClr val="000000"/>
                      </a:solidFill>
                      <a:prstDash val="solid"/>
                      <a:round/>
                      <a:headEnd type="none" w="med" len="med"/>
                      <a:tailEnd type="none" w="med" len="med"/>
                    </a:lnT>
                    <a:lnB w="11582" cap="flat" cmpd="sng" algn="ctr">
                      <a:solidFill>
                        <a:srgbClr val="000000"/>
                      </a:solidFill>
                      <a:prstDash val="solid"/>
                      <a:round/>
                      <a:headEnd type="none" w="med" len="med"/>
                      <a:tailEnd type="none" w="med" len="med"/>
                    </a:lnB>
                    <a:noFill/>
                  </a:tcPr>
                </a:tc>
                <a:tc>
                  <a:txBody>
                    <a:bodyPr/>
                    <a:lstStyle/>
                    <a:p>
                      <a:pPr algn="l" rtl="0" fontAlgn="base">
                        <a:lnSpc>
                          <a:spcPts val="1950"/>
                        </a:lnSpc>
                      </a:pPr>
                      <a:r>
                        <a:rPr lang="tr-TR" sz="2400" b="0" i="0" dirty="0">
                          <a:solidFill>
                            <a:srgbClr val="000000"/>
                          </a:solidFill>
                          <a:effectLst/>
                          <a:latin typeface="+mj-lt"/>
                        </a:rPr>
                        <a:t>İstek ve Öneri Kutuları Yoktu​</a:t>
                      </a:r>
                    </a:p>
                  </a:txBody>
                  <a:tcPr marL="46065" marR="46065" marT="23032" marB="23032" anchor="ctr">
                    <a:lnL w="11582" cap="flat" cmpd="sng" algn="ctr">
                      <a:solidFill>
                        <a:srgbClr val="000000"/>
                      </a:solidFill>
                      <a:prstDash val="solid"/>
                      <a:round/>
                      <a:headEnd type="none" w="med" len="med"/>
                      <a:tailEnd type="none" w="med" len="med"/>
                    </a:lnL>
                    <a:lnR w="11582" cap="flat" cmpd="sng" algn="ctr">
                      <a:solidFill>
                        <a:srgbClr val="000000"/>
                      </a:solidFill>
                      <a:prstDash val="solid"/>
                      <a:round/>
                      <a:headEnd type="none" w="med" len="med"/>
                      <a:tailEnd type="none" w="med" len="med"/>
                    </a:lnR>
                    <a:lnT w="11582" cap="flat" cmpd="sng" algn="ctr">
                      <a:solidFill>
                        <a:srgbClr val="000000"/>
                      </a:solidFill>
                      <a:prstDash val="solid"/>
                      <a:round/>
                      <a:headEnd type="none" w="med" len="med"/>
                      <a:tailEnd type="none" w="med" len="med"/>
                    </a:lnT>
                    <a:lnB w="11582" cap="flat" cmpd="sng" algn="ctr">
                      <a:solidFill>
                        <a:srgbClr val="000000"/>
                      </a:solidFill>
                      <a:prstDash val="solid"/>
                      <a:round/>
                      <a:headEnd type="none" w="med" len="med"/>
                      <a:tailEnd type="none" w="med" len="med"/>
                    </a:lnB>
                    <a:noFill/>
                  </a:tcPr>
                </a:tc>
                <a:tc>
                  <a:txBody>
                    <a:bodyPr/>
                    <a:lstStyle/>
                    <a:p>
                      <a:pPr algn="l" rtl="0" fontAlgn="base">
                        <a:lnSpc>
                          <a:spcPts val="1950"/>
                        </a:lnSpc>
                      </a:pPr>
                      <a:r>
                        <a:rPr lang="tr-TR" sz="2400" b="0" i="0" dirty="0">
                          <a:solidFill>
                            <a:srgbClr val="000000"/>
                          </a:solidFill>
                          <a:effectLst/>
                          <a:latin typeface="+mj-lt"/>
                        </a:rPr>
                        <a:t>İstek ve öneri kutuları oluşturulup izleniyor ve bize gelen dilek öneriler YGG toplantısına sunulmaktadır.​</a:t>
                      </a:r>
                    </a:p>
                  </a:txBody>
                  <a:tcPr marL="46065" marR="46065" marT="23032" marB="23032" anchor="ctr">
                    <a:lnL w="11582" cap="flat" cmpd="sng" algn="ctr">
                      <a:solidFill>
                        <a:srgbClr val="000000"/>
                      </a:solidFill>
                      <a:prstDash val="solid"/>
                      <a:round/>
                      <a:headEnd type="none" w="med" len="med"/>
                      <a:tailEnd type="none" w="med" len="med"/>
                    </a:lnL>
                    <a:lnR w="11582" cap="flat" cmpd="sng" algn="ctr">
                      <a:solidFill>
                        <a:srgbClr val="000000"/>
                      </a:solidFill>
                      <a:prstDash val="solid"/>
                      <a:round/>
                      <a:headEnd type="none" w="med" len="med"/>
                      <a:tailEnd type="none" w="med" len="med"/>
                    </a:lnR>
                    <a:lnT w="11582" cap="flat" cmpd="sng" algn="ctr">
                      <a:solidFill>
                        <a:srgbClr val="000000"/>
                      </a:solidFill>
                      <a:prstDash val="solid"/>
                      <a:round/>
                      <a:headEnd type="none" w="med" len="med"/>
                      <a:tailEnd type="none" w="med" len="med"/>
                    </a:lnT>
                    <a:lnB w="11582"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87356668"/>
                  </a:ext>
                </a:extLst>
              </a:tr>
              <a:tr h="1021199">
                <a:tc>
                  <a:txBody>
                    <a:bodyPr/>
                    <a:lstStyle/>
                    <a:p>
                      <a:pPr algn="l" rtl="0" fontAlgn="base">
                        <a:lnSpc>
                          <a:spcPts val="2250"/>
                        </a:lnSpc>
                      </a:pPr>
                      <a:r>
                        <a:rPr lang="tr-TR" sz="2400" b="1" i="0" dirty="0">
                          <a:solidFill>
                            <a:srgbClr val="000000"/>
                          </a:solidFill>
                          <a:effectLst/>
                          <a:latin typeface="+mj-lt"/>
                        </a:rPr>
                        <a:t>Yönetimin Gözden Geçirilmesi (YGG) Toplantısı</a:t>
                      </a:r>
                      <a:r>
                        <a:rPr lang="tr-TR" sz="2400" b="0" i="0" dirty="0">
                          <a:solidFill>
                            <a:srgbClr val="000000"/>
                          </a:solidFill>
                          <a:effectLst/>
                          <a:latin typeface="+mj-lt"/>
                        </a:rPr>
                        <a:t>​</a:t>
                      </a:r>
                    </a:p>
                  </a:txBody>
                  <a:tcPr marL="46065" marR="46065" marT="23032" marB="23032" anchor="ctr">
                    <a:lnL w="11582" cap="flat" cmpd="sng" algn="ctr">
                      <a:solidFill>
                        <a:srgbClr val="000000"/>
                      </a:solidFill>
                      <a:prstDash val="solid"/>
                      <a:round/>
                      <a:headEnd type="none" w="med" len="med"/>
                      <a:tailEnd type="none" w="med" len="med"/>
                    </a:lnL>
                    <a:lnR w="11582" cap="flat" cmpd="sng" algn="ctr">
                      <a:solidFill>
                        <a:srgbClr val="000000"/>
                      </a:solidFill>
                      <a:prstDash val="solid"/>
                      <a:round/>
                      <a:headEnd type="none" w="med" len="med"/>
                      <a:tailEnd type="none" w="med" len="med"/>
                    </a:lnR>
                    <a:lnT w="11582" cap="flat" cmpd="sng" algn="ctr">
                      <a:solidFill>
                        <a:srgbClr val="000000"/>
                      </a:solidFill>
                      <a:prstDash val="solid"/>
                      <a:round/>
                      <a:headEnd type="none" w="med" len="med"/>
                      <a:tailEnd type="none" w="med" len="med"/>
                    </a:lnT>
                    <a:lnB w="11582" cap="flat" cmpd="sng" algn="ctr">
                      <a:solidFill>
                        <a:srgbClr val="000000"/>
                      </a:solidFill>
                      <a:prstDash val="solid"/>
                      <a:round/>
                      <a:headEnd type="none" w="med" len="med"/>
                      <a:tailEnd type="none" w="med" len="med"/>
                    </a:lnB>
                    <a:noFill/>
                  </a:tcPr>
                </a:tc>
                <a:tc>
                  <a:txBody>
                    <a:bodyPr/>
                    <a:lstStyle/>
                    <a:p>
                      <a:pPr algn="l" rtl="0" fontAlgn="auto">
                        <a:lnSpc>
                          <a:spcPts val="1950"/>
                        </a:lnSpc>
                      </a:pPr>
                      <a:r>
                        <a:rPr lang="tr-TR" sz="2400" b="0" i="0" dirty="0">
                          <a:solidFill>
                            <a:srgbClr val="000000"/>
                          </a:solidFill>
                          <a:effectLst/>
                          <a:latin typeface="+mj-lt"/>
                        </a:rPr>
                        <a:t>​</a:t>
                      </a:r>
                    </a:p>
                    <a:p>
                      <a:pPr algn="l" rtl="0" fontAlgn="base">
                        <a:lnSpc>
                          <a:spcPts val="1950"/>
                        </a:lnSpc>
                      </a:pPr>
                      <a:r>
                        <a:rPr lang="tr-TR" sz="2400" b="0" i="0" dirty="0">
                          <a:solidFill>
                            <a:srgbClr val="000000"/>
                          </a:solidFill>
                          <a:effectLst/>
                          <a:latin typeface="+mj-lt"/>
                        </a:rPr>
                        <a:t>​Yapılmıyordu​</a:t>
                      </a:r>
                    </a:p>
                  </a:txBody>
                  <a:tcPr marL="46065" marR="46065" marT="23032" marB="23032" anchor="ctr">
                    <a:lnL w="11582" cap="flat" cmpd="sng" algn="ctr">
                      <a:solidFill>
                        <a:srgbClr val="000000"/>
                      </a:solidFill>
                      <a:prstDash val="solid"/>
                      <a:round/>
                      <a:headEnd type="none" w="med" len="med"/>
                      <a:tailEnd type="none" w="med" len="med"/>
                    </a:lnL>
                    <a:lnR w="11582" cap="flat" cmpd="sng" algn="ctr">
                      <a:solidFill>
                        <a:srgbClr val="000000"/>
                      </a:solidFill>
                      <a:prstDash val="solid"/>
                      <a:round/>
                      <a:headEnd type="none" w="med" len="med"/>
                      <a:tailEnd type="none" w="med" len="med"/>
                    </a:lnR>
                    <a:lnT w="11582" cap="flat" cmpd="sng" algn="ctr">
                      <a:solidFill>
                        <a:srgbClr val="000000"/>
                      </a:solidFill>
                      <a:prstDash val="solid"/>
                      <a:round/>
                      <a:headEnd type="none" w="med" len="med"/>
                      <a:tailEnd type="none" w="med" len="med"/>
                    </a:lnT>
                    <a:lnB w="11582" cap="flat" cmpd="sng" algn="ctr">
                      <a:solidFill>
                        <a:srgbClr val="000000"/>
                      </a:solidFill>
                      <a:prstDash val="solid"/>
                      <a:round/>
                      <a:headEnd type="none" w="med" len="med"/>
                      <a:tailEnd type="none" w="med" len="med"/>
                    </a:lnB>
                    <a:noFill/>
                  </a:tcPr>
                </a:tc>
                <a:tc>
                  <a:txBody>
                    <a:bodyPr/>
                    <a:lstStyle/>
                    <a:p>
                      <a:pPr algn="l" rtl="0" fontAlgn="base">
                        <a:lnSpc>
                          <a:spcPts val="1950"/>
                        </a:lnSpc>
                      </a:pPr>
                      <a:r>
                        <a:rPr lang="tr-TR" sz="2400" b="0" i="0" dirty="0">
                          <a:solidFill>
                            <a:srgbClr val="000000"/>
                          </a:solidFill>
                          <a:effectLst/>
                          <a:latin typeface="+mj-lt"/>
                        </a:rPr>
                        <a:t>İç Tetkikten gelen uygunsuzluklar, anketlerden elde edilen analiz verileri doğrultusunda fırsat alanlarımız, gelişmeye açık yönlerimiz dahil dokuz başlıkta görüşülüyor.​</a:t>
                      </a:r>
                    </a:p>
                  </a:txBody>
                  <a:tcPr marL="46065" marR="46065" marT="23032" marB="23032" anchor="ctr">
                    <a:lnL w="11582" cap="flat" cmpd="sng" algn="ctr">
                      <a:solidFill>
                        <a:srgbClr val="000000"/>
                      </a:solidFill>
                      <a:prstDash val="solid"/>
                      <a:round/>
                      <a:headEnd type="none" w="med" len="med"/>
                      <a:tailEnd type="none" w="med" len="med"/>
                    </a:lnL>
                    <a:lnR w="11582" cap="flat" cmpd="sng" algn="ctr">
                      <a:solidFill>
                        <a:srgbClr val="000000"/>
                      </a:solidFill>
                      <a:prstDash val="solid"/>
                      <a:round/>
                      <a:headEnd type="none" w="med" len="med"/>
                      <a:tailEnd type="none" w="med" len="med"/>
                    </a:lnR>
                    <a:lnT w="11582" cap="flat" cmpd="sng" algn="ctr">
                      <a:solidFill>
                        <a:srgbClr val="000000"/>
                      </a:solidFill>
                      <a:prstDash val="solid"/>
                      <a:round/>
                      <a:headEnd type="none" w="med" len="med"/>
                      <a:tailEnd type="none" w="med" len="med"/>
                    </a:lnT>
                    <a:lnB w="11582"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60641478"/>
                  </a:ext>
                </a:extLst>
              </a:tr>
              <a:tr h="1021199">
                <a:tc>
                  <a:txBody>
                    <a:bodyPr/>
                    <a:lstStyle/>
                    <a:p>
                      <a:pPr algn="l" rtl="0" fontAlgn="base">
                        <a:lnSpc>
                          <a:spcPts val="2250"/>
                        </a:lnSpc>
                      </a:pPr>
                      <a:r>
                        <a:rPr lang="tr-TR" sz="2400" b="1" i="0" dirty="0">
                          <a:solidFill>
                            <a:srgbClr val="000000"/>
                          </a:solidFill>
                          <a:effectLst/>
                          <a:latin typeface="+mj-lt"/>
                        </a:rPr>
                        <a:t>Birimin Kalite Hedefleri</a:t>
                      </a:r>
                      <a:r>
                        <a:rPr lang="tr-TR" sz="2400" b="0" i="0" dirty="0">
                          <a:solidFill>
                            <a:srgbClr val="000000"/>
                          </a:solidFill>
                          <a:effectLst/>
                          <a:latin typeface="+mj-lt"/>
                        </a:rPr>
                        <a:t>​</a:t>
                      </a:r>
                    </a:p>
                  </a:txBody>
                  <a:tcPr marL="46065" marR="46065" marT="23032" marB="23032" anchor="ctr">
                    <a:lnL w="11582" cap="flat" cmpd="sng" algn="ctr">
                      <a:solidFill>
                        <a:srgbClr val="000000"/>
                      </a:solidFill>
                      <a:prstDash val="solid"/>
                      <a:round/>
                      <a:headEnd type="none" w="med" len="med"/>
                      <a:tailEnd type="none" w="med" len="med"/>
                    </a:lnL>
                    <a:lnR w="11582" cap="flat" cmpd="sng" algn="ctr">
                      <a:solidFill>
                        <a:srgbClr val="000000"/>
                      </a:solidFill>
                      <a:prstDash val="solid"/>
                      <a:round/>
                      <a:headEnd type="none" w="med" len="med"/>
                      <a:tailEnd type="none" w="med" len="med"/>
                    </a:lnR>
                    <a:lnT w="11582" cap="flat" cmpd="sng" algn="ctr">
                      <a:solidFill>
                        <a:srgbClr val="000000"/>
                      </a:solidFill>
                      <a:prstDash val="solid"/>
                      <a:round/>
                      <a:headEnd type="none" w="med" len="med"/>
                      <a:tailEnd type="none" w="med" len="med"/>
                    </a:lnT>
                    <a:lnB w="11582" cap="flat" cmpd="sng" algn="ctr">
                      <a:solidFill>
                        <a:srgbClr val="000000"/>
                      </a:solidFill>
                      <a:prstDash val="solid"/>
                      <a:round/>
                      <a:headEnd type="none" w="med" len="med"/>
                      <a:tailEnd type="none" w="med" len="med"/>
                    </a:lnB>
                    <a:noFill/>
                  </a:tcPr>
                </a:tc>
                <a:tc>
                  <a:txBody>
                    <a:bodyPr/>
                    <a:lstStyle/>
                    <a:p>
                      <a:pPr algn="l" rtl="0" fontAlgn="auto">
                        <a:lnSpc>
                          <a:spcPts val="1950"/>
                        </a:lnSpc>
                      </a:pPr>
                      <a:r>
                        <a:rPr lang="tr-TR" sz="2400" b="0" i="0" dirty="0">
                          <a:solidFill>
                            <a:srgbClr val="000000"/>
                          </a:solidFill>
                          <a:effectLst/>
                          <a:latin typeface="+mj-lt"/>
                        </a:rPr>
                        <a:t>​Yapılmıyordu​</a:t>
                      </a:r>
                    </a:p>
                  </a:txBody>
                  <a:tcPr marL="46065" marR="46065" marT="23032" marB="23032" anchor="ctr">
                    <a:lnL w="11582" cap="flat" cmpd="sng" algn="ctr">
                      <a:solidFill>
                        <a:srgbClr val="000000"/>
                      </a:solidFill>
                      <a:prstDash val="solid"/>
                      <a:round/>
                      <a:headEnd type="none" w="med" len="med"/>
                      <a:tailEnd type="none" w="med" len="med"/>
                    </a:lnL>
                    <a:lnR w="11582" cap="flat" cmpd="sng" algn="ctr">
                      <a:solidFill>
                        <a:srgbClr val="000000"/>
                      </a:solidFill>
                      <a:prstDash val="solid"/>
                      <a:round/>
                      <a:headEnd type="none" w="med" len="med"/>
                      <a:tailEnd type="none" w="med" len="med"/>
                    </a:lnR>
                    <a:lnT w="11582" cap="flat" cmpd="sng" algn="ctr">
                      <a:solidFill>
                        <a:srgbClr val="000000"/>
                      </a:solidFill>
                      <a:prstDash val="solid"/>
                      <a:round/>
                      <a:headEnd type="none" w="med" len="med"/>
                      <a:tailEnd type="none" w="med" len="med"/>
                    </a:lnT>
                    <a:lnB w="11582" cap="flat" cmpd="sng" algn="ctr">
                      <a:solidFill>
                        <a:srgbClr val="000000"/>
                      </a:solidFill>
                      <a:prstDash val="solid"/>
                      <a:round/>
                      <a:headEnd type="none" w="med" len="med"/>
                      <a:tailEnd type="none" w="med" len="med"/>
                    </a:lnB>
                    <a:noFill/>
                  </a:tcPr>
                </a:tc>
                <a:tc>
                  <a:txBody>
                    <a:bodyPr/>
                    <a:lstStyle/>
                    <a:p>
                      <a:pPr algn="l" rtl="0" fontAlgn="base">
                        <a:lnSpc>
                          <a:spcPts val="1950"/>
                        </a:lnSpc>
                      </a:pPr>
                      <a:r>
                        <a:rPr lang="tr-TR" sz="2400" b="0" i="0" dirty="0">
                          <a:solidFill>
                            <a:srgbClr val="000000"/>
                          </a:solidFill>
                          <a:effectLst/>
                          <a:latin typeface="+mj-lt"/>
                        </a:rPr>
                        <a:t>Her birim kalite hedeflerini her yıl oluşturmakta, ölçüp izlemekte ve birimlerin altı aylık ölçüm sonuçları da TKYK tarafından izlenmektedir.​</a:t>
                      </a:r>
                    </a:p>
                  </a:txBody>
                  <a:tcPr marL="46065" marR="46065" marT="23032" marB="23032" anchor="ctr">
                    <a:lnL w="11582" cap="flat" cmpd="sng" algn="ctr">
                      <a:solidFill>
                        <a:srgbClr val="000000"/>
                      </a:solidFill>
                      <a:prstDash val="solid"/>
                      <a:round/>
                      <a:headEnd type="none" w="med" len="med"/>
                      <a:tailEnd type="none" w="med" len="med"/>
                    </a:lnL>
                    <a:lnR w="11582" cap="flat" cmpd="sng" algn="ctr">
                      <a:solidFill>
                        <a:srgbClr val="000000"/>
                      </a:solidFill>
                      <a:prstDash val="solid"/>
                      <a:round/>
                      <a:headEnd type="none" w="med" len="med"/>
                      <a:tailEnd type="none" w="med" len="med"/>
                    </a:lnR>
                    <a:lnT w="11582" cap="flat" cmpd="sng" algn="ctr">
                      <a:solidFill>
                        <a:srgbClr val="000000"/>
                      </a:solidFill>
                      <a:prstDash val="solid"/>
                      <a:round/>
                      <a:headEnd type="none" w="med" len="med"/>
                      <a:tailEnd type="none" w="med" len="med"/>
                    </a:lnT>
                    <a:lnB w="11582"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47297456"/>
                  </a:ext>
                </a:extLst>
              </a:tr>
            </a:tbl>
          </a:graphicData>
        </a:graphic>
      </p:graphicFrame>
    </p:spTree>
    <p:extLst>
      <p:ext uri="{BB962C8B-B14F-4D97-AF65-F5344CB8AC3E}">
        <p14:creationId xmlns:p14="http://schemas.microsoft.com/office/powerpoint/2010/main" val="30047210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1EBCD6-9C8F-AF2D-D72B-A287A7F62C19}"/>
            </a:ext>
          </a:extLst>
        </p:cNvPr>
        <p:cNvGrpSpPr/>
        <p:nvPr/>
      </p:nvGrpSpPr>
      <p:grpSpPr>
        <a:xfrm>
          <a:off x="0" y="0"/>
          <a:ext cx="0" cy="0"/>
          <a:chOff x="0" y="0"/>
          <a:chExt cx="0" cy="0"/>
        </a:xfrm>
      </p:grpSpPr>
      <p:sp>
        <p:nvSpPr>
          <p:cNvPr id="2" name="12 Metin kutusu">
            <a:extLst>
              <a:ext uri="{FF2B5EF4-FFF2-40B4-BE49-F238E27FC236}">
                <a16:creationId xmlns:a16="http://schemas.microsoft.com/office/drawing/2014/main" id="{667C439A-F3DE-67E9-1666-E1F910F91815}"/>
              </a:ext>
            </a:extLst>
          </p:cNvPr>
          <p:cNvSpPr txBox="1"/>
          <p:nvPr/>
        </p:nvSpPr>
        <p:spPr>
          <a:xfrm>
            <a:off x="1503669" y="-36435"/>
            <a:ext cx="9557908" cy="461665"/>
          </a:xfrm>
          <a:prstGeom prst="rect">
            <a:avLst/>
          </a:prstGeom>
          <a:noFill/>
        </p:spPr>
        <p:txBody>
          <a:bodyPr wrap="square" rtlCol="0">
            <a:spAutoFit/>
          </a:bodyPr>
          <a:lstStyle/>
          <a:p>
            <a:pPr algn="ctr"/>
            <a:r>
              <a:rPr lang="tr-TR" sz="2400" b="1" dirty="0">
                <a:solidFill>
                  <a:schemeClr val="bg1"/>
                </a:solidFill>
                <a:latin typeface="+mj-lt"/>
              </a:rPr>
              <a:t>KURUM BÜNYESİNDE YAPILAN İYİLEŞTİRMELER</a:t>
            </a:r>
          </a:p>
        </p:txBody>
      </p:sp>
      <p:sp>
        <p:nvSpPr>
          <p:cNvPr id="70" name="Metin kutusu 69">
            <a:extLst>
              <a:ext uri="{FF2B5EF4-FFF2-40B4-BE49-F238E27FC236}">
                <a16:creationId xmlns:a16="http://schemas.microsoft.com/office/drawing/2014/main" id="{AA5E6E3A-6F77-CF2E-8C47-9A8DE9964E63}"/>
              </a:ext>
            </a:extLst>
          </p:cNvPr>
          <p:cNvSpPr txBox="1"/>
          <p:nvPr/>
        </p:nvSpPr>
        <p:spPr>
          <a:xfrm>
            <a:off x="1139522" y="6544672"/>
            <a:ext cx="10261645" cy="400110"/>
          </a:xfrm>
          <a:prstGeom prst="rect">
            <a:avLst/>
          </a:prstGeom>
          <a:noFill/>
        </p:spPr>
        <p:txBody>
          <a:bodyPr wrap="square" rtlCol="0" anchor="ctr">
            <a:spAutoFit/>
          </a:bodyPr>
          <a:lstStyle/>
          <a:p>
            <a:pPr algn="ctr"/>
            <a:r>
              <a:rPr lang="tr-TR" sz="2000" b="1" dirty="0">
                <a:solidFill>
                  <a:srgbClr val="44546A">
                    <a:lumMod val="75000"/>
                  </a:srgbClr>
                </a:solidFill>
                <a:latin typeface="+mj-lt"/>
              </a:rPr>
              <a:t>TOPLAM KALİTE YÖNETİMİ KOORDİNATÖRLÜĞÜ</a:t>
            </a:r>
          </a:p>
        </p:txBody>
      </p:sp>
      <p:graphicFrame>
        <p:nvGraphicFramePr>
          <p:cNvPr id="16" name="Tablo 15">
            <a:extLst>
              <a:ext uri="{FF2B5EF4-FFF2-40B4-BE49-F238E27FC236}">
                <a16:creationId xmlns:a16="http://schemas.microsoft.com/office/drawing/2014/main" id="{792D7948-D191-052C-E183-A9872FB175EB}"/>
              </a:ext>
            </a:extLst>
          </p:cNvPr>
          <p:cNvGraphicFramePr>
            <a:graphicFrameLocks noGrp="1"/>
          </p:cNvGraphicFramePr>
          <p:nvPr>
            <p:extLst>
              <p:ext uri="{D42A27DB-BD31-4B8C-83A1-F6EECF244321}">
                <p14:modId xmlns:p14="http://schemas.microsoft.com/office/powerpoint/2010/main" val="2450854006"/>
              </p:ext>
            </p:extLst>
          </p:nvPr>
        </p:nvGraphicFramePr>
        <p:xfrm>
          <a:off x="945813" y="856792"/>
          <a:ext cx="10617830" cy="5107910"/>
        </p:xfrm>
        <a:graphic>
          <a:graphicData uri="http://schemas.openxmlformats.org/drawingml/2006/table">
            <a:tbl>
              <a:tblPr firstRow="1" bandRow="1">
                <a:tableStyleId>{5C22544A-7EE6-4342-B048-85BDC9FD1C3A}</a:tableStyleId>
              </a:tblPr>
              <a:tblGrid>
                <a:gridCol w="7701963">
                  <a:extLst>
                    <a:ext uri="{9D8B030D-6E8A-4147-A177-3AD203B41FA5}">
                      <a16:colId xmlns:a16="http://schemas.microsoft.com/office/drawing/2014/main" val="2596279082"/>
                    </a:ext>
                  </a:extLst>
                </a:gridCol>
                <a:gridCol w="2915867">
                  <a:extLst>
                    <a:ext uri="{9D8B030D-6E8A-4147-A177-3AD203B41FA5}">
                      <a16:colId xmlns:a16="http://schemas.microsoft.com/office/drawing/2014/main" val="1714166834"/>
                    </a:ext>
                  </a:extLst>
                </a:gridCol>
              </a:tblGrid>
              <a:tr h="678673">
                <a:tc>
                  <a:txBody>
                    <a:bodyPr/>
                    <a:lstStyle/>
                    <a:p>
                      <a:pPr algn="ctr"/>
                      <a:endParaRPr lang="tr-TR" sz="3200" dirty="0">
                        <a:latin typeface="+mj-lt"/>
                      </a:endParaRPr>
                    </a:p>
                  </a:txBody>
                  <a:tcPr/>
                </a:tc>
                <a:tc>
                  <a:txBody>
                    <a:bodyPr/>
                    <a:lstStyle/>
                    <a:p>
                      <a:pPr algn="ctr"/>
                      <a:r>
                        <a:rPr lang="tr-TR" sz="3200" dirty="0">
                          <a:latin typeface="+mj-lt"/>
                        </a:rPr>
                        <a:t>SAYI</a:t>
                      </a:r>
                    </a:p>
                  </a:txBody>
                  <a:tcPr/>
                </a:tc>
                <a:extLst>
                  <a:ext uri="{0D108BD9-81ED-4DB2-BD59-A6C34878D82A}">
                    <a16:rowId xmlns:a16="http://schemas.microsoft.com/office/drawing/2014/main" val="1389979734"/>
                  </a:ext>
                </a:extLst>
              </a:tr>
              <a:tr h="678673">
                <a:tc>
                  <a:txBody>
                    <a:bodyPr/>
                    <a:lstStyle/>
                    <a:p>
                      <a:r>
                        <a:rPr lang="tr-TR" sz="3200" b="0" i="0" dirty="0">
                          <a:solidFill>
                            <a:srgbClr val="000000"/>
                          </a:solidFill>
                          <a:effectLst/>
                          <a:latin typeface="+mj-lt"/>
                        </a:rPr>
                        <a:t>Birim içi yapılan iyileştirme sayısı </a:t>
                      </a:r>
                      <a:endParaRPr lang="tr-TR" sz="3200" dirty="0">
                        <a:latin typeface="+mj-lt"/>
                      </a:endParaRPr>
                    </a:p>
                  </a:txBody>
                  <a:tcPr/>
                </a:tc>
                <a:tc>
                  <a:txBody>
                    <a:bodyPr/>
                    <a:lstStyle/>
                    <a:p>
                      <a:pPr algn="ctr"/>
                      <a:r>
                        <a:rPr lang="tr-TR" sz="3200" b="1" dirty="0">
                          <a:latin typeface="+mj-lt"/>
                        </a:rPr>
                        <a:t>12</a:t>
                      </a:r>
                    </a:p>
                  </a:txBody>
                  <a:tcPr/>
                </a:tc>
                <a:extLst>
                  <a:ext uri="{0D108BD9-81ED-4DB2-BD59-A6C34878D82A}">
                    <a16:rowId xmlns:a16="http://schemas.microsoft.com/office/drawing/2014/main" val="756286809"/>
                  </a:ext>
                </a:extLst>
              </a:tr>
              <a:tr h="1250188">
                <a:tc>
                  <a:txBody>
                    <a:bodyPr/>
                    <a:lstStyle/>
                    <a:p>
                      <a:pPr algn="l"/>
                      <a:r>
                        <a:rPr lang="tr-TR" sz="3200" b="0" i="0" dirty="0">
                          <a:solidFill>
                            <a:srgbClr val="000000"/>
                          </a:solidFill>
                          <a:effectLst/>
                          <a:latin typeface="+mj-lt"/>
                        </a:rPr>
                        <a:t>Yönetimin Gözden Geçirilme (YGG) Toplantısından</a:t>
                      </a:r>
                    </a:p>
                    <a:p>
                      <a:pPr algn="l"/>
                      <a:r>
                        <a:rPr lang="tr-TR" sz="3200" b="0" i="0" dirty="0">
                          <a:solidFill>
                            <a:srgbClr val="000000"/>
                          </a:solidFill>
                          <a:effectLst/>
                          <a:latin typeface="+mj-lt"/>
                        </a:rPr>
                        <a:t>sonra birimlerde yapılan toplam iyileştirme sayısı </a:t>
                      </a:r>
                      <a:endParaRPr lang="tr-TR" sz="3200" dirty="0">
                        <a:latin typeface="+mj-lt"/>
                      </a:endParaRPr>
                    </a:p>
                  </a:txBody>
                  <a:tcPr/>
                </a:tc>
                <a:tc>
                  <a:txBody>
                    <a:bodyPr/>
                    <a:lstStyle/>
                    <a:p>
                      <a:pPr algn="ctr"/>
                      <a:r>
                        <a:rPr lang="tr-TR" sz="3200" b="1" dirty="0">
                          <a:latin typeface="+mj-lt"/>
                        </a:rPr>
                        <a:t>65</a:t>
                      </a:r>
                    </a:p>
                  </a:txBody>
                  <a:tcPr/>
                </a:tc>
                <a:extLst>
                  <a:ext uri="{0D108BD9-81ED-4DB2-BD59-A6C34878D82A}">
                    <a16:rowId xmlns:a16="http://schemas.microsoft.com/office/drawing/2014/main" val="2030605398"/>
                  </a:ext>
                </a:extLst>
              </a:tr>
              <a:tr h="1250188">
                <a:tc>
                  <a:txBody>
                    <a:bodyPr/>
                    <a:lstStyle/>
                    <a:p>
                      <a:pPr algn="l"/>
                      <a:r>
                        <a:rPr lang="tr-TR" sz="3200" b="0" i="0" dirty="0">
                          <a:solidFill>
                            <a:srgbClr val="000000"/>
                          </a:solidFill>
                          <a:effectLst/>
                          <a:latin typeface="+mj-lt"/>
                        </a:rPr>
                        <a:t>İç Tetkik sonrası birimlerde açılan düzeltici</a:t>
                      </a:r>
                    </a:p>
                    <a:p>
                      <a:pPr algn="l"/>
                      <a:r>
                        <a:rPr lang="tr-TR" sz="3200" b="0" i="0" dirty="0">
                          <a:solidFill>
                            <a:srgbClr val="000000"/>
                          </a:solidFill>
                          <a:effectLst/>
                          <a:latin typeface="+mj-lt"/>
                        </a:rPr>
                        <a:t>faaliyet sayısı </a:t>
                      </a:r>
                      <a:endParaRPr lang="tr-TR" sz="3200" dirty="0">
                        <a:latin typeface="+mj-lt"/>
                      </a:endParaRPr>
                    </a:p>
                  </a:txBody>
                  <a:tcPr/>
                </a:tc>
                <a:tc>
                  <a:txBody>
                    <a:bodyPr/>
                    <a:lstStyle/>
                    <a:p>
                      <a:pPr algn="ctr"/>
                      <a:r>
                        <a:rPr lang="tr-TR" sz="3200" b="1" dirty="0">
                          <a:latin typeface="+mj-lt"/>
                        </a:rPr>
                        <a:t>130</a:t>
                      </a:r>
                    </a:p>
                  </a:txBody>
                  <a:tcPr/>
                </a:tc>
                <a:extLst>
                  <a:ext uri="{0D108BD9-81ED-4DB2-BD59-A6C34878D82A}">
                    <a16:rowId xmlns:a16="http://schemas.microsoft.com/office/drawing/2014/main" val="4170608006"/>
                  </a:ext>
                </a:extLst>
              </a:tr>
              <a:tr h="1250188">
                <a:tc>
                  <a:txBody>
                    <a:bodyPr/>
                    <a:lstStyle/>
                    <a:p>
                      <a:pPr algn="l"/>
                      <a:r>
                        <a:rPr lang="tr-TR" sz="3200" b="0" i="0" dirty="0">
                          <a:solidFill>
                            <a:srgbClr val="000000"/>
                          </a:solidFill>
                          <a:effectLst/>
                          <a:latin typeface="+mj-lt"/>
                        </a:rPr>
                        <a:t>İç tetkik sonrası birimlerde yapılan iyileştirme</a:t>
                      </a:r>
                    </a:p>
                    <a:p>
                      <a:pPr algn="l"/>
                      <a:r>
                        <a:rPr lang="tr-TR" sz="3200" b="0" i="0" dirty="0">
                          <a:solidFill>
                            <a:srgbClr val="000000"/>
                          </a:solidFill>
                          <a:effectLst/>
                          <a:latin typeface="+mj-lt"/>
                        </a:rPr>
                        <a:t>sayısı </a:t>
                      </a:r>
                      <a:endParaRPr lang="tr-TR" sz="3200" dirty="0">
                        <a:latin typeface="+mj-lt"/>
                      </a:endParaRPr>
                    </a:p>
                  </a:txBody>
                  <a:tcPr/>
                </a:tc>
                <a:tc>
                  <a:txBody>
                    <a:bodyPr/>
                    <a:lstStyle/>
                    <a:p>
                      <a:pPr algn="ctr"/>
                      <a:r>
                        <a:rPr lang="tr-TR" sz="3200" b="1" dirty="0">
                          <a:latin typeface="+mj-lt"/>
                        </a:rPr>
                        <a:t>70</a:t>
                      </a:r>
                    </a:p>
                  </a:txBody>
                  <a:tcPr/>
                </a:tc>
                <a:extLst>
                  <a:ext uri="{0D108BD9-81ED-4DB2-BD59-A6C34878D82A}">
                    <a16:rowId xmlns:a16="http://schemas.microsoft.com/office/drawing/2014/main" val="3162067275"/>
                  </a:ext>
                </a:extLst>
              </a:tr>
            </a:tbl>
          </a:graphicData>
        </a:graphic>
      </p:graphicFrame>
    </p:spTree>
    <p:extLst>
      <p:ext uri="{BB962C8B-B14F-4D97-AF65-F5344CB8AC3E}">
        <p14:creationId xmlns:p14="http://schemas.microsoft.com/office/powerpoint/2010/main" val="15733191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D8A61877-5450-6E76-D5CD-A3D115A54FF9}"/>
              </a:ext>
            </a:extLst>
          </p:cNvPr>
          <p:cNvSpPr txBox="1"/>
          <p:nvPr/>
        </p:nvSpPr>
        <p:spPr>
          <a:xfrm>
            <a:off x="146596" y="-40684"/>
            <a:ext cx="11715166" cy="523220"/>
          </a:xfrm>
          <a:prstGeom prst="rect">
            <a:avLst/>
          </a:prstGeom>
          <a:noFill/>
        </p:spPr>
        <p:txBody>
          <a:bodyPr wrap="square" rtlCol="0">
            <a:spAutoFit/>
          </a:bodyPr>
          <a:lstStyle/>
          <a:p>
            <a:pPr algn="ctr"/>
            <a:r>
              <a:rPr lang="tr-TR" sz="2800" dirty="0">
                <a:solidFill>
                  <a:schemeClr val="bg1"/>
                </a:solidFill>
              </a:rPr>
              <a:t>TOPLUMSAL KATKI ÇALIŞMALARI</a:t>
            </a:r>
          </a:p>
        </p:txBody>
      </p:sp>
      <p:sp>
        <p:nvSpPr>
          <p:cNvPr id="5" name="Metin kutusu 4">
            <a:extLst>
              <a:ext uri="{FF2B5EF4-FFF2-40B4-BE49-F238E27FC236}">
                <a16:creationId xmlns:a16="http://schemas.microsoft.com/office/drawing/2014/main" id="{6520DE82-889D-2176-0600-6D7FC382630B}"/>
              </a:ext>
            </a:extLst>
          </p:cNvPr>
          <p:cNvSpPr txBox="1"/>
          <p:nvPr/>
        </p:nvSpPr>
        <p:spPr>
          <a:xfrm>
            <a:off x="3044301" y="6553033"/>
            <a:ext cx="6103398" cy="400110"/>
          </a:xfrm>
          <a:prstGeom prst="rect">
            <a:avLst/>
          </a:prstGeom>
          <a:noFill/>
        </p:spPr>
        <p:txBody>
          <a:bodyPr wrap="square">
            <a:spAutoFit/>
          </a:bodyPr>
          <a:lstStyle/>
          <a:p>
            <a:pPr algn="ctr"/>
            <a:r>
              <a:rPr lang="tr-TR" sz="2000" b="1" dirty="0">
                <a:solidFill>
                  <a:srgbClr val="44546A">
                    <a:lumMod val="75000"/>
                  </a:srgbClr>
                </a:solidFill>
                <a:latin typeface="+mj-lt"/>
              </a:rPr>
              <a:t>TOPLAM KALİTE YÖNETİMİ KOORDİNATÖRLÜĞÜ</a:t>
            </a:r>
          </a:p>
        </p:txBody>
      </p:sp>
      <p:sp>
        <p:nvSpPr>
          <p:cNvPr id="6" name="Metin kutusu 5">
            <a:extLst>
              <a:ext uri="{FF2B5EF4-FFF2-40B4-BE49-F238E27FC236}">
                <a16:creationId xmlns:a16="http://schemas.microsoft.com/office/drawing/2014/main" id="{346808B7-2859-CCF8-7A63-0CC4BA740032}"/>
              </a:ext>
            </a:extLst>
          </p:cNvPr>
          <p:cNvSpPr txBox="1"/>
          <p:nvPr/>
        </p:nvSpPr>
        <p:spPr>
          <a:xfrm>
            <a:off x="548640" y="320662"/>
            <a:ext cx="11157006" cy="5909310"/>
          </a:xfrm>
          <a:prstGeom prst="rect">
            <a:avLst/>
          </a:prstGeom>
          <a:noFill/>
        </p:spPr>
        <p:txBody>
          <a:bodyPr wrap="square" rtlCol="0">
            <a:spAutoFit/>
          </a:bodyPr>
          <a:lstStyle/>
          <a:p>
            <a:pPr marL="342900" indent="-342900">
              <a:buFont typeface="+mj-lt"/>
              <a:buAutoNum type="arabicPeriod"/>
            </a:pPr>
            <a:endParaRPr lang="tr-TR" dirty="0"/>
          </a:p>
          <a:p>
            <a:pPr marL="342900" indent="-342900">
              <a:buFont typeface="+mj-lt"/>
              <a:buAutoNum type="arabicPeriod"/>
            </a:pPr>
            <a:r>
              <a:rPr lang="tr-TR" sz="2400" dirty="0"/>
              <a:t>Üniversitemizin Kalite Öğrenci Topluluğu Gaziantep Üniversitesinde 29.03.2022 tarihinde düzenlenen "Standartların Üniversite ve Toplumdaki Yeri" konulu etkinliğine katıldı.</a:t>
            </a:r>
          </a:p>
          <a:p>
            <a:pPr marL="342900" indent="-342900">
              <a:buFont typeface="+mj-lt"/>
              <a:buAutoNum type="arabicPeriod"/>
            </a:pPr>
            <a:endParaRPr lang="tr-TR" sz="2400" dirty="0"/>
          </a:p>
          <a:p>
            <a:pPr marL="342900" indent="-342900">
              <a:buFont typeface="+mj-lt"/>
              <a:buAutoNum type="arabicPeriod"/>
            </a:pPr>
            <a:r>
              <a:rPr lang="tr-TR" sz="2400" dirty="0"/>
              <a:t>ADYÜ Kalite Topluluk Başkanı 05-06.12.2022 tarihleri arasında Fırat Üniversitesinde ‘YÖKAK Kalite Elçileri Farkındalık </a:t>
            </a:r>
            <a:r>
              <a:rPr lang="tr-TR" sz="2400" dirty="0" err="1"/>
              <a:t>Çalıştayı’na</a:t>
            </a:r>
            <a:r>
              <a:rPr lang="tr-TR" sz="2400" dirty="0"/>
              <a:t> katıldı.</a:t>
            </a:r>
          </a:p>
          <a:p>
            <a:pPr marL="342900" indent="-342900">
              <a:buFont typeface="+mj-lt"/>
              <a:buAutoNum type="arabicPeriod"/>
            </a:pPr>
            <a:endParaRPr lang="tr-TR" sz="2400" dirty="0"/>
          </a:p>
          <a:p>
            <a:pPr marL="342900" indent="-342900">
              <a:buFont typeface="+mj-lt"/>
              <a:buAutoNum type="arabicPeriod"/>
            </a:pPr>
            <a:r>
              <a:rPr lang="tr-TR" sz="2400" dirty="0"/>
              <a:t>TKY Koordinatörü Dr. Öğr. Üyesi Cavidan GÜL VARIŞ, Rektörlük onayı ile 27-28 Haziran 2024 tarihlerinde Adıyaman </a:t>
            </a:r>
            <a:r>
              <a:rPr lang="tr-TR" sz="2400" dirty="0" err="1"/>
              <a:t>Belediyesi’inde</a:t>
            </a:r>
            <a:r>
              <a:rPr lang="tr-TR" sz="2400" dirty="0"/>
              <a:t> Stratejik Plan Hazırlama Eğitimi verdi.</a:t>
            </a:r>
          </a:p>
          <a:p>
            <a:pPr marL="342900" indent="-342900">
              <a:buFont typeface="+mj-lt"/>
              <a:buAutoNum type="arabicPeriod"/>
            </a:pPr>
            <a:r>
              <a:rPr lang="tr-TR" sz="2400" dirty="0"/>
              <a:t>ADYÜ Kalite Topluluğu bir proje kapsamında 29 Kasım 2024 tarihinde Gaziantep Kamil Ocak Spor Lisesine Tematik Motivasyon içerikli etkinliklerinin ilkini gerçekleştirdi.</a:t>
            </a:r>
          </a:p>
          <a:p>
            <a:pPr marL="342900" indent="-342900">
              <a:buFont typeface="+mj-lt"/>
              <a:buAutoNum type="arabicPeriod"/>
            </a:pPr>
            <a:endParaRPr lang="tr-TR" sz="2400" dirty="0"/>
          </a:p>
          <a:p>
            <a:pPr marL="342900" indent="-342900">
              <a:buFont typeface="+mj-lt"/>
              <a:buAutoNum type="arabicPeriod"/>
            </a:pPr>
            <a:r>
              <a:rPr lang="tr-TR" sz="2400" dirty="0"/>
              <a:t>TKY Koordinatörü Dr. Öğr. Üyesi Cavidan GÜL VARIŞ’ın 10-15 Aralık 2024 tarihlerinde Ardahan Üniversitesine YÖKAK Dış Değerlendiricisi olarak görevlendirilmesi.</a:t>
            </a:r>
          </a:p>
        </p:txBody>
      </p:sp>
    </p:spTree>
    <p:extLst>
      <p:ext uri="{BB962C8B-B14F-4D97-AF65-F5344CB8AC3E}">
        <p14:creationId xmlns:p14="http://schemas.microsoft.com/office/powerpoint/2010/main" val="14803389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811702-AA55-E9EA-5730-E2892572A910}"/>
            </a:ext>
          </a:extLst>
        </p:cNvPr>
        <p:cNvGrpSpPr/>
        <p:nvPr/>
      </p:nvGrpSpPr>
      <p:grpSpPr>
        <a:xfrm>
          <a:off x="0" y="0"/>
          <a:ext cx="0" cy="0"/>
          <a:chOff x="0" y="0"/>
          <a:chExt cx="0" cy="0"/>
        </a:xfrm>
      </p:grpSpPr>
      <p:sp>
        <p:nvSpPr>
          <p:cNvPr id="2" name="12 Metin kutusu">
            <a:extLst>
              <a:ext uri="{FF2B5EF4-FFF2-40B4-BE49-F238E27FC236}">
                <a16:creationId xmlns:a16="http://schemas.microsoft.com/office/drawing/2014/main" id="{81961CA2-ABCA-9CDA-BEC2-1E8AD367F989}"/>
              </a:ext>
            </a:extLst>
          </p:cNvPr>
          <p:cNvSpPr txBox="1"/>
          <p:nvPr/>
        </p:nvSpPr>
        <p:spPr>
          <a:xfrm>
            <a:off x="402672" y="520117"/>
            <a:ext cx="11688120" cy="6155531"/>
          </a:xfrm>
          <a:prstGeom prst="rect">
            <a:avLst/>
          </a:prstGeom>
          <a:noFill/>
        </p:spPr>
        <p:txBody>
          <a:bodyPr wrap="square" rtlCol="0">
            <a:spAutoFit/>
          </a:bodyPr>
          <a:lstStyle/>
          <a:p>
            <a:pPr algn="ctr"/>
            <a:r>
              <a:rPr lang="tr-TR" sz="2000" b="1" dirty="0">
                <a:solidFill>
                  <a:schemeClr val="accent1"/>
                </a:solidFill>
                <a:latin typeface="+mj-lt"/>
              </a:rPr>
              <a:t>KOORDİNATÖRLÜĞÜN TANITIMI</a:t>
            </a:r>
          </a:p>
          <a:p>
            <a:pPr algn="just"/>
            <a:r>
              <a:rPr lang="tr-TR" sz="2800" b="1" dirty="0">
                <a:solidFill>
                  <a:srgbClr val="002060"/>
                </a:solidFill>
                <a:latin typeface="+mj-lt"/>
                <a:ea typeface="Roboto"/>
                <a:cs typeface="Roboto"/>
                <a:sym typeface="Roboto"/>
              </a:rPr>
              <a:t>TKY Koordinatörlüğü, kurum içinde geliştirilen iş süreçlerinin tanımlamaları doğrultusunda toplam kalite çalışmalarını koordine eder, toplam kalite çalışmaları verilerini muhafaza eder ve Kalite Konseyinin tüm işleyişe hakim bir kalite politikası oluşturması ve sürekliliğini sağlaması için gereken unsurları belirler, önerir, belirlenmiş kalite standartlarını, bunlara ulaşma çalışmalarını ve yapılacak olan değişikliklerin ayrıntılarını bir program dahilinde izler.</a:t>
            </a:r>
            <a:endParaRPr lang="tr-TR" sz="2800" dirty="0">
              <a:solidFill>
                <a:srgbClr val="002060"/>
              </a:solidFill>
              <a:latin typeface="+mj-lt"/>
              <a:ea typeface="Roboto"/>
              <a:cs typeface="Roboto"/>
              <a:sym typeface="Roboto"/>
            </a:endParaRPr>
          </a:p>
          <a:p>
            <a:pPr algn="just"/>
            <a:endParaRPr lang="tr-TR" sz="2800" b="1" dirty="0">
              <a:latin typeface="+mj-lt"/>
              <a:ea typeface="Roboto"/>
              <a:cs typeface="Roboto"/>
            </a:endParaRPr>
          </a:p>
          <a:p>
            <a:pPr algn="just"/>
            <a:r>
              <a:rPr lang="tr-TR" sz="2800" b="1" dirty="0">
                <a:latin typeface="+mj-lt"/>
                <a:ea typeface="Roboto"/>
                <a:cs typeface="Roboto"/>
              </a:rPr>
              <a:t>Amaçlanan kalite seviyesine bu plan doğrultusunda ulaşılmasına çalışır. Bu faaliyetlerle ilgili tüm verileri kendi bünyesinde muhafaza eder. Hatalı ya da eksik iş süreçlerinin önceden hedeflenen kalite seviyesine uygunluğu için periyodik olarak istatistiksel veriler toplayıp değerlendirerek yapılacak iyileştirme aşamalarını belirler. </a:t>
            </a:r>
          </a:p>
          <a:p>
            <a:pPr algn="just"/>
            <a:endParaRPr lang="tr-TR" b="1" dirty="0">
              <a:latin typeface="+mj-lt"/>
              <a:ea typeface="Roboto"/>
              <a:cs typeface="Roboto"/>
              <a:sym typeface="Roboto"/>
            </a:endParaRPr>
          </a:p>
          <a:p>
            <a:pPr algn="ctr"/>
            <a:endParaRPr lang="tr-TR" sz="1600" b="1" dirty="0">
              <a:solidFill>
                <a:srgbClr val="002060"/>
              </a:solidFill>
              <a:latin typeface="+mj-lt"/>
              <a:ea typeface="Roboto"/>
              <a:cs typeface="Roboto"/>
              <a:sym typeface="Roboto"/>
            </a:endParaRPr>
          </a:p>
          <a:p>
            <a:pPr algn="ctr"/>
            <a:endParaRPr lang="tr-TR" sz="3200" dirty="0">
              <a:solidFill>
                <a:srgbClr val="002060"/>
              </a:solidFill>
              <a:latin typeface="+mj-lt"/>
              <a:ea typeface="Roboto"/>
              <a:cs typeface="Roboto"/>
              <a:sym typeface="Roboto"/>
            </a:endParaRPr>
          </a:p>
        </p:txBody>
      </p:sp>
    </p:spTree>
    <p:extLst>
      <p:ext uri="{BB962C8B-B14F-4D97-AF65-F5344CB8AC3E}">
        <p14:creationId xmlns:p14="http://schemas.microsoft.com/office/powerpoint/2010/main" val="1547593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12 Metin kutusu">
            <a:extLst>
              <a:ext uri="{FF2B5EF4-FFF2-40B4-BE49-F238E27FC236}">
                <a16:creationId xmlns:a16="http://schemas.microsoft.com/office/drawing/2014/main" id="{DC20134A-45F2-4307-873F-6D3DC29BA46D}"/>
              </a:ext>
            </a:extLst>
          </p:cNvPr>
          <p:cNvSpPr txBox="1"/>
          <p:nvPr/>
        </p:nvSpPr>
        <p:spPr>
          <a:xfrm>
            <a:off x="-295275" y="6558304"/>
            <a:ext cx="12192000" cy="400110"/>
          </a:xfrm>
          <a:prstGeom prst="rect">
            <a:avLst/>
          </a:prstGeom>
          <a:noFill/>
        </p:spPr>
        <p:txBody>
          <a:bodyPr wrap="square" rtlCol="0">
            <a:spAutoFit/>
          </a:bodyPr>
          <a:lstStyle/>
          <a:p>
            <a:pPr algn="ctr"/>
            <a:r>
              <a:rPr lang="tr-TR" sz="2000" b="1" dirty="0">
                <a:solidFill>
                  <a:srgbClr val="44546A">
                    <a:lumMod val="75000"/>
                  </a:srgbClr>
                </a:solidFill>
                <a:latin typeface="+mj-lt"/>
              </a:rPr>
              <a:t>TOPLAM KALİTE YÖNETİMİ KOORDİNATÖRLÜĞÜ</a:t>
            </a:r>
            <a:endParaRPr lang="tr-TR" sz="1400" b="1" dirty="0">
              <a:solidFill>
                <a:srgbClr val="002060"/>
              </a:solidFill>
            </a:endParaRPr>
          </a:p>
        </p:txBody>
      </p:sp>
      <p:sp>
        <p:nvSpPr>
          <p:cNvPr id="6" name="Metin kutusu 5">
            <a:extLst>
              <a:ext uri="{FF2B5EF4-FFF2-40B4-BE49-F238E27FC236}">
                <a16:creationId xmlns:a16="http://schemas.microsoft.com/office/drawing/2014/main" id="{3E1BF654-DEC9-3930-E8CA-CB01B92E0E80}"/>
              </a:ext>
            </a:extLst>
          </p:cNvPr>
          <p:cNvSpPr txBox="1"/>
          <p:nvPr/>
        </p:nvSpPr>
        <p:spPr>
          <a:xfrm>
            <a:off x="974898" y="1296"/>
            <a:ext cx="10037134" cy="461665"/>
          </a:xfrm>
          <a:prstGeom prst="rect">
            <a:avLst/>
          </a:prstGeom>
          <a:noFill/>
        </p:spPr>
        <p:txBody>
          <a:bodyPr wrap="square">
            <a:spAutoFit/>
          </a:bodyPr>
          <a:lstStyle/>
          <a:p>
            <a:pPr algn="ctr"/>
            <a:r>
              <a:rPr lang="tr-TR" sz="2400" dirty="0">
                <a:solidFill>
                  <a:schemeClr val="bg1"/>
                </a:solidFill>
                <a:latin typeface="Aptos" panose="020B0004020202020204" pitchFamily="34" charset="0"/>
              </a:rPr>
              <a:t> </a:t>
            </a:r>
            <a:r>
              <a:rPr lang="tr-TR" sz="2400" dirty="0">
                <a:solidFill>
                  <a:schemeClr val="bg1"/>
                </a:solidFill>
                <a:latin typeface="+mj-lt"/>
              </a:rPr>
              <a:t>2024 HEDEFLERİ VE GERÇEKLEŞTİRME ORANLARI</a:t>
            </a:r>
          </a:p>
        </p:txBody>
      </p:sp>
      <p:graphicFrame>
        <p:nvGraphicFramePr>
          <p:cNvPr id="2" name="Tablo 1">
            <a:extLst>
              <a:ext uri="{FF2B5EF4-FFF2-40B4-BE49-F238E27FC236}">
                <a16:creationId xmlns:a16="http://schemas.microsoft.com/office/drawing/2014/main" id="{F748EE0A-508D-3AAA-7014-7124FD283B2D}"/>
              </a:ext>
            </a:extLst>
          </p:cNvPr>
          <p:cNvGraphicFramePr>
            <a:graphicFrameLocks noGrp="1"/>
          </p:cNvGraphicFramePr>
          <p:nvPr>
            <p:extLst>
              <p:ext uri="{D42A27DB-BD31-4B8C-83A1-F6EECF244321}">
                <p14:modId xmlns:p14="http://schemas.microsoft.com/office/powerpoint/2010/main" val="2868135510"/>
              </p:ext>
            </p:extLst>
          </p:nvPr>
        </p:nvGraphicFramePr>
        <p:xfrm>
          <a:off x="506378" y="843735"/>
          <a:ext cx="11543226" cy="5170530"/>
        </p:xfrm>
        <a:graphic>
          <a:graphicData uri="http://schemas.openxmlformats.org/drawingml/2006/table">
            <a:tbl>
              <a:tblPr>
                <a:tableStyleId>{5C22544A-7EE6-4342-B048-85BDC9FD1C3A}</a:tableStyleId>
              </a:tblPr>
              <a:tblGrid>
                <a:gridCol w="349682">
                  <a:extLst>
                    <a:ext uri="{9D8B030D-6E8A-4147-A177-3AD203B41FA5}">
                      <a16:colId xmlns:a16="http://schemas.microsoft.com/office/drawing/2014/main" val="457393441"/>
                    </a:ext>
                  </a:extLst>
                </a:gridCol>
                <a:gridCol w="6286731">
                  <a:extLst>
                    <a:ext uri="{9D8B030D-6E8A-4147-A177-3AD203B41FA5}">
                      <a16:colId xmlns:a16="http://schemas.microsoft.com/office/drawing/2014/main" val="399378433"/>
                    </a:ext>
                  </a:extLst>
                </a:gridCol>
                <a:gridCol w="620401">
                  <a:extLst>
                    <a:ext uri="{9D8B030D-6E8A-4147-A177-3AD203B41FA5}">
                      <a16:colId xmlns:a16="http://schemas.microsoft.com/office/drawing/2014/main" val="1671405202"/>
                    </a:ext>
                  </a:extLst>
                </a:gridCol>
                <a:gridCol w="1071603">
                  <a:extLst>
                    <a:ext uri="{9D8B030D-6E8A-4147-A177-3AD203B41FA5}">
                      <a16:colId xmlns:a16="http://schemas.microsoft.com/office/drawing/2014/main" val="3966824251"/>
                    </a:ext>
                  </a:extLst>
                </a:gridCol>
                <a:gridCol w="1071603">
                  <a:extLst>
                    <a:ext uri="{9D8B030D-6E8A-4147-A177-3AD203B41FA5}">
                      <a16:colId xmlns:a16="http://schemas.microsoft.com/office/drawing/2014/main" val="54871311"/>
                    </a:ext>
                  </a:extLst>
                </a:gridCol>
                <a:gridCol w="1071603">
                  <a:extLst>
                    <a:ext uri="{9D8B030D-6E8A-4147-A177-3AD203B41FA5}">
                      <a16:colId xmlns:a16="http://schemas.microsoft.com/office/drawing/2014/main" val="6309843"/>
                    </a:ext>
                  </a:extLst>
                </a:gridCol>
                <a:gridCol w="1071603">
                  <a:extLst>
                    <a:ext uri="{9D8B030D-6E8A-4147-A177-3AD203B41FA5}">
                      <a16:colId xmlns:a16="http://schemas.microsoft.com/office/drawing/2014/main" val="643668592"/>
                    </a:ext>
                  </a:extLst>
                </a:gridCol>
              </a:tblGrid>
              <a:tr h="418122">
                <a:tc>
                  <a:txBody>
                    <a:bodyPr/>
                    <a:lstStyle/>
                    <a:p>
                      <a:pPr marL="0" algn="ctr" defTabSz="914400" rtl="0" eaLnBrk="1" fontAlgn="ctr" latinLnBrk="0" hangingPunct="1"/>
                      <a:r>
                        <a:rPr lang="tr-TR" sz="1200" b="1" i="0" u="none" strike="noStrike" kern="1200" dirty="0">
                          <a:solidFill>
                            <a:schemeClr val="bg1"/>
                          </a:solidFill>
                          <a:effectLst/>
                          <a:latin typeface="+mj-lt"/>
                          <a:ea typeface="+mn-ea"/>
                          <a:cs typeface="+mn-cs"/>
                        </a:rPr>
                        <a:t>NO</a:t>
                      </a:r>
                    </a:p>
                  </a:txBody>
                  <a:tcPr marL="10812" marR="10812" marT="1081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F5597"/>
                    </a:solidFill>
                  </a:tcPr>
                </a:tc>
                <a:tc>
                  <a:txBody>
                    <a:bodyPr/>
                    <a:lstStyle/>
                    <a:p>
                      <a:pPr marL="0" algn="ctr" defTabSz="914400" rtl="0" eaLnBrk="1" fontAlgn="ctr" latinLnBrk="0" hangingPunct="1"/>
                      <a:r>
                        <a:rPr lang="tr-TR" sz="2000" b="1" i="0" u="none" strike="noStrike" kern="1200" dirty="0">
                          <a:solidFill>
                            <a:schemeClr val="bg1"/>
                          </a:solidFill>
                          <a:effectLst/>
                          <a:latin typeface="+mj-lt"/>
                          <a:ea typeface="+mn-ea"/>
                          <a:cs typeface="+mn-cs"/>
                        </a:rPr>
                        <a:t>Hedef Göstergesi (örnektir)</a:t>
                      </a:r>
                    </a:p>
                  </a:txBody>
                  <a:tcPr marL="10812" marR="10812" marT="1081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F5597"/>
                    </a:solidFill>
                  </a:tcPr>
                </a:tc>
                <a:tc>
                  <a:txBody>
                    <a:bodyPr/>
                    <a:lstStyle/>
                    <a:p>
                      <a:pPr algn="ctr" fontAlgn="ctr"/>
                      <a:r>
                        <a:rPr lang="tr-TR" sz="2000" b="1" i="0" u="none" strike="noStrike" kern="1200" dirty="0">
                          <a:solidFill>
                            <a:schemeClr val="bg1"/>
                          </a:solidFill>
                          <a:effectLst/>
                          <a:latin typeface="+mj-lt"/>
                          <a:ea typeface="+mn-ea"/>
                          <a:cs typeface="+mn-cs"/>
                        </a:rPr>
                        <a:t>Ölçü</a:t>
                      </a:r>
                      <a:r>
                        <a:rPr lang="tr-TR" sz="2000" b="1" u="none" strike="noStrike" dirty="0">
                          <a:solidFill>
                            <a:schemeClr val="bg1"/>
                          </a:solidFill>
                          <a:effectLst/>
                          <a:latin typeface="+mj-lt"/>
                        </a:rPr>
                        <a:t> </a:t>
                      </a:r>
                      <a:r>
                        <a:rPr lang="tr-TR" sz="2000" b="1" i="0" u="none" strike="noStrike" kern="1200" dirty="0">
                          <a:solidFill>
                            <a:schemeClr val="bg1"/>
                          </a:solidFill>
                          <a:effectLst/>
                          <a:latin typeface="+mj-lt"/>
                          <a:ea typeface="+mn-ea"/>
                          <a:cs typeface="+mn-cs"/>
                        </a:rPr>
                        <a:t>Birimi</a:t>
                      </a:r>
                    </a:p>
                  </a:txBody>
                  <a:tcPr marL="10812" marR="10812" marT="1081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F5597"/>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tr-TR" sz="2000" b="1" i="0" u="none" strike="noStrike" kern="1200" dirty="0">
                          <a:solidFill>
                            <a:schemeClr val="bg1"/>
                          </a:solidFill>
                          <a:effectLst/>
                          <a:latin typeface="+mj-lt"/>
                          <a:ea typeface="+mn-ea"/>
                          <a:cs typeface="+mn-cs"/>
                        </a:rPr>
                        <a:t>Gerçekleşen(2023)</a:t>
                      </a:r>
                    </a:p>
                  </a:txBody>
                  <a:tcPr marL="10812" marR="10812" marT="1081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F5597"/>
                    </a:solidFill>
                  </a:tcPr>
                </a:tc>
                <a:tc>
                  <a:txBody>
                    <a:bodyPr/>
                    <a:lstStyle/>
                    <a:p>
                      <a:pPr marL="0" algn="ctr" defTabSz="914400" rtl="0" eaLnBrk="1" fontAlgn="ctr" latinLnBrk="0" hangingPunct="1"/>
                      <a:r>
                        <a:rPr lang="tr-TR" sz="2000" b="1" i="0" u="none" strike="noStrike" kern="1200" dirty="0">
                          <a:solidFill>
                            <a:schemeClr val="bg1"/>
                          </a:solidFill>
                          <a:effectLst/>
                          <a:latin typeface="+mj-lt"/>
                          <a:ea typeface="+mn-ea"/>
                          <a:cs typeface="+mn-cs"/>
                        </a:rPr>
                        <a:t>Hedef </a:t>
                      </a:r>
                    </a:p>
                    <a:p>
                      <a:pPr marL="0" algn="ctr" defTabSz="914400" rtl="0" eaLnBrk="1" fontAlgn="ctr" latinLnBrk="0" hangingPunct="1"/>
                      <a:r>
                        <a:rPr lang="tr-TR" sz="2000" b="1" i="0" u="none" strike="noStrike" kern="1200" dirty="0">
                          <a:solidFill>
                            <a:schemeClr val="bg1"/>
                          </a:solidFill>
                          <a:effectLst/>
                          <a:latin typeface="+mj-lt"/>
                          <a:ea typeface="+mn-ea"/>
                          <a:cs typeface="+mn-cs"/>
                        </a:rPr>
                        <a:t>(2024)</a:t>
                      </a:r>
                    </a:p>
                  </a:txBody>
                  <a:tcPr marL="10812" marR="10812" marT="1081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F5597"/>
                    </a:solidFill>
                  </a:tcPr>
                </a:tc>
                <a:tc>
                  <a:txBody>
                    <a:bodyPr/>
                    <a:lstStyle/>
                    <a:p>
                      <a:pPr marL="0" algn="ctr" defTabSz="914400" rtl="0" eaLnBrk="1" fontAlgn="ctr" latinLnBrk="0" hangingPunct="1"/>
                      <a:r>
                        <a:rPr lang="tr-TR" sz="2000" b="1" i="0" u="none" strike="noStrike" kern="1200" dirty="0">
                          <a:solidFill>
                            <a:schemeClr val="bg1"/>
                          </a:solidFill>
                          <a:effectLst/>
                          <a:latin typeface="+mj-lt"/>
                          <a:ea typeface="+mn-ea"/>
                          <a:cs typeface="+mn-cs"/>
                        </a:rPr>
                        <a:t>Gerçekleşme</a:t>
                      </a:r>
                      <a:r>
                        <a:rPr lang="tr-TR" sz="2000" b="1" i="0" u="none" strike="noStrike" kern="1200" baseline="0" dirty="0">
                          <a:solidFill>
                            <a:schemeClr val="bg1"/>
                          </a:solidFill>
                          <a:effectLst/>
                          <a:latin typeface="+mj-lt"/>
                          <a:ea typeface="+mn-ea"/>
                          <a:cs typeface="+mn-cs"/>
                        </a:rPr>
                        <a:t> Değeri</a:t>
                      </a:r>
                      <a:endParaRPr lang="tr-TR" sz="2000" b="1" i="0" u="none" strike="noStrike" kern="1200" dirty="0">
                        <a:solidFill>
                          <a:schemeClr val="bg1"/>
                        </a:solidFill>
                        <a:effectLst/>
                        <a:latin typeface="+mj-lt"/>
                        <a:ea typeface="+mn-ea"/>
                        <a:cs typeface="+mn-cs"/>
                      </a:endParaRPr>
                    </a:p>
                  </a:txBody>
                  <a:tcPr marL="10812" marR="10812" marT="1081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F5597"/>
                    </a:solidFill>
                  </a:tcPr>
                </a:tc>
                <a:tc>
                  <a:txBody>
                    <a:bodyPr/>
                    <a:lstStyle/>
                    <a:p>
                      <a:pPr marL="0" algn="ctr" defTabSz="914400" rtl="0" eaLnBrk="1" fontAlgn="ctr" latinLnBrk="0" hangingPunct="1"/>
                      <a:r>
                        <a:rPr lang="tr-TR" sz="2000" b="1" i="0" u="none" strike="noStrike" kern="1200" dirty="0">
                          <a:solidFill>
                            <a:schemeClr val="bg1"/>
                          </a:solidFill>
                          <a:effectLst/>
                          <a:latin typeface="+mj-lt"/>
                          <a:ea typeface="+mn-ea"/>
                          <a:cs typeface="+mn-cs"/>
                        </a:rPr>
                        <a:t>Gerçekleşme</a:t>
                      </a:r>
                      <a:r>
                        <a:rPr lang="tr-TR" sz="2000" b="1" i="0" u="none" strike="noStrike" kern="1200" baseline="0" dirty="0">
                          <a:solidFill>
                            <a:schemeClr val="bg1"/>
                          </a:solidFill>
                          <a:effectLst/>
                          <a:latin typeface="+mj-lt"/>
                          <a:ea typeface="+mn-ea"/>
                          <a:cs typeface="+mn-cs"/>
                        </a:rPr>
                        <a:t> Yüzdesi (%)</a:t>
                      </a:r>
                      <a:endParaRPr lang="tr-TR" sz="2000" b="1" i="0" u="none" strike="noStrike" kern="1200" dirty="0">
                        <a:solidFill>
                          <a:schemeClr val="bg1"/>
                        </a:solidFill>
                        <a:effectLst/>
                        <a:latin typeface="+mj-lt"/>
                        <a:ea typeface="+mn-ea"/>
                        <a:cs typeface="+mn-cs"/>
                      </a:endParaRPr>
                    </a:p>
                  </a:txBody>
                  <a:tcPr marL="10812" marR="10812" marT="1081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F5597"/>
                    </a:solidFill>
                  </a:tcPr>
                </a:tc>
                <a:extLst>
                  <a:ext uri="{0D108BD9-81ED-4DB2-BD59-A6C34878D82A}">
                    <a16:rowId xmlns:a16="http://schemas.microsoft.com/office/drawing/2014/main" val="2584398281"/>
                  </a:ext>
                </a:extLst>
              </a:tr>
              <a:tr h="418122">
                <a:tc>
                  <a:txBody>
                    <a:bodyPr/>
                    <a:lstStyle/>
                    <a:p>
                      <a:pPr marL="0" algn="ctr" defTabSz="914400" rtl="0" eaLnBrk="1" fontAlgn="auto" latinLnBrk="0" hangingPunct="1">
                        <a:spcBef>
                          <a:spcPts val="0"/>
                        </a:spcBef>
                        <a:spcAft>
                          <a:spcPts val="0"/>
                        </a:spcAft>
                      </a:pPr>
                      <a:r>
                        <a:rPr lang="tr-TR" sz="2400" b="1" kern="1200" dirty="0">
                          <a:solidFill>
                            <a:srgbClr val="0E5772"/>
                          </a:solidFill>
                          <a:latin typeface="+mj-lt"/>
                          <a:ea typeface="Open Sans"/>
                          <a:cs typeface="Open Sans"/>
                        </a:rPr>
                        <a:t>1</a:t>
                      </a:r>
                    </a:p>
                  </a:txBody>
                  <a:tcPr marL="10812" marR="10812" marT="1081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7F6"/>
                    </a:solidFill>
                  </a:tcPr>
                </a:tc>
                <a:tc>
                  <a:txBody>
                    <a:bodyPr/>
                    <a:lstStyle/>
                    <a:p>
                      <a:pPr marL="0" algn="l" defTabSz="914400" rtl="0" eaLnBrk="1" fontAlgn="auto" latinLnBrk="0" hangingPunct="1">
                        <a:spcBef>
                          <a:spcPts val="0"/>
                        </a:spcBef>
                        <a:spcAft>
                          <a:spcPts val="0"/>
                        </a:spcAft>
                      </a:pPr>
                      <a:r>
                        <a:rPr lang="tr-TR" sz="2000" dirty="0">
                          <a:latin typeface="+mj-lt"/>
                        </a:rPr>
                        <a:t>Üniversitemizde Öğrencilerde Kalite Bilincinin Oluşturup Yaygınlaştırma sayısını arttırma</a:t>
                      </a:r>
                      <a:endParaRPr lang="tr-TR" sz="2000" b="0" kern="1200" dirty="0">
                        <a:solidFill>
                          <a:srgbClr val="0E5772"/>
                        </a:solidFill>
                        <a:latin typeface="+mj-lt"/>
                        <a:ea typeface="Open Sans"/>
                        <a:cs typeface="Open Sans"/>
                      </a:endParaRPr>
                    </a:p>
                  </a:txBody>
                  <a:tcPr marL="10812" marR="10812" marT="1081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7F6"/>
                    </a:solidFill>
                  </a:tcPr>
                </a:tc>
                <a:tc>
                  <a:txBody>
                    <a:bodyPr/>
                    <a:lstStyle/>
                    <a:p>
                      <a:pPr marL="0" algn="ctr" defTabSz="914400" rtl="0" eaLnBrk="1" fontAlgn="ctr" latinLnBrk="0" hangingPunct="1"/>
                      <a:r>
                        <a:rPr lang="tr-TR" sz="2000" b="0" i="0" u="none" strike="noStrike" kern="1200" dirty="0">
                          <a:solidFill>
                            <a:srgbClr val="1F4E79"/>
                          </a:solidFill>
                          <a:effectLst/>
                          <a:latin typeface="+mj-lt"/>
                          <a:ea typeface="+mn-ea"/>
                          <a:cs typeface="+mn-cs"/>
                        </a:rPr>
                        <a:t>Adet</a:t>
                      </a:r>
                    </a:p>
                  </a:txBody>
                  <a:tcPr marL="10812" marR="10812" marT="1081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7F6"/>
                    </a:solidFill>
                  </a:tcPr>
                </a:tc>
                <a:tc>
                  <a:txBody>
                    <a:bodyPr/>
                    <a:lstStyle/>
                    <a:p>
                      <a:pPr algn="ctr" fontAlgn="ctr"/>
                      <a:r>
                        <a:rPr lang="tr-TR" sz="2000" b="1" i="0" u="none" strike="noStrike" kern="1200" dirty="0">
                          <a:solidFill>
                            <a:srgbClr val="1F4E79"/>
                          </a:solidFill>
                          <a:effectLst/>
                          <a:latin typeface="+mj-lt"/>
                          <a:ea typeface="+mn-ea"/>
                          <a:cs typeface="+mn-cs"/>
                        </a:rPr>
                        <a:t>1</a:t>
                      </a:r>
                    </a:p>
                  </a:txBody>
                  <a:tcPr marL="10812" marR="10812" marT="1081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7F6"/>
                    </a:solidFill>
                  </a:tcPr>
                </a:tc>
                <a:tc>
                  <a:txBody>
                    <a:bodyPr/>
                    <a:lstStyle/>
                    <a:p>
                      <a:pPr algn="ctr" fontAlgn="ctr"/>
                      <a:r>
                        <a:rPr lang="tr-TR" sz="2000" b="1" i="0" u="none" strike="noStrike" kern="1200" dirty="0">
                          <a:solidFill>
                            <a:srgbClr val="1F4E79"/>
                          </a:solidFill>
                          <a:effectLst/>
                          <a:latin typeface="+mj-lt"/>
                          <a:ea typeface="+mn-ea"/>
                          <a:cs typeface="+mn-cs"/>
                        </a:rPr>
                        <a:t>4</a:t>
                      </a:r>
                    </a:p>
                  </a:txBody>
                  <a:tcPr marL="10812" marR="10812" marT="1081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7F6"/>
                    </a:solidFill>
                  </a:tcPr>
                </a:tc>
                <a:tc>
                  <a:txBody>
                    <a:bodyPr/>
                    <a:lstStyle/>
                    <a:p>
                      <a:pPr algn="ctr" fontAlgn="ctr"/>
                      <a:r>
                        <a:rPr lang="tr-TR" sz="2000" b="1" i="0" u="none" strike="noStrike" kern="1200" dirty="0">
                          <a:solidFill>
                            <a:srgbClr val="1F4E79"/>
                          </a:solidFill>
                          <a:effectLst/>
                          <a:latin typeface="+mj-lt"/>
                          <a:ea typeface="+mn-ea"/>
                          <a:cs typeface="+mn-cs"/>
                        </a:rPr>
                        <a:t>4</a:t>
                      </a:r>
                    </a:p>
                  </a:txBody>
                  <a:tcPr marL="10812" marR="10812" marT="1081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7F6"/>
                    </a:solidFill>
                  </a:tcPr>
                </a:tc>
                <a:tc>
                  <a:txBody>
                    <a:bodyPr/>
                    <a:lstStyle/>
                    <a:p>
                      <a:pPr algn="ctr" fontAlgn="ctr"/>
                      <a:r>
                        <a:rPr lang="tr-TR" sz="2000" b="1" i="0" u="none" strike="noStrike" kern="1200" dirty="0">
                          <a:solidFill>
                            <a:srgbClr val="1F4E79"/>
                          </a:solidFill>
                          <a:effectLst/>
                          <a:latin typeface="+mj-lt"/>
                          <a:ea typeface="+mn-ea"/>
                          <a:cs typeface="+mn-cs"/>
                        </a:rPr>
                        <a:t>100</a:t>
                      </a:r>
                    </a:p>
                  </a:txBody>
                  <a:tcPr marL="10812" marR="10812" marT="1081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3808558898"/>
                  </a:ext>
                </a:extLst>
              </a:tr>
              <a:tr h="418122">
                <a:tc>
                  <a:txBody>
                    <a:bodyPr/>
                    <a:lstStyle/>
                    <a:p>
                      <a:pPr marL="0" algn="ctr" defTabSz="914400" rtl="0" eaLnBrk="1" fontAlgn="auto" latinLnBrk="0" hangingPunct="1">
                        <a:spcBef>
                          <a:spcPts val="0"/>
                        </a:spcBef>
                        <a:spcAft>
                          <a:spcPts val="0"/>
                        </a:spcAft>
                      </a:pPr>
                      <a:r>
                        <a:rPr lang="tr-TR" sz="2400" b="1" kern="1200" dirty="0">
                          <a:solidFill>
                            <a:srgbClr val="0E5772"/>
                          </a:solidFill>
                          <a:latin typeface="+mj-lt"/>
                          <a:ea typeface="Open Sans"/>
                          <a:cs typeface="Open Sans"/>
                        </a:rPr>
                        <a:t>2</a:t>
                      </a:r>
                    </a:p>
                  </a:txBody>
                  <a:tcPr marL="10812" marR="10812" marT="1081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7F6"/>
                    </a:solidFill>
                  </a:tcPr>
                </a:tc>
                <a:tc>
                  <a:txBody>
                    <a:bodyPr/>
                    <a:lstStyle/>
                    <a:p>
                      <a:pPr marL="0" algn="l" defTabSz="914400" rtl="0" eaLnBrk="1" fontAlgn="auto" latinLnBrk="0" hangingPunct="1">
                        <a:spcBef>
                          <a:spcPts val="0"/>
                        </a:spcBef>
                        <a:spcAft>
                          <a:spcPts val="0"/>
                        </a:spcAft>
                      </a:pPr>
                      <a:r>
                        <a:rPr lang="tr-TR" sz="2000" dirty="0">
                          <a:latin typeface="+mj-lt"/>
                        </a:rPr>
                        <a:t>Paydaş Üniversitede Yapılan Kalite Etkinliklerine Kalite Topluluğunun Katılımları</a:t>
                      </a:r>
                      <a:endParaRPr lang="tr-TR" sz="2000" b="0" kern="1200" dirty="0">
                        <a:solidFill>
                          <a:srgbClr val="0E5772"/>
                        </a:solidFill>
                        <a:latin typeface="+mj-lt"/>
                        <a:ea typeface="Open Sans"/>
                        <a:cs typeface="Open Sans"/>
                      </a:endParaRPr>
                    </a:p>
                  </a:txBody>
                  <a:tcPr marL="10812" marR="10812" marT="1081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7F6"/>
                    </a:solidFill>
                  </a:tcPr>
                </a:tc>
                <a:tc>
                  <a:txBody>
                    <a:bodyPr/>
                    <a:lstStyle/>
                    <a:p>
                      <a:pPr marL="0" algn="ctr" defTabSz="914400" rtl="0" eaLnBrk="1" fontAlgn="ctr" latinLnBrk="0" hangingPunct="1"/>
                      <a:r>
                        <a:rPr lang="tr-TR" sz="2000" b="0" i="0" u="none" strike="noStrike" kern="1200" dirty="0">
                          <a:solidFill>
                            <a:srgbClr val="1F4E79"/>
                          </a:solidFill>
                          <a:effectLst/>
                          <a:latin typeface="+mj-lt"/>
                          <a:ea typeface="+mn-ea"/>
                          <a:cs typeface="+mn-cs"/>
                        </a:rPr>
                        <a:t>Adet</a:t>
                      </a:r>
                    </a:p>
                  </a:txBody>
                  <a:tcPr marL="10812" marR="10812" marT="1081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7F6"/>
                    </a:solidFill>
                  </a:tcPr>
                </a:tc>
                <a:tc>
                  <a:txBody>
                    <a:bodyPr/>
                    <a:lstStyle/>
                    <a:p>
                      <a:pPr algn="ctr" fontAlgn="ctr"/>
                      <a:r>
                        <a:rPr lang="tr-TR" sz="2000" b="1" i="0" u="none" strike="noStrike" kern="1200" dirty="0">
                          <a:solidFill>
                            <a:srgbClr val="1F4E79"/>
                          </a:solidFill>
                          <a:effectLst/>
                          <a:latin typeface="+mj-lt"/>
                          <a:ea typeface="+mn-ea"/>
                          <a:cs typeface="+mn-cs"/>
                        </a:rPr>
                        <a:t>1</a:t>
                      </a:r>
                    </a:p>
                  </a:txBody>
                  <a:tcPr marL="10812" marR="10812" marT="1081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7F6"/>
                    </a:solidFill>
                  </a:tcPr>
                </a:tc>
                <a:tc>
                  <a:txBody>
                    <a:bodyPr/>
                    <a:lstStyle/>
                    <a:p>
                      <a:pPr algn="ctr" fontAlgn="ctr"/>
                      <a:r>
                        <a:rPr lang="tr-TR" sz="2000" b="1" i="0" u="none" strike="noStrike" kern="1200" dirty="0">
                          <a:solidFill>
                            <a:srgbClr val="1F4E79"/>
                          </a:solidFill>
                          <a:effectLst/>
                          <a:latin typeface="+mj-lt"/>
                          <a:ea typeface="+mn-ea"/>
                          <a:cs typeface="+mn-cs"/>
                        </a:rPr>
                        <a:t>1</a:t>
                      </a:r>
                    </a:p>
                  </a:txBody>
                  <a:tcPr marL="10812" marR="10812" marT="1081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7F6"/>
                    </a:solidFill>
                  </a:tcPr>
                </a:tc>
                <a:tc>
                  <a:txBody>
                    <a:bodyPr/>
                    <a:lstStyle/>
                    <a:p>
                      <a:pPr algn="ctr" fontAlgn="ctr"/>
                      <a:r>
                        <a:rPr lang="tr-TR" sz="2000" b="1" i="0" u="none" strike="noStrike" kern="1200" dirty="0">
                          <a:solidFill>
                            <a:srgbClr val="1F4E79"/>
                          </a:solidFill>
                          <a:effectLst/>
                          <a:latin typeface="+mj-lt"/>
                          <a:ea typeface="+mn-ea"/>
                          <a:cs typeface="+mn-cs"/>
                        </a:rPr>
                        <a:t>1</a:t>
                      </a:r>
                    </a:p>
                  </a:txBody>
                  <a:tcPr marL="10812" marR="10812" marT="1081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7F6"/>
                    </a:solidFill>
                  </a:tcPr>
                </a:tc>
                <a:tc>
                  <a:txBody>
                    <a:bodyPr/>
                    <a:lstStyle/>
                    <a:p>
                      <a:pPr algn="ctr" fontAlgn="ctr"/>
                      <a:r>
                        <a:rPr lang="tr-TR" sz="2000" b="1" i="0" u="none" strike="noStrike" kern="1200" dirty="0">
                          <a:solidFill>
                            <a:srgbClr val="1F4E79"/>
                          </a:solidFill>
                          <a:effectLst/>
                          <a:latin typeface="+mj-lt"/>
                          <a:ea typeface="+mn-ea"/>
                          <a:cs typeface="+mn-cs"/>
                        </a:rPr>
                        <a:t>100</a:t>
                      </a:r>
                    </a:p>
                  </a:txBody>
                  <a:tcPr marL="10812" marR="10812" marT="1081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3481897114"/>
                  </a:ext>
                </a:extLst>
              </a:tr>
              <a:tr h="418122">
                <a:tc>
                  <a:txBody>
                    <a:bodyPr/>
                    <a:lstStyle/>
                    <a:p>
                      <a:pPr marL="0" algn="ctr" defTabSz="914400" rtl="0" eaLnBrk="1" fontAlgn="auto" latinLnBrk="0" hangingPunct="1">
                        <a:spcBef>
                          <a:spcPts val="0"/>
                        </a:spcBef>
                        <a:spcAft>
                          <a:spcPts val="0"/>
                        </a:spcAft>
                      </a:pPr>
                      <a:r>
                        <a:rPr lang="tr-TR" sz="2400" b="1" kern="1200" dirty="0">
                          <a:solidFill>
                            <a:srgbClr val="0E5772"/>
                          </a:solidFill>
                          <a:latin typeface="+mj-lt"/>
                          <a:ea typeface="Open Sans"/>
                          <a:cs typeface="Open Sans"/>
                        </a:rPr>
                        <a:t>3</a:t>
                      </a:r>
                    </a:p>
                  </a:txBody>
                  <a:tcPr marL="10812" marR="10812" marT="1081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7F6"/>
                    </a:solidFill>
                  </a:tcPr>
                </a:tc>
                <a:tc>
                  <a:txBody>
                    <a:bodyPr/>
                    <a:lstStyle/>
                    <a:p>
                      <a:pPr marL="0" algn="l" defTabSz="914400" rtl="0" eaLnBrk="1" fontAlgn="auto" latinLnBrk="0" hangingPunct="1">
                        <a:spcBef>
                          <a:spcPts val="0"/>
                        </a:spcBef>
                        <a:spcAft>
                          <a:spcPts val="0"/>
                        </a:spcAft>
                      </a:pPr>
                      <a:r>
                        <a:rPr lang="tr-TR" sz="2000" dirty="0">
                          <a:latin typeface="+mj-lt"/>
                        </a:rPr>
                        <a:t>YÖKAK Tarafından İstenen Kurum İçi Değerlendirme Raporlarını (KIDR) Zamanında Sisteme giriş yapmak.</a:t>
                      </a:r>
                      <a:endParaRPr lang="tr-TR" sz="2000" b="0" kern="1200" dirty="0">
                        <a:solidFill>
                          <a:srgbClr val="0E5772"/>
                        </a:solidFill>
                        <a:latin typeface="+mj-lt"/>
                        <a:ea typeface="Open Sans"/>
                        <a:cs typeface="Open Sans"/>
                      </a:endParaRPr>
                    </a:p>
                  </a:txBody>
                  <a:tcPr marL="10812" marR="10812" marT="1081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7F6"/>
                    </a:solidFill>
                  </a:tcPr>
                </a:tc>
                <a:tc>
                  <a:txBody>
                    <a:bodyPr/>
                    <a:lstStyle/>
                    <a:p>
                      <a:pPr marL="0" algn="ctr" defTabSz="914400" rtl="0" eaLnBrk="1" fontAlgn="ctr" latinLnBrk="0" hangingPunct="1"/>
                      <a:r>
                        <a:rPr lang="tr-TR" sz="2000" b="0" i="0" u="none" strike="noStrike" kern="1200" dirty="0">
                          <a:solidFill>
                            <a:srgbClr val="1F4E79"/>
                          </a:solidFill>
                          <a:effectLst/>
                          <a:latin typeface="+mj-lt"/>
                          <a:ea typeface="+mn-ea"/>
                          <a:cs typeface="+mn-cs"/>
                        </a:rPr>
                        <a:t>Adet</a:t>
                      </a:r>
                    </a:p>
                  </a:txBody>
                  <a:tcPr marL="10812" marR="10812" marT="1081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7F6"/>
                    </a:solidFill>
                  </a:tcPr>
                </a:tc>
                <a:tc>
                  <a:txBody>
                    <a:bodyPr/>
                    <a:lstStyle/>
                    <a:p>
                      <a:pPr algn="ctr" fontAlgn="ctr"/>
                      <a:r>
                        <a:rPr lang="tr-TR" sz="2000" b="1" i="0" u="none" strike="noStrike" kern="1200" dirty="0">
                          <a:solidFill>
                            <a:srgbClr val="1F4E79"/>
                          </a:solidFill>
                          <a:effectLst/>
                          <a:latin typeface="+mj-lt"/>
                          <a:ea typeface="+mn-ea"/>
                          <a:cs typeface="+mn-cs"/>
                        </a:rPr>
                        <a:t>1</a:t>
                      </a:r>
                    </a:p>
                  </a:txBody>
                  <a:tcPr marL="10812" marR="10812" marT="1081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7F6"/>
                    </a:solidFill>
                  </a:tcPr>
                </a:tc>
                <a:tc>
                  <a:txBody>
                    <a:bodyPr/>
                    <a:lstStyle/>
                    <a:p>
                      <a:pPr algn="ctr" fontAlgn="ctr"/>
                      <a:r>
                        <a:rPr lang="tr-TR" sz="2000" b="1" i="0" u="none" strike="noStrike" kern="1200" dirty="0">
                          <a:solidFill>
                            <a:srgbClr val="1F4E79"/>
                          </a:solidFill>
                          <a:effectLst/>
                          <a:latin typeface="+mj-lt"/>
                          <a:ea typeface="+mn-ea"/>
                          <a:cs typeface="+mn-cs"/>
                        </a:rPr>
                        <a:t>1</a:t>
                      </a:r>
                    </a:p>
                  </a:txBody>
                  <a:tcPr marL="10812" marR="10812" marT="1081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7F6"/>
                    </a:solidFill>
                  </a:tcPr>
                </a:tc>
                <a:tc>
                  <a:txBody>
                    <a:bodyPr/>
                    <a:lstStyle/>
                    <a:p>
                      <a:pPr algn="ctr" fontAlgn="ctr"/>
                      <a:r>
                        <a:rPr lang="tr-TR" sz="2000" b="1" i="0" u="none" strike="noStrike" kern="1200" dirty="0">
                          <a:solidFill>
                            <a:srgbClr val="1F4E79"/>
                          </a:solidFill>
                          <a:effectLst/>
                          <a:latin typeface="+mj-lt"/>
                          <a:ea typeface="+mn-ea"/>
                          <a:cs typeface="+mn-cs"/>
                        </a:rPr>
                        <a:t>1</a:t>
                      </a:r>
                    </a:p>
                  </a:txBody>
                  <a:tcPr marL="10812" marR="10812" marT="1081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7F6"/>
                    </a:solidFill>
                  </a:tcPr>
                </a:tc>
                <a:tc>
                  <a:txBody>
                    <a:bodyPr/>
                    <a:lstStyle/>
                    <a:p>
                      <a:pPr algn="ctr" fontAlgn="ctr"/>
                      <a:r>
                        <a:rPr lang="tr-TR" sz="2000" b="1" i="0" u="none" strike="noStrike" kern="1200" dirty="0">
                          <a:solidFill>
                            <a:srgbClr val="1F4E79"/>
                          </a:solidFill>
                          <a:effectLst/>
                          <a:latin typeface="+mj-lt"/>
                          <a:ea typeface="+mn-ea"/>
                          <a:cs typeface="+mn-cs"/>
                        </a:rPr>
                        <a:t>100</a:t>
                      </a:r>
                    </a:p>
                  </a:txBody>
                  <a:tcPr marL="10812" marR="10812" marT="1081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811687176"/>
                  </a:ext>
                </a:extLst>
              </a:tr>
              <a:tr h="418122">
                <a:tc>
                  <a:txBody>
                    <a:bodyPr/>
                    <a:lstStyle/>
                    <a:p>
                      <a:pPr marL="0" algn="ctr" defTabSz="914400" rtl="0" eaLnBrk="1" fontAlgn="auto" latinLnBrk="0" hangingPunct="1">
                        <a:spcBef>
                          <a:spcPts val="0"/>
                        </a:spcBef>
                        <a:spcAft>
                          <a:spcPts val="0"/>
                        </a:spcAft>
                      </a:pPr>
                      <a:r>
                        <a:rPr lang="tr-TR" sz="2400" b="1" kern="1200" dirty="0">
                          <a:solidFill>
                            <a:srgbClr val="0E5772"/>
                          </a:solidFill>
                          <a:latin typeface="+mj-lt"/>
                          <a:ea typeface="Open Sans"/>
                          <a:cs typeface="Open Sans"/>
                        </a:rPr>
                        <a:t>4</a:t>
                      </a:r>
                    </a:p>
                  </a:txBody>
                  <a:tcPr marL="10812" marR="10812" marT="1081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7F6"/>
                    </a:solidFill>
                  </a:tcPr>
                </a:tc>
                <a:tc>
                  <a:txBody>
                    <a:bodyPr/>
                    <a:lstStyle/>
                    <a:p>
                      <a:pPr marL="0" algn="l" defTabSz="914400" rtl="0" eaLnBrk="1" fontAlgn="auto" latinLnBrk="0" hangingPunct="1">
                        <a:spcBef>
                          <a:spcPts val="0"/>
                        </a:spcBef>
                        <a:spcAft>
                          <a:spcPts val="0"/>
                        </a:spcAft>
                      </a:pPr>
                      <a:r>
                        <a:rPr lang="tr-TR" sz="2000" dirty="0">
                          <a:latin typeface="+mj-lt"/>
                        </a:rPr>
                        <a:t>TSE’den 9001:2015 Kalite Yönetim Sistemi Belgesi İçin Gözetim Tetkikinden Geçmek</a:t>
                      </a:r>
                      <a:endParaRPr lang="tr-TR" sz="2000" b="0" kern="1200" dirty="0">
                        <a:solidFill>
                          <a:srgbClr val="0E5772"/>
                        </a:solidFill>
                        <a:latin typeface="+mj-lt"/>
                        <a:ea typeface="Open Sans"/>
                        <a:cs typeface="Open Sans"/>
                      </a:endParaRPr>
                    </a:p>
                  </a:txBody>
                  <a:tcPr marL="10812" marR="10812" marT="1081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7F6"/>
                    </a:solidFill>
                  </a:tcPr>
                </a:tc>
                <a:tc>
                  <a:txBody>
                    <a:bodyPr/>
                    <a:lstStyle/>
                    <a:p>
                      <a:pPr marL="0" algn="ctr" defTabSz="914400" rtl="0" eaLnBrk="1" fontAlgn="ctr" latinLnBrk="0" hangingPunct="1"/>
                      <a:r>
                        <a:rPr lang="tr-TR" sz="2000" b="0" i="0" u="none" strike="noStrike" kern="1200" dirty="0">
                          <a:solidFill>
                            <a:srgbClr val="1F4E79"/>
                          </a:solidFill>
                          <a:effectLst/>
                          <a:latin typeface="+mj-lt"/>
                          <a:ea typeface="+mn-ea"/>
                          <a:cs typeface="+mn-cs"/>
                        </a:rPr>
                        <a:t>Adet</a:t>
                      </a:r>
                    </a:p>
                  </a:txBody>
                  <a:tcPr marL="10812" marR="10812" marT="1081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7F6"/>
                    </a:solidFill>
                  </a:tcPr>
                </a:tc>
                <a:tc>
                  <a:txBody>
                    <a:bodyPr/>
                    <a:lstStyle/>
                    <a:p>
                      <a:pPr algn="ctr" fontAlgn="ctr"/>
                      <a:r>
                        <a:rPr lang="tr-TR" sz="2000" b="1" i="0" u="none" strike="noStrike" kern="1200" dirty="0">
                          <a:solidFill>
                            <a:srgbClr val="1F4E79"/>
                          </a:solidFill>
                          <a:effectLst/>
                          <a:latin typeface="+mj-lt"/>
                          <a:ea typeface="+mn-ea"/>
                          <a:cs typeface="+mn-cs"/>
                        </a:rPr>
                        <a:t>1</a:t>
                      </a:r>
                    </a:p>
                  </a:txBody>
                  <a:tcPr marL="10812" marR="10812" marT="1081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7F6"/>
                    </a:solidFill>
                  </a:tcPr>
                </a:tc>
                <a:tc>
                  <a:txBody>
                    <a:bodyPr/>
                    <a:lstStyle/>
                    <a:p>
                      <a:pPr algn="ctr" fontAlgn="ctr"/>
                      <a:r>
                        <a:rPr lang="tr-TR" sz="2000" b="1" i="0" u="none" strike="noStrike" kern="1200" dirty="0">
                          <a:solidFill>
                            <a:srgbClr val="1F4E79"/>
                          </a:solidFill>
                          <a:effectLst/>
                          <a:latin typeface="+mj-lt"/>
                          <a:ea typeface="+mn-ea"/>
                          <a:cs typeface="+mn-cs"/>
                        </a:rPr>
                        <a:t>1</a:t>
                      </a:r>
                    </a:p>
                  </a:txBody>
                  <a:tcPr marL="10812" marR="10812" marT="1081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7F6"/>
                    </a:solidFill>
                  </a:tcPr>
                </a:tc>
                <a:tc>
                  <a:txBody>
                    <a:bodyPr/>
                    <a:lstStyle/>
                    <a:p>
                      <a:pPr algn="ctr" fontAlgn="ctr"/>
                      <a:r>
                        <a:rPr lang="tr-TR" sz="2000" b="1" i="0" u="none" strike="noStrike" kern="1200" dirty="0">
                          <a:solidFill>
                            <a:srgbClr val="1F4E79"/>
                          </a:solidFill>
                          <a:effectLst/>
                          <a:latin typeface="+mj-lt"/>
                          <a:ea typeface="+mn-ea"/>
                          <a:cs typeface="+mn-cs"/>
                        </a:rPr>
                        <a:t>1</a:t>
                      </a:r>
                    </a:p>
                  </a:txBody>
                  <a:tcPr marL="10812" marR="10812" marT="1081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7F6"/>
                    </a:solidFill>
                  </a:tcPr>
                </a:tc>
                <a:tc>
                  <a:txBody>
                    <a:bodyPr/>
                    <a:lstStyle/>
                    <a:p>
                      <a:pPr algn="ctr" fontAlgn="ctr"/>
                      <a:r>
                        <a:rPr lang="tr-TR" sz="2000" b="1" i="0" u="none" strike="noStrike" kern="1200" dirty="0">
                          <a:solidFill>
                            <a:srgbClr val="1F4E79"/>
                          </a:solidFill>
                          <a:effectLst/>
                          <a:latin typeface="+mj-lt"/>
                          <a:ea typeface="+mn-ea"/>
                          <a:cs typeface="+mn-cs"/>
                        </a:rPr>
                        <a:t>100</a:t>
                      </a:r>
                    </a:p>
                  </a:txBody>
                  <a:tcPr marL="10812" marR="10812" marT="1081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2133270089"/>
                  </a:ext>
                </a:extLst>
              </a:tr>
              <a:tr h="245251">
                <a:tc>
                  <a:txBody>
                    <a:bodyPr/>
                    <a:lstStyle/>
                    <a:p>
                      <a:pPr marL="0" algn="ctr" defTabSz="914400" rtl="0" eaLnBrk="1" fontAlgn="auto" latinLnBrk="0" hangingPunct="1">
                        <a:spcBef>
                          <a:spcPts val="0"/>
                        </a:spcBef>
                        <a:spcAft>
                          <a:spcPts val="0"/>
                        </a:spcAft>
                      </a:pPr>
                      <a:r>
                        <a:rPr lang="tr-TR" sz="2400" b="1" kern="1200" dirty="0">
                          <a:solidFill>
                            <a:srgbClr val="0E5772"/>
                          </a:solidFill>
                          <a:latin typeface="+mj-lt"/>
                          <a:ea typeface="Open Sans"/>
                          <a:cs typeface="Open Sans"/>
                        </a:rPr>
                        <a:t>5</a:t>
                      </a:r>
                    </a:p>
                  </a:txBody>
                  <a:tcPr marL="10812" marR="10812" marT="1081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7F6"/>
                    </a:solidFill>
                  </a:tcPr>
                </a:tc>
                <a:tc>
                  <a:txBody>
                    <a:bodyPr/>
                    <a:lstStyle/>
                    <a:p>
                      <a:pPr marL="0" algn="l" defTabSz="914400" rtl="0" eaLnBrk="1" fontAlgn="auto" latinLnBrk="0" hangingPunct="1">
                        <a:spcBef>
                          <a:spcPts val="0"/>
                        </a:spcBef>
                        <a:spcAft>
                          <a:spcPts val="0"/>
                        </a:spcAft>
                      </a:pPr>
                      <a:r>
                        <a:rPr lang="tr-TR" sz="2000" dirty="0">
                          <a:latin typeface="+mj-lt"/>
                        </a:rPr>
                        <a:t>ADYÜ Genel memnuniyet anketi</a:t>
                      </a:r>
                      <a:endParaRPr lang="tr-TR" sz="2000" b="0" kern="1200" dirty="0">
                        <a:solidFill>
                          <a:srgbClr val="0E5772"/>
                        </a:solidFill>
                        <a:latin typeface="+mj-lt"/>
                        <a:ea typeface="Open Sans"/>
                        <a:cs typeface="Open Sans"/>
                      </a:endParaRPr>
                    </a:p>
                  </a:txBody>
                  <a:tcPr marL="10812" marR="10812" marT="1081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7F6"/>
                    </a:solidFill>
                  </a:tcPr>
                </a:tc>
                <a:tc>
                  <a:txBody>
                    <a:bodyPr/>
                    <a:lstStyle/>
                    <a:p>
                      <a:pPr marL="0" algn="ctr" defTabSz="914400" rtl="0" eaLnBrk="1" fontAlgn="ctr" latinLnBrk="0" hangingPunct="1"/>
                      <a:r>
                        <a:rPr lang="tr-TR" sz="2000" b="0" i="0" u="none" strike="noStrike" kern="1200" dirty="0">
                          <a:solidFill>
                            <a:srgbClr val="1F4E79"/>
                          </a:solidFill>
                          <a:effectLst/>
                          <a:latin typeface="+mj-lt"/>
                          <a:ea typeface="+mn-ea"/>
                          <a:cs typeface="+mn-cs"/>
                        </a:rPr>
                        <a:t>Adet</a:t>
                      </a:r>
                    </a:p>
                  </a:txBody>
                  <a:tcPr marL="10812" marR="10812" marT="1081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7F6"/>
                    </a:solidFill>
                  </a:tcPr>
                </a:tc>
                <a:tc>
                  <a:txBody>
                    <a:bodyPr/>
                    <a:lstStyle/>
                    <a:p>
                      <a:pPr algn="ctr" fontAlgn="ctr"/>
                      <a:r>
                        <a:rPr lang="tr-TR" sz="2000" b="1" i="0" u="none" strike="noStrike" kern="1200" dirty="0">
                          <a:solidFill>
                            <a:srgbClr val="1F4E79"/>
                          </a:solidFill>
                          <a:effectLst/>
                          <a:latin typeface="+mj-lt"/>
                          <a:ea typeface="+mn-ea"/>
                          <a:cs typeface="+mn-cs"/>
                        </a:rPr>
                        <a:t>1</a:t>
                      </a:r>
                    </a:p>
                  </a:txBody>
                  <a:tcPr marL="10812" marR="10812" marT="1081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7F6"/>
                    </a:solidFill>
                  </a:tcPr>
                </a:tc>
                <a:tc>
                  <a:txBody>
                    <a:bodyPr/>
                    <a:lstStyle/>
                    <a:p>
                      <a:pPr algn="ctr" fontAlgn="ctr"/>
                      <a:r>
                        <a:rPr lang="tr-TR" sz="2000" b="1" i="0" u="none" strike="noStrike" kern="1200" dirty="0">
                          <a:solidFill>
                            <a:srgbClr val="1F4E79"/>
                          </a:solidFill>
                          <a:effectLst/>
                          <a:latin typeface="+mj-lt"/>
                          <a:ea typeface="+mn-ea"/>
                          <a:cs typeface="+mn-cs"/>
                        </a:rPr>
                        <a:t>2</a:t>
                      </a:r>
                    </a:p>
                  </a:txBody>
                  <a:tcPr marL="10812" marR="10812" marT="1081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7F6"/>
                    </a:solidFill>
                  </a:tcPr>
                </a:tc>
                <a:tc>
                  <a:txBody>
                    <a:bodyPr/>
                    <a:lstStyle/>
                    <a:p>
                      <a:pPr algn="ctr" fontAlgn="ctr"/>
                      <a:r>
                        <a:rPr lang="tr-TR" sz="2000" b="1" i="0" u="none" strike="noStrike" kern="1200" dirty="0">
                          <a:solidFill>
                            <a:srgbClr val="1F4E79"/>
                          </a:solidFill>
                          <a:effectLst/>
                          <a:latin typeface="+mj-lt"/>
                          <a:ea typeface="+mn-ea"/>
                          <a:cs typeface="+mn-cs"/>
                        </a:rPr>
                        <a:t>1</a:t>
                      </a:r>
                    </a:p>
                  </a:txBody>
                  <a:tcPr marL="10812" marR="10812" marT="1081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7F6"/>
                    </a:solidFill>
                  </a:tcPr>
                </a:tc>
                <a:tc>
                  <a:txBody>
                    <a:bodyPr/>
                    <a:lstStyle/>
                    <a:p>
                      <a:pPr algn="ctr" fontAlgn="ctr"/>
                      <a:r>
                        <a:rPr lang="tr-TR" sz="2000" b="1" i="0" u="none" strike="noStrike" kern="1200" dirty="0">
                          <a:solidFill>
                            <a:srgbClr val="1F4E79"/>
                          </a:solidFill>
                          <a:effectLst/>
                          <a:latin typeface="+mj-lt"/>
                          <a:ea typeface="+mn-ea"/>
                          <a:cs typeface="+mn-cs"/>
                        </a:rPr>
                        <a:t>50</a:t>
                      </a:r>
                    </a:p>
                  </a:txBody>
                  <a:tcPr marL="10812" marR="10812" marT="1081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3199700427"/>
                  </a:ext>
                </a:extLst>
              </a:tr>
              <a:tr h="418122">
                <a:tc>
                  <a:txBody>
                    <a:bodyPr/>
                    <a:lstStyle/>
                    <a:p>
                      <a:pPr marL="0" algn="ctr" defTabSz="914400" rtl="0" eaLnBrk="1" fontAlgn="auto" latinLnBrk="0" hangingPunct="1">
                        <a:spcBef>
                          <a:spcPts val="0"/>
                        </a:spcBef>
                        <a:spcAft>
                          <a:spcPts val="0"/>
                        </a:spcAft>
                      </a:pPr>
                      <a:r>
                        <a:rPr lang="tr-TR" sz="2400" b="1" kern="1200" dirty="0">
                          <a:solidFill>
                            <a:srgbClr val="0E5772"/>
                          </a:solidFill>
                          <a:latin typeface="+mj-lt"/>
                          <a:ea typeface="Open Sans"/>
                          <a:cs typeface="Open Sans"/>
                        </a:rPr>
                        <a:t>6</a:t>
                      </a:r>
                    </a:p>
                  </a:txBody>
                  <a:tcPr marL="10812" marR="10812" marT="1081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7F6"/>
                    </a:solidFill>
                  </a:tcPr>
                </a:tc>
                <a:tc>
                  <a:txBody>
                    <a:bodyPr/>
                    <a:lstStyle/>
                    <a:p>
                      <a:pPr marL="0" algn="l" defTabSz="914400" rtl="0" eaLnBrk="1" fontAlgn="auto" latinLnBrk="0" hangingPunct="1">
                        <a:spcBef>
                          <a:spcPts val="0"/>
                        </a:spcBef>
                        <a:spcAft>
                          <a:spcPts val="0"/>
                        </a:spcAft>
                      </a:pPr>
                      <a:r>
                        <a:rPr lang="tr-TR" sz="2000" dirty="0">
                          <a:latin typeface="+mj-lt"/>
                        </a:rPr>
                        <a:t>Kalite yönetim sistemi kurulması çerçevesinde verilen eğitimlerin sayısı</a:t>
                      </a:r>
                      <a:endParaRPr lang="tr-TR" sz="2000" b="0" kern="1200" dirty="0">
                        <a:solidFill>
                          <a:srgbClr val="0E5772"/>
                        </a:solidFill>
                        <a:latin typeface="+mj-lt"/>
                        <a:ea typeface="Open Sans"/>
                        <a:cs typeface="Open Sans"/>
                      </a:endParaRPr>
                    </a:p>
                  </a:txBody>
                  <a:tcPr marL="10812" marR="10812" marT="1081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7F6"/>
                    </a:solidFill>
                  </a:tcPr>
                </a:tc>
                <a:tc>
                  <a:txBody>
                    <a:bodyPr/>
                    <a:lstStyle/>
                    <a:p>
                      <a:pPr marL="0" algn="ctr" defTabSz="914400" rtl="0" eaLnBrk="1" fontAlgn="ctr" latinLnBrk="0" hangingPunct="1"/>
                      <a:r>
                        <a:rPr lang="tr-TR" sz="2000" b="0" i="0" u="none" strike="noStrike" kern="1200" dirty="0">
                          <a:solidFill>
                            <a:srgbClr val="1F4E79"/>
                          </a:solidFill>
                          <a:effectLst/>
                          <a:latin typeface="+mj-lt"/>
                          <a:ea typeface="+mn-ea"/>
                          <a:cs typeface="+mn-cs"/>
                        </a:rPr>
                        <a:t>Adet</a:t>
                      </a:r>
                    </a:p>
                  </a:txBody>
                  <a:tcPr marL="10812" marR="10812" marT="1081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7F6"/>
                    </a:solidFill>
                  </a:tcPr>
                </a:tc>
                <a:tc>
                  <a:txBody>
                    <a:bodyPr/>
                    <a:lstStyle/>
                    <a:p>
                      <a:pPr algn="ctr" fontAlgn="ctr"/>
                      <a:r>
                        <a:rPr lang="tr-TR" sz="2000" b="1" i="0" u="none" strike="noStrike" kern="1200" dirty="0">
                          <a:solidFill>
                            <a:srgbClr val="1F4E79"/>
                          </a:solidFill>
                          <a:effectLst/>
                          <a:latin typeface="+mj-lt"/>
                          <a:ea typeface="+mn-ea"/>
                          <a:cs typeface="+mn-cs"/>
                        </a:rPr>
                        <a:t>7</a:t>
                      </a:r>
                    </a:p>
                  </a:txBody>
                  <a:tcPr marL="10812" marR="10812" marT="1081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7F6"/>
                    </a:solidFill>
                  </a:tcPr>
                </a:tc>
                <a:tc>
                  <a:txBody>
                    <a:bodyPr/>
                    <a:lstStyle/>
                    <a:p>
                      <a:pPr algn="ctr" fontAlgn="ctr"/>
                      <a:r>
                        <a:rPr lang="tr-TR" sz="2000" b="1" i="0" u="none" strike="noStrike" kern="1200" dirty="0">
                          <a:solidFill>
                            <a:srgbClr val="1F4E79"/>
                          </a:solidFill>
                          <a:effectLst/>
                          <a:latin typeface="+mj-lt"/>
                          <a:ea typeface="+mn-ea"/>
                          <a:cs typeface="+mn-cs"/>
                        </a:rPr>
                        <a:t>10</a:t>
                      </a:r>
                    </a:p>
                  </a:txBody>
                  <a:tcPr marL="10812" marR="10812" marT="1081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7F6"/>
                    </a:solidFill>
                  </a:tcPr>
                </a:tc>
                <a:tc>
                  <a:txBody>
                    <a:bodyPr/>
                    <a:lstStyle/>
                    <a:p>
                      <a:pPr algn="ctr" fontAlgn="ctr"/>
                      <a:r>
                        <a:rPr lang="tr-TR" sz="2000" b="1" i="0" u="none" strike="noStrike" kern="1200" dirty="0">
                          <a:solidFill>
                            <a:srgbClr val="1F4E79"/>
                          </a:solidFill>
                          <a:effectLst/>
                          <a:latin typeface="+mj-lt"/>
                          <a:ea typeface="+mn-ea"/>
                          <a:cs typeface="+mn-cs"/>
                        </a:rPr>
                        <a:t>10</a:t>
                      </a:r>
                    </a:p>
                  </a:txBody>
                  <a:tcPr marL="10812" marR="10812" marT="1081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7F6"/>
                    </a:solidFill>
                  </a:tcPr>
                </a:tc>
                <a:tc>
                  <a:txBody>
                    <a:bodyPr/>
                    <a:lstStyle/>
                    <a:p>
                      <a:pPr algn="ctr" fontAlgn="ctr"/>
                      <a:r>
                        <a:rPr lang="tr-TR" sz="2000" b="1" i="0" u="none" strike="noStrike" kern="1200" dirty="0">
                          <a:solidFill>
                            <a:srgbClr val="1F4E79"/>
                          </a:solidFill>
                          <a:effectLst/>
                          <a:latin typeface="+mj-lt"/>
                          <a:ea typeface="+mn-ea"/>
                          <a:cs typeface="+mn-cs"/>
                        </a:rPr>
                        <a:t>100</a:t>
                      </a:r>
                    </a:p>
                  </a:txBody>
                  <a:tcPr marL="10812" marR="10812" marT="1081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39122698"/>
                  </a:ext>
                </a:extLst>
              </a:tr>
              <a:tr h="418122">
                <a:tc>
                  <a:txBody>
                    <a:bodyPr/>
                    <a:lstStyle/>
                    <a:p>
                      <a:pPr marL="0" algn="ctr" defTabSz="914400" rtl="0" eaLnBrk="1" fontAlgn="auto" latinLnBrk="0" hangingPunct="1">
                        <a:spcBef>
                          <a:spcPts val="0"/>
                        </a:spcBef>
                        <a:spcAft>
                          <a:spcPts val="0"/>
                        </a:spcAft>
                      </a:pPr>
                      <a:r>
                        <a:rPr lang="tr-TR" sz="2400" b="1" kern="1200" dirty="0">
                          <a:solidFill>
                            <a:srgbClr val="0E5772"/>
                          </a:solidFill>
                          <a:latin typeface="+mj-lt"/>
                          <a:ea typeface="Open Sans"/>
                          <a:cs typeface="Open Sans"/>
                        </a:rPr>
                        <a:t>7</a:t>
                      </a:r>
                    </a:p>
                  </a:txBody>
                  <a:tcPr marL="10812" marR="10812" marT="1081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7F6"/>
                    </a:solidFill>
                  </a:tcPr>
                </a:tc>
                <a:tc>
                  <a:txBody>
                    <a:bodyPr/>
                    <a:lstStyle/>
                    <a:p>
                      <a:pPr marL="0" algn="l" defTabSz="914400" rtl="0" eaLnBrk="1" fontAlgn="auto" latinLnBrk="0" hangingPunct="1">
                        <a:spcBef>
                          <a:spcPts val="0"/>
                        </a:spcBef>
                        <a:spcAft>
                          <a:spcPts val="0"/>
                        </a:spcAft>
                      </a:pPr>
                      <a:r>
                        <a:rPr lang="tr-TR" sz="2000" dirty="0">
                          <a:latin typeface="+mj-lt"/>
                        </a:rPr>
                        <a:t>Dış değerlendirme raporlarında çıkan gelişmeye açık yönlerin güçlü yöne çevirme sayısı</a:t>
                      </a:r>
                      <a:endParaRPr lang="tr-TR" sz="2000" b="0" kern="1200" dirty="0">
                        <a:solidFill>
                          <a:srgbClr val="0E5772"/>
                        </a:solidFill>
                        <a:latin typeface="+mj-lt"/>
                        <a:ea typeface="Open Sans"/>
                        <a:cs typeface="Open Sans"/>
                      </a:endParaRPr>
                    </a:p>
                  </a:txBody>
                  <a:tcPr marL="10812" marR="10812" marT="1081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7F6"/>
                    </a:solidFill>
                  </a:tcPr>
                </a:tc>
                <a:tc>
                  <a:txBody>
                    <a:bodyPr/>
                    <a:lstStyle/>
                    <a:p>
                      <a:pPr marL="0" algn="ctr" defTabSz="914400" rtl="0" eaLnBrk="1" fontAlgn="ctr" latinLnBrk="0" hangingPunct="1"/>
                      <a:r>
                        <a:rPr lang="tr-TR" sz="2000" b="0" i="0" u="none" strike="noStrike" kern="1200" dirty="0">
                          <a:solidFill>
                            <a:srgbClr val="1F4E79"/>
                          </a:solidFill>
                          <a:latin typeface="+mj-lt"/>
                          <a:ea typeface="+mn-ea"/>
                          <a:cs typeface="+mn-cs"/>
                        </a:rPr>
                        <a:t>Adet</a:t>
                      </a:r>
                    </a:p>
                  </a:txBody>
                  <a:tcPr marL="10812" marR="10812" marT="1081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7F6"/>
                    </a:solidFill>
                  </a:tcPr>
                </a:tc>
                <a:tc>
                  <a:txBody>
                    <a:bodyPr/>
                    <a:lstStyle/>
                    <a:p>
                      <a:pPr algn="ctr" fontAlgn="ctr"/>
                      <a:r>
                        <a:rPr lang="tr-TR" sz="2000" b="1" i="0" u="none" strike="noStrike" kern="1200" dirty="0">
                          <a:solidFill>
                            <a:srgbClr val="1F4E79"/>
                          </a:solidFill>
                          <a:effectLst/>
                          <a:latin typeface="+mj-lt"/>
                          <a:ea typeface="+mn-ea"/>
                          <a:cs typeface="+mn-cs"/>
                        </a:rPr>
                        <a:t>7</a:t>
                      </a:r>
                    </a:p>
                  </a:txBody>
                  <a:tcPr marL="10812" marR="10812" marT="1081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7F6"/>
                    </a:solidFill>
                  </a:tcPr>
                </a:tc>
                <a:tc>
                  <a:txBody>
                    <a:bodyPr/>
                    <a:lstStyle/>
                    <a:p>
                      <a:pPr algn="ctr" fontAlgn="ctr"/>
                      <a:r>
                        <a:rPr lang="tr-TR" sz="2000" b="1" i="0" u="none" strike="noStrike" kern="1200" dirty="0">
                          <a:solidFill>
                            <a:srgbClr val="1F4E79"/>
                          </a:solidFill>
                          <a:effectLst/>
                          <a:latin typeface="+mj-lt"/>
                          <a:ea typeface="+mn-ea"/>
                          <a:cs typeface="+mn-cs"/>
                        </a:rPr>
                        <a:t>12</a:t>
                      </a:r>
                    </a:p>
                  </a:txBody>
                  <a:tcPr marL="10812" marR="10812" marT="1081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7F6"/>
                    </a:solidFill>
                  </a:tcPr>
                </a:tc>
                <a:tc>
                  <a:txBody>
                    <a:bodyPr/>
                    <a:lstStyle/>
                    <a:p>
                      <a:pPr algn="ctr" fontAlgn="ctr"/>
                      <a:r>
                        <a:rPr lang="tr-TR" sz="2000" b="1" i="0" u="none" strike="noStrike" kern="1200" dirty="0">
                          <a:solidFill>
                            <a:srgbClr val="1F4E79"/>
                          </a:solidFill>
                          <a:effectLst/>
                          <a:latin typeface="+mj-lt"/>
                          <a:ea typeface="+mn-ea"/>
                          <a:cs typeface="+mn-cs"/>
                        </a:rPr>
                        <a:t>12</a:t>
                      </a:r>
                    </a:p>
                  </a:txBody>
                  <a:tcPr marL="10812" marR="10812" marT="1081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7F6"/>
                    </a:solidFill>
                  </a:tcPr>
                </a:tc>
                <a:tc>
                  <a:txBody>
                    <a:bodyPr/>
                    <a:lstStyle/>
                    <a:p>
                      <a:pPr algn="ctr" fontAlgn="ctr"/>
                      <a:r>
                        <a:rPr lang="tr-TR" sz="2000" b="1" i="0" u="none" strike="noStrike" kern="1200" dirty="0">
                          <a:solidFill>
                            <a:srgbClr val="1F4E79"/>
                          </a:solidFill>
                          <a:effectLst/>
                          <a:latin typeface="+mj-lt"/>
                          <a:ea typeface="+mn-ea"/>
                          <a:cs typeface="+mn-cs"/>
                        </a:rPr>
                        <a:t>100</a:t>
                      </a:r>
                    </a:p>
                  </a:txBody>
                  <a:tcPr marL="10812" marR="10812" marT="1081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413097854"/>
                  </a:ext>
                </a:extLst>
              </a:tr>
              <a:tr h="245251">
                <a:tc>
                  <a:txBody>
                    <a:bodyPr/>
                    <a:lstStyle/>
                    <a:p>
                      <a:pPr marL="0" algn="ctr" defTabSz="914400" rtl="0" eaLnBrk="1" fontAlgn="auto" latinLnBrk="0" hangingPunct="1">
                        <a:spcBef>
                          <a:spcPts val="0"/>
                        </a:spcBef>
                        <a:spcAft>
                          <a:spcPts val="0"/>
                        </a:spcAft>
                      </a:pPr>
                      <a:r>
                        <a:rPr lang="tr-TR" sz="2400" b="1" kern="1200" dirty="0">
                          <a:solidFill>
                            <a:srgbClr val="0E5772"/>
                          </a:solidFill>
                          <a:latin typeface="+mj-lt"/>
                          <a:ea typeface="Open Sans"/>
                          <a:cs typeface="Open Sans"/>
                        </a:rPr>
                        <a:t>8</a:t>
                      </a:r>
                    </a:p>
                  </a:txBody>
                  <a:tcPr marL="10812" marR="10812" marT="1081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7F6"/>
                    </a:solidFill>
                  </a:tcPr>
                </a:tc>
                <a:tc>
                  <a:txBody>
                    <a:bodyPr/>
                    <a:lstStyle/>
                    <a:p>
                      <a:pPr marL="0" algn="l" defTabSz="914400" rtl="0" eaLnBrk="1" fontAlgn="auto" latinLnBrk="0" hangingPunct="1">
                        <a:spcBef>
                          <a:spcPts val="0"/>
                        </a:spcBef>
                        <a:spcAft>
                          <a:spcPts val="0"/>
                        </a:spcAft>
                      </a:pPr>
                      <a:r>
                        <a:rPr lang="tr-TR" sz="2000" dirty="0">
                          <a:latin typeface="+mj-lt"/>
                        </a:rPr>
                        <a:t>Kaliteyi öğrencilere tanıtım faaliyetlerin sayısı</a:t>
                      </a:r>
                      <a:endParaRPr lang="tr-TR" sz="2000" b="0" kern="1200" dirty="0">
                        <a:solidFill>
                          <a:srgbClr val="0E5772"/>
                        </a:solidFill>
                        <a:latin typeface="+mj-lt"/>
                        <a:ea typeface="Open Sans"/>
                        <a:cs typeface="Open Sans"/>
                      </a:endParaRPr>
                    </a:p>
                  </a:txBody>
                  <a:tcPr marL="10812" marR="10812" marT="1081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7F6"/>
                    </a:solidFill>
                  </a:tcPr>
                </a:tc>
                <a:tc>
                  <a:txBody>
                    <a:bodyPr/>
                    <a:lstStyle/>
                    <a:p>
                      <a:pPr marL="0" algn="ctr" defTabSz="914400" rtl="0" eaLnBrk="1" fontAlgn="ctr" latinLnBrk="0" hangingPunct="1"/>
                      <a:r>
                        <a:rPr lang="tr-TR" sz="2000" b="0" i="0" u="none" strike="noStrike" kern="1200" dirty="0">
                          <a:solidFill>
                            <a:srgbClr val="1F4E79"/>
                          </a:solidFill>
                          <a:effectLst/>
                          <a:latin typeface="+mj-lt"/>
                          <a:ea typeface="+mn-ea"/>
                          <a:cs typeface="+mn-cs"/>
                        </a:rPr>
                        <a:t>Adet</a:t>
                      </a:r>
                    </a:p>
                  </a:txBody>
                  <a:tcPr marL="10812" marR="10812" marT="1081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7F6"/>
                    </a:solidFill>
                  </a:tcPr>
                </a:tc>
                <a:tc>
                  <a:txBody>
                    <a:bodyPr/>
                    <a:lstStyle/>
                    <a:p>
                      <a:pPr algn="ctr" fontAlgn="ctr"/>
                      <a:r>
                        <a:rPr lang="tr-TR" sz="2000" b="1" i="0" u="none" strike="noStrike" kern="1200" dirty="0">
                          <a:solidFill>
                            <a:srgbClr val="1F4E79"/>
                          </a:solidFill>
                          <a:effectLst/>
                          <a:latin typeface="+mj-lt"/>
                          <a:ea typeface="+mn-ea"/>
                          <a:cs typeface="+mn-cs"/>
                        </a:rPr>
                        <a:t>1</a:t>
                      </a:r>
                    </a:p>
                  </a:txBody>
                  <a:tcPr marL="10812" marR="10812" marT="1081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7F6"/>
                    </a:solidFill>
                  </a:tcPr>
                </a:tc>
                <a:tc>
                  <a:txBody>
                    <a:bodyPr/>
                    <a:lstStyle/>
                    <a:p>
                      <a:pPr algn="ctr" fontAlgn="ctr"/>
                      <a:r>
                        <a:rPr lang="tr-TR" sz="2000" b="1" i="0" u="none" strike="noStrike" kern="1200" dirty="0">
                          <a:solidFill>
                            <a:srgbClr val="1F4E79"/>
                          </a:solidFill>
                          <a:effectLst/>
                          <a:latin typeface="+mj-lt"/>
                          <a:ea typeface="+mn-ea"/>
                          <a:cs typeface="+mn-cs"/>
                        </a:rPr>
                        <a:t>2</a:t>
                      </a:r>
                    </a:p>
                  </a:txBody>
                  <a:tcPr marL="10812" marR="10812" marT="1081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7F6"/>
                    </a:solidFill>
                  </a:tcPr>
                </a:tc>
                <a:tc>
                  <a:txBody>
                    <a:bodyPr/>
                    <a:lstStyle/>
                    <a:p>
                      <a:pPr algn="ctr" fontAlgn="ctr"/>
                      <a:r>
                        <a:rPr lang="tr-TR" sz="2000" b="1" i="0" u="none" strike="noStrike" kern="1200" dirty="0">
                          <a:solidFill>
                            <a:srgbClr val="1F4E79"/>
                          </a:solidFill>
                          <a:effectLst/>
                          <a:latin typeface="+mj-lt"/>
                          <a:ea typeface="+mn-ea"/>
                          <a:cs typeface="+mn-cs"/>
                        </a:rPr>
                        <a:t>2</a:t>
                      </a:r>
                    </a:p>
                  </a:txBody>
                  <a:tcPr marL="10812" marR="10812" marT="1081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7F6"/>
                    </a:solidFill>
                  </a:tcPr>
                </a:tc>
                <a:tc>
                  <a:txBody>
                    <a:bodyPr/>
                    <a:lstStyle/>
                    <a:p>
                      <a:pPr algn="ctr" fontAlgn="ctr"/>
                      <a:r>
                        <a:rPr lang="tr-TR" sz="2000" b="1" i="0" u="none" strike="noStrike" kern="1200" dirty="0">
                          <a:solidFill>
                            <a:srgbClr val="1F4E79"/>
                          </a:solidFill>
                          <a:effectLst/>
                          <a:latin typeface="+mj-lt"/>
                          <a:ea typeface="+mn-ea"/>
                          <a:cs typeface="+mn-cs"/>
                        </a:rPr>
                        <a:t>100</a:t>
                      </a:r>
                    </a:p>
                  </a:txBody>
                  <a:tcPr marL="10812" marR="10812" marT="1081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2728399732"/>
                  </a:ext>
                </a:extLst>
              </a:tr>
              <a:tr h="245251">
                <a:tc>
                  <a:txBody>
                    <a:bodyPr/>
                    <a:lstStyle/>
                    <a:p>
                      <a:pPr marL="0" algn="ctr" defTabSz="914400" rtl="0" eaLnBrk="1" fontAlgn="auto" latinLnBrk="0" hangingPunct="1">
                        <a:spcBef>
                          <a:spcPts val="0"/>
                        </a:spcBef>
                        <a:spcAft>
                          <a:spcPts val="0"/>
                        </a:spcAft>
                      </a:pPr>
                      <a:r>
                        <a:rPr lang="tr-TR" sz="2400" b="1" kern="1200" dirty="0">
                          <a:solidFill>
                            <a:srgbClr val="0E5772"/>
                          </a:solidFill>
                          <a:latin typeface="+mj-lt"/>
                          <a:ea typeface="Open Sans"/>
                          <a:cs typeface="Open Sans"/>
                        </a:rPr>
                        <a:t>9</a:t>
                      </a:r>
                    </a:p>
                  </a:txBody>
                  <a:tcPr marL="10812" marR="10812" marT="1081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7F6"/>
                    </a:solidFill>
                  </a:tcPr>
                </a:tc>
                <a:tc>
                  <a:txBody>
                    <a:bodyPr/>
                    <a:lstStyle/>
                    <a:p>
                      <a:pPr marL="0" algn="l" defTabSz="914400" rtl="0" eaLnBrk="1" fontAlgn="auto" latinLnBrk="0" hangingPunct="1">
                        <a:spcBef>
                          <a:spcPts val="0"/>
                        </a:spcBef>
                        <a:spcAft>
                          <a:spcPts val="0"/>
                        </a:spcAft>
                      </a:pPr>
                      <a:r>
                        <a:rPr lang="tr-TR" sz="2000" dirty="0">
                          <a:latin typeface="+mj-lt"/>
                        </a:rPr>
                        <a:t>ADYÜ kalite öğrenci topluluğunun faaliyetlerin sayısı</a:t>
                      </a:r>
                      <a:endParaRPr lang="tr-TR" sz="2000" b="0" kern="1200" dirty="0">
                        <a:solidFill>
                          <a:srgbClr val="0E5772"/>
                        </a:solidFill>
                        <a:latin typeface="+mj-lt"/>
                        <a:ea typeface="Open Sans"/>
                        <a:cs typeface="Open Sans"/>
                      </a:endParaRPr>
                    </a:p>
                  </a:txBody>
                  <a:tcPr marL="10812" marR="10812" marT="1081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7F6"/>
                    </a:solidFill>
                  </a:tcPr>
                </a:tc>
                <a:tc>
                  <a:txBody>
                    <a:bodyPr/>
                    <a:lstStyle/>
                    <a:p>
                      <a:pPr marL="0" algn="ctr" defTabSz="914400" rtl="0" eaLnBrk="1" fontAlgn="ctr" latinLnBrk="0" hangingPunct="1"/>
                      <a:r>
                        <a:rPr lang="tr-TR" sz="2000" b="0" i="0" u="none" strike="noStrike" kern="1200" dirty="0">
                          <a:solidFill>
                            <a:srgbClr val="1F4E79"/>
                          </a:solidFill>
                          <a:effectLst/>
                          <a:latin typeface="+mj-lt"/>
                          <a:ea typeface="+mn-ea"/>
                          <a:cs typeface="+mn-cs"/>
                        </a:rPr>
                        <a:t>Adet</a:t>
                      </a:r>
                    </a:p>
                  </a:txBody>
                  <a:tcPr marL="10812" marR="10812" marT="1081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7F6"/>
                    </a:solidFill>
                  </a:tcPr>
                </a:tc>
                <a:tc>
                  <a:txBody>
                    <a:bodyPr/>
                    <a:lstStyle/>
                    <a:p>
                      <a:pPr algn="ctr" fontAlgn="ctr"/>
                      <a:r>
                        <a:rPr lang="tr-TR" sz="2000" b="1" i="0" u="none" strike="noStrike" kern="1200" dirty="0">
                          <a:solidFill>
                            <a:srgbClr val="1F4E79"/>
                          </a:solidFill>
                          <a:effectLst/>
                          <a:latin typeface="+mj-lt"/>
                          <a:ea typeface="+mn-ea"/>
                          <a:cs typeface="+mn-cs"/>
                        </a:rPr>
                        <a:t>3</a:t>
                      </a:r>
                    </a:p>
                  </a:txBody>
                  <a:tcPr marL="10812" marR="10812" marT="1081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7F6"/>
                    </a:solidFill>
                  </a:tcPr>
                </a:tc>
                <a:tc>
                  <a:txBody>
                    <a:bodyPr/>
                    <a:lstStyle/>
                    <a:p>
                      <a:pPr algn="ctr" fontAlgn="ctr"/>
                      <a:r>
                        <a:rPr lang="tr-TR" sz="2000" b="1" i="0" u="none" strike="noStrike" kern="1200" dirty="0">
                          <a:solidFill>
                            <a:srgbClr val="1F4E79"/>
                          </a:solidFill>
                          <a:effectLst/>
                          <a:latin typeface="+mj-lt"/>
                          <a:ea typeface="+mn-ea"/>
                          <a:cs typeface="+mn-cs"/>
                        </a:rPr>
                        <a:t>3</a:t>
                      </a:r>
                    </a:p>
                  </a:txBody>
                  <a:tcPr marL="10812" marR="10812" marT="1081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7F6"/>
                    </a:solidFill>
                  </a:tcPr>
                </a:tc>
                <a:tc>
                  <a:txBody>
                    <a:bodyPr/>
                    <a:lstStyle/>
                    <a:p>
                      <a:pPr algn="ctr" fontAlgn="ctr"/>
                      <a:r>
                        <a:rPr lang="tr-TR" sz="2000" b="1" i="0" u="none" strike="noStrike" kern="1200" dirty="0">
                          <a:solidFill>
                            <a:srgbClr val="1F4E79"/>
                          </a:solidFill>
                          <a:effectLst/>
                          <a:latin typeface="+mj-lt"/>
                          <a:ea typeface="+mn-ea"/>
                          <a:cs typeface="+mn-cs"/>
                        </a:rPr>
                        <a:t>3</a:t>
                      </a:r>
                    </a:p>
                  </a:txBody>
                  <a:tcPr marL="10812" marR="10812" marT="1081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F7F6"/>
                    </a:solidFill>
                  </a:tcPr>
                </a:tc>
                <a:tc>
                  <a:txBody>
                    <a:bodyPr/>
                    <a:lstStyle/>
                    <a:p>
                      <a:pPr algn="ctr" fontAlgn="ctr"/>
                      <a:r>
                        <a:rPr lang="tr-TR" sz="2000" b="1" i="0" u="none" strike="noStrike" kern="1200" dirty="0">
                          <a:solidFill>
                            <a:srgbClr val="1F4E79"/>
                          </a:solidFill>
                          <a:effectLst/>
                          <a:latin typeface="+mj-lt"/>
                          <a:ea typeface="+mn-ea"/>
                          <a:cs typeface="+mn-cs"/>
                        </a:rPr>
                        <a:t>100</a:t>
                      </a:r>
                    </a:p>
                  </a:txBody>
                  <a:tcPr marL="10812" marR="10812" marT="1081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454607182"/>
                  </a:ext>
                </a:extLst>
              </a:tr>
            </a:tbl>
          </a:graphicData>
        </a:graphic>
      </p:graphicFrame>
    </p:spTree>
    <p:extLst>
      <p:ext uri="{BB962C8B-B14F-4D97-AF65-F5344CB8AC3E}">
        <p14:creationId xmlns:p14="http://schemas.microsoft.com/office/powerpoint/2010/main" val="33785655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48E9C9A0-5B19-C329-DA3F-032068489913}"/>
              </a:ext>
            </a:extLst>
          </p:cNvPr>
          <p:cNvSpPr txBox="1"/>
          <p:nvPr/>
        </p:nvSpPr>
        <p:spPr>
          <a:xfrm>
            <a:off x="527322" y="-26196"/>
            <a:ext cx="11715166" cy="461665"/>
          </a:xfrm>
          <a:prstGeom prst="rect">
            <a:avLst/>
          </a:prstGeom>
          <a:noFill/>
        </p:spPr>
        <p:txBody>
          <a:bodyPr wrap="square" rtlCol="0">
            <a:spAutoFit/>
          </a:bodyPr>
          <a:lstStyle/>
          <a:p>
            <a:pPr algn="ctr"/>
            <a:r>
              <a:rPr lang="tr-TR" sz="2400" dirty="0">
                <a:solidFill>
                  <a:schemeClr val="bg1"/>
                </a:solidFill>
                <a:latin typeface="+mj-lt"/>
              </a:rPr>
              <a:t>2025 YILI HEDEFLERİMİZ</a:t>
            </a:r>
          </a:p>
        </p:txBody>
      </p:sp>
      <p:graphicFrame>
        <p:nvGraphicFramePr>
          <p:cNvPr id="3" name="Tablo 2">
            <a:extLst>
              <a:ext uri="{FF2B5EF4-FFF2-40B4-BE49-F238E27FC236}">
                <a16:creationId xmlns:a16="http://schemas.microsoft.com/office/drawing/2014/main" id="{D7046F9F-3F06-DB36-7469-298683DD8660}"/>
              </a:ext>
            </a:extLst>
          </p:cNvPr>
          <p:cNvGraphicFramePr>
            <a:graphicFrameLocks noGrp="1"/>
          </p:cNvGraphicFramePr>
          <p:nvPr>
            <p:extLst>
              <p:ext uri="{D42A27DB-BD31-4B8C-83A1-F6EECF244321}">
                <p14:modId xmlns:p14="http://schemas.microsoft.com/office/powerpoint/2010/main" val="147032959"/>
              </p:ext>
            </p:extLst>
          </p:nvPr>
        </p:nvGraphicFramePr>
        <p:xfrm>
          <a:off x="710213" y="710214"/>
          <a:ext cx="10617693" cy="5832932"/>
        </p:xfrm>
        <a:graphic>
          <a:graphicData uri="http://schemas.openxmlformats.org/drawingml/2006/table">
            <a:tbl>
              <a:tblPr firstRow="1" bandRow="1">
                <a:tableStyleId>{5940675A-B579-460E-94D1-54222C63F5DA}</a:tableStyleId>
              </a:tblPr>
              <a:tblGrid>
                <a:gridCol w="10617693">
                  <a:extLst>
                    <a:ext uri="{9D8B030D-6E8A-4147-A177-3AD203B41FA5}">
                      <a16:colId xmlns:a16="http://schemas.microsoft.com/office/drawing/2014/main" val="1104112076"/>
                    </a:ext>
                  </a:extLst>
                </a:gridCol>
              </a:tblGrid>
              <a:tr h="653237">
                <a:tc>
                  <a:txBody>
                    <a:bodyPr/>
                    <a:lstStyle/>
                    <a:p>
                      <a:pPr marL="342900" indent="-342900" algn="l">
                        <a:lnSpc>
                          <a:spcPct val="150000"/>
                        </a:lnSpc>
                        <a:buFont typeface="Arial" panose="020B0604020202020204" pitchFamily="34" charset="0"/>
                        <a:buChar char="•"/>
                      </a:pPr>
                      <a:r>
                        <a:rPr lang="tr-TR" sz="2000" b="1" dirty="0">
                          <a:solidFill>
                            <a:srgbClr val="000000"/>
                          </a:solidFill>
                        </a:rPr>
                        <a:t>Üniversitemiz Öğrencilerinde Kalite Bilincini Oluşturup Yaygınlaştırılmasını Sağlamak Amacıyla Faaliyet Sayısını Artırmak</a:t>
                      </a:r>
                    </a:p>
                  </a:txBody>
                  <a:tcPr/>
                </a:tc>
                <a:extLst>
                  <a:ext uri="{0D108BD9-81ED-4DB2-BD59-A6C34878D82A}">
                    <a16:rowId xmlns:a16="http://schemas.microsoft.com/office/drawing/2014/main" val="1607711394"/>
                  </a:ext>
                </a:extLst>
              </a:tr>
              <a:tr h="653237">
                <a:tc>
                  <a:txBody>
                    <a:bodyPr/>
                    <a:lstStyle/>
                    <a:p>
                      <a:pPr marL="342900" indent="-342900" algn="l">
                        <a:lnSpc>
                          <a:spcPct val="150000"/>
                        </a:lnSpc>
                        <a:buFont typeface="Arial" panose="020B0604020202020204" pitchFamily="34" charset="0"/>
                        <a:buChar char="•"/>
                      </a:pPr>
                      <a:r>
                        <a:rPr lang="tr-TR" sz="2000" b="1" dirty="0"/>
                        <a:t>Paydaş Üniversitede Yapılan Kalite Etkinliklerine Kalite Topluluğunun Katılımlarını Artırmak</a:t>
                      </a:r>
                    </a:p>
                  </a:txBody>
                  <a:tcPr/>
                </a:tc>
                <a:extLst>
                  <a:ext uri="{0D108BD9-81ED-4DB2-BD59-A6C34878D82A}">
                    <a16:rowId xmlns:a16="http://schemas.microsoft.com/office/drawing/2014/main" val="3842568570"/>
                  </a:ext>
                </a:extLst>
              </a:tr>
              <a:tr h="653237">
                <a:tc>
                  <a:txBody>
                    <a:bodyPr/>
                    <a:lstStyle/>
                    <a:p>
                      <a:pPr marL="342900" indent="-342900" algn="l">
                        <a:lnSpc>
                          <a:spcPct val="150000"/>
                        </a:lnSpc>
                        <a:buFont typeface="Arial" panose="020B0604020202020204" pitchFamily="34" charset="0"/>
                        <a:buChar char="•"/>
                      </a:pPr>
                      <a:r>
                        <a:rPr lang="tr-TR" sz="2000" b="1" dirty="0"/>
                        <a:t>YÖKAK Tarafından İstenen Kurum İçi Değerlendirme Raporlarını Zamanında Sunmak</a:t>
                      </a:r>
                    </a:p>
                  </a:txBody>
                  <a:tcPr/>
                </a:tc>
                <a:extLst>
                  <a:ext uri="{0D108BD9-81ED-4DB2-BD59-A6C34878D82A}">
                    <a16:rowId xmlns:a16="http://schemas.microsoft.com/office/drawing/2014/main" val="385982741"/>
                  </a:ext>
                </a:extLst>
              </a:tr>
              <a:tr h="653237">
                <a:tc>
                  <a:txBody>
                    <a:bodyPr/>
                    <a:lstStyle/>
                    <a:p>
                      <a:pPr marL="342900" indent="-342900" algn="l">
                        <a:lnSpc>
                          <a:spcPct val="150000"/>
                        </a:lnSpc>
                        <a:buFont typeface="Arial" panose="020B0604020202020204" pitchFamily="34" charset="0"/>
                        <a:buChar char="•"/>
                      </a:pPr>
                      <a:r>
                        <a:rPr lang="tr-TR" sz="2000" b="1" dirty="0"/>
                        <a:t>TSE’den 9001:2015 Kalite Yönetim Sistemi Belgesi İçin Gözetim Tetkikinden Geçmek</a:t>
                      </a:r>
                    </a:p>
                  </a:txBody>
                  <a:tcPr/>
                </a:tc>
                <a:extLst>
                  <a:ext uri="{0D108BD9-81ED-4DB2-BD59-A6C34878D82A}">
                    <a16:rowId xmlns:a16="http://schemas.microsoft.com/office/drawing/2014/main" val="2697643064"/>
                  </a:ext>
                </a:extLst>
              </a:tr>
              <a:tr h="653237">
                <a:tc>
                  <a:txBody>
                    <a:bodyPr/>
                    <a:lstStyle/>
                    <a:p>
                      <a:pPr marL="342900" indent="-342900" algn="l">
                        <a:lnSpc>
                          <a:spcPct val="150000"/>
                        </a:lnSpc>
                        <a:buFont typeface="Arial" panose="020B0604020202020204" pitchFamily="34" charset="0"/>
                        <a:buChar char="•"/>
                      </a:pPr>
                      <a:r>
                        <a:rPr lang="tr-TR" sz="2000" b="1" dirty="0"/>
                        <a:t>Genel Memnuniyet Oranını Arttırmak</a:t>
                      </a:r>
                    </a:p>
                  </a:txBody>
                  <a:tcPr/>
                </a:tc>
                <a:extLst>
                  <a:ext uri="{0D108BD9-81ED-4DB2-BD59-A6C34878D82A}">
                    <a16:rowId xmlns:a16="http://schemas.microsoft.com/office/drawing/2014/main" val="2056163323"/>
                  </a:ext>
                </a:extLst>
              </a:tr>
              <a:tr h="653237">
                <a:tc>
                  <a:txBody>
                    <a:bodyPr/>
                    <a:lstStyle/>
                    <a:p>
                      <a:pPr marL="342900" indent="-342900" algn="l">
                        <a:lnSpc>
                          <a:spcPct val="150000"/>
                        </a:lnSpc>
                        <a:buFont typeface="Arial" panose="020B0604020202020204" pitchFamily="34" charset="0"/>
                        <a:buChar char="•"/>
                      </a:pPr>
                      <a:r>
                        <a:rPr lang="tr-TR" sz="2000" b="1" dirty="0"/>
                        <a:t>Kalite Yönetim Sistemi Kurulması Çerçevesinde Verilen Eğitimlerin Sayısını Arttırmak</a:t>
                      </a:r>
                    </a:p>
                  </a:txBody>
                  <a:tcPr/>
                </a:tc>
                <a:extLst>
                  <a:ext uri="{0D108BD9-81ED-4DB2-BD59-A6C34878D82A}">
                    <a16:rowId xmlns:a16="http://schemas.microsoft.com/office/drawing/2014/main" val="3243782017"/>
                  </a:ext>
                </a:extLst>
              </a:tr>
              <a:tr h="727308">
                <a:tc>
                  <a:txBody>
                    <a:bodyPr/>
                    <a:lstStyle/>
                    <a:p>
                      <a:pPr marL="342900" indent="-342900" algn="l">
                        <a:lnSpc>
                          <a:spcPct val="150000"/>
                        </a:lnSpc>
                        <a:buFont typeface="Arial" panose="020B0604020202020204" pitchFamily="34" charset="0"/>
                        <a:buChar char="•"/>
                      </a:pPr>
                      <a:r>
                        <a:rPr lang="tr-TR" sz="2000" b="1" dirty="0"/>
                        <a:t>Dış Değerlendirme Raporlarında Çıkan Gelişmeye Açık Yönleri Güçlü Yöne Çevirme Sayısını Arttırmak</a:t>
                      </a:r>
                    </a:p>
                  </a:txBody>
                  <a:tcPr/>
                </a:tc>
                <a:extLst>
                  <a:ext uri="{0D108BD9-81ED-4DB2-BD59-A6C34878D82A}">
                    <a16:rowId xmlns:a16="http://schemas.microsoft.com/office/drawing/2014/main" val="2674403902"/>
                  </a:ext>
                </a:extLst>
              </a:tr>
              <a:tr h="653237">
                <a:tc>
                  <a:txBody>
                    <a:bodyPr/>
                    <a:lstStyle/>
                    <a:p>
                      <a:pPr marL="342900" indent="-342900" algn="l">
                        <a:lnSpc>
                          <a:spcPct val="150000"/>
                        </a:lnSpc>
                        <a:buFont typeface="Arial" panose="020B0604020202020204" pitchFamily="34" charset="0"/>
                        <a:buChar char="•"/>
                      </a:pPr>
                      <a:r>
                        <a:rPr lang="tr-TR" sz="2000" b="1" dirty="0"/>
                        <a:t>ADYÜ Kalite Öğrenci Topluluğunun Faaliyetleri Sayısını Artırmak</a:t>
                      </a:r>
                    </a:p>
                  </a:txBody>
                  <a:tcPr/>
                </a:tc>
                <a:extLst>
                  <a:ext uri="{0D108BD9-81ED-4DB2-BD59-A6C34878D82A}">
                    <a16:rowId xmlns:a16="http://schemas.microsoft.com/office/drawing/2014/main" val="1507930653"/>
                  </a:ext>
                </a:extLst>
              </a:tr>
            </a:tbl>
          </a:graphicData>
        </a:graphic>
      </p:graphicFrame>
      <p:sp>
        <p:nvSpPr>
          <p:cNvPr id="5" name="Metin kutusu 4">
            <a:extLst>
              <a:ext uri="{FF2B5EF4-FFF2-40B4-BE49-F238E27FC236}">
                <a16:creationId xmlns:a16="http://schemas.microsoft.com/office/drawing/2014/main" id="{D4A17FC1-5B37-B96B-388F-FE32317DB2C2}"/>
              </a:ext>
            </a:extLst>
          </p:cNvPr>
          <p:cNvSpPr txBox="1"/>
          <p:nvPr/>
        </p:nvSpPr>
        <p:spPr>
          <a:xfrm>
            <a:off x="3435658" y="6544154"/>
            <a:ext cx="6125592" cy="400110"/>
          </a:xfrm>
          <a:prstGeom prst="rect">
            <a:avLst/>
          </a:prstGeom>
          <a:noFill/>
        </p:spPr>
        <p:txBody>
          <a:bodyPr wrap="square">
            <a:spAutoFit/>
          </a:bodyPr>
          <a:lstStyle/>
          <a:p>
            <a:pPr algn="ctr"/>
            <a:r>
              <a:rPr lang="tr-TR" sz="2000" b="1" dirty="0">
                <a:solidFill>
                  <a:srgbClr val="44546A">
                    <a:lumMod val="75000"/>
                  </a:srgbClr>
                </a:solidFill>
                <a:latin typeface="+mj-lt"/>
              </a:rPr>
              <a:t>TOPLAM KALİTE YÖNETİMİ KOORDİNATÖRLÜĞÜ</a:t>
            </a:r>
          </a:p>
        </p:txBody>
      </p:sp>
    </p:spTree>
    <p:extLst>
      <p:ext uri="{BB962C8B-B14F-4D97-AF65-F5344CB8AC3E}">
        <p14:creationId xmlns:p14="http://schemas.microsoft.com/office/powerpoint/2010/main" val="34903191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BD3114-2022-583D-8D68-DAEB9334F1EE}"/>
            </a:ext>
          </a:extLst>
        </p:cNvPr>
        <p:cNvGrpSpPr/>
        <p:nvPr/>
      </p:nvGrpSpPr>
      <p:grpSpPr>
        <a:xfrm>
          <a:off x="0" y="0"/>
          <a:ext cx="0" cy="0"/>
          <a:chOff x="0" y="0"/>
          <a:chExt cx="0" cy="0"/>
        </a:xfrm>
      </p:grpSpPr>
      <p:sp>
        <p:nvSpPr>
          <p:cNvPr id="5" name="Metin kutusu 4">
            <a:extLst>
              <a:ext uri="{FF2B5EF4-FFF2-40B4-BE49-F238E27FC236}">
                <a16:creationId xmlns:a16="http://schemas.microsoft.com/office/drawing/2014/main" id="{0ECE0456-D6BE-3104-7D23-8CB166B29BCA}"/>
              </a:ext>
            </a:extLst>
          </p:cNvPr>
          <p:cNvSpPr txBox="1"/>
          <p:nvPr/>
        </p:nvSpPr>
        <p:spPr>
          <a:xfrm>
            <a:off x="-134911" y="-61708"/>
            <a:ext cx="12377399" cy="523220"/>
          </a:xfrm>
          <a:prstGeom prst="rect">
            <a:avLst/>
          </a:prstGeom>
          <a:noFill/>
        </p:spPr>
        <p:txBody>
          <a:bodyPr wrap="square" rtlCol="0">
            <a:spAutoFit/>
          </a:bodyPr>
          <a:lstStyle/>
          <a:p>
            <a:pPr algn="ctr"/>
            <a:r>
              <a:rPr lang="tr-TR" sz="2800" dirty="0">
                <a:solidFill>
                  <a:schemeClr val="bg1"/>
                </a:solidFill>
                <a:latin typeface="Aptos" panose="020B0004020202020204" pitchFamily="34" charset="0"/>
              </a:rPr>
              <a:t> TALEPLER, ÖNERİLER</a:t>
            </a:r>
          </a:p>
        </p:txBody>
      </p:sp>
      <p:pic>
        <p:nvPicPr>
          <p:cNvPr id="7" name="Resim 6" descr="ayakkabı, çizgi film, kırpıntı çizim, çizim içeren bir resim&#10;&#10;Açıklama otomatik olarak oluşturuldu">
            <a:extLst>
              <a:ext uri="{FF2B5EF4-FFF2-40B4-BE49-F238E27FC236}">
                <a16:creationId xmlns:a16="http://schemas.microsoft.com/office/drawing/2014/main" id="{0AD4CD67-6356-BFA9-6695-DF6BBA141F0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02333" y="855425"/>
            <a:ext cx="5787334" cy="3690026"/>
          </a:xfrm>
          <a:prstGeom prst="rect">
            <a:avLst/>
          </a:prstGeom>
        </p:spPr>
      </p:pic>
    </p:spTree>
    <p:extLst>
      <p:ext uri="{BB962C8B-B14F-4D97-AF65-F5344CB8AC3E}">
        <p14:creationId xmlns:p14="http://schemas.microsoft.com/office/powerpoint/2010/main" val="23681820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42E8CF-B046-FC96-3B91-D4231D6D22B8}"/>
            </a:ext>
          </a:extLst>
        </p:cNvPr>
        <p:cNvGrpSpPr/>
        <p:nvPr/>
      </p:nvGrpSpPr>
      <p:grpSpPr>
        <a:xfrm>
          <a:off x="0" y="0"/>
          <a:ext cx="0" cy="0"/>
          <a:chOff x="0" y="0"/>
          <a:chExt cx="0" cy="0"/>
        </a:xfrm>
      </p:grpSpPr>
      <p:sp>
        <p:nvSpPr>
          <p:cNvPr id="5" name="Metin kutusu 4">
            <a:extLst>
              <a:ext uri="{FF2B5EF4-FFF2-40B4-BE49-F238E27FC236}">
                <a16:creationId xmlns:a16="http://schemas.microsoft.com/office/drawing/2014/main" id="{0E18637E-6900-8873-892D-94DA4578611B}"/>
              </a:ext>
            </a:extLst>
          </p:cNvPr>
          <p:cNvSpPr txBox="1"/>
          <p:nvPr/>
        </p:nvSpPr>
        <p:spPr>
          <a:xfrm>
            <a:off x="-134911" y="-61708"/>
            <a:ext cx="12377399" cy="523220"/>
          </a:xfrm>
          <a:prstGeom prst="rect">
            <a:avLst/>
          </a:prstGeom>
          <a:noFill/>
        </p:spPr>
        <p:txBody>
          <a:bodyPr wrap="square" rtlCol="0">
            <a:spAutoFit/>
          </a:bodyPr>
          <a:lstStyle/>
          <a:p>
            <a:pPr algn="ctr"/>
            <a:r>
              <a:rPr lang="tr-TR" sz="2800" dirty="0">
                <a:solidFill>
                  <a:schemeClr val="bg1"/>
                </a:solidFill>
                <a:latin typeface="Aptos" panose="020B0004020202020204" pitchFamily="34" charset="0"/>
              </a:rPr>
              <a:t> TALEPLER, ÖNERİLER</a:t>
            </a:r>
          </a:p>
        </p:txBody>
      </p:sp>
      <p:sp>
        <p:nvSpPr>
          <p:cNvPr id="3" name="Metin kutusu 2">
            <a:extLst>
              <a:ext uri="{FF2B5EF4-FFF2-40B4-BE49-F238E27FC236}">
                <a16:creationId xmlns:a16="http://schemas.microsoft.com/office/drawing/2014/main" id="{7FED2632-7595-D57A-4B0B-1EB0BBC908FC}"/>
              </a:ext>
            </a:extLst>
          </p:cNvPr>
          <p:cNvSpPr txBox="1"/>
          <p:nvPr/>
        </p:nvSpPr>
        <p:spPr>
          <a:xfrm>
            <a:off x="3191523" y="6553486"/>
            <a:ext cx="6187736" cy="400110"/>
          </a:xfrm>
          <a:prstGeom prst="rect">
            <a:avLst/>
          </a:prstGeom>
          <a:noFill/>
        </p:spPr>
        <p:txBody>
          <a:bodyPr wrap="square">
            <a:spAutoFit/>
          </a:bodyPr>
          <a:lstStyle/>
          <a:p>
            <a:pPr algn="ctr"/>
            <a:r>
              <a:rPr lang="tr-TR" sz="2000" b="1" dirty="0">
                <a:solidFill>
                  <a:srgbClr val="44546A">
                    <a:lumMod val="75000"/>
                  </a:srgbClr>
                </a:solidFill>
                <a:latin typeface="+mj-lt"/>
              </a:rPr>
              <a:t>TOPLAM KALİTE YÖNETİMİ KOORDİNATÖRLÜĞÜ</a:t>
            </a:r>
          </a:p>
        </p:txBody>
      </p:sp>
      <p:sp>
        <p:nvSpPr>
          <p:cNvPr id="2" name="Metin kutusu 1">
            <a:extLst>
              <a:ext uri="{FF2B5EF4-FFF2-40B4-BE49-F238E27FC236}">
                <a16:creationId xmlns:a16="http://schemas.microsoft.com/office/drawing/2014/main" id="{5D0B7976-C55D-753A-741F-70D40F60AEE6}"/>
              </a:ext>
            </a:extLst>
          </p:cNvPr>
          <p:cNvSpPr txBox="1"/>
          <p:nvPr/>
        </p:nvSpPr>
        <p:spPr>
          <a:xfrm>
            <a:off x="997027" y="657340"/>
            <a:ext cx="9178885"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AutoNum type="arabicPeriod"/>
            </a:pPr>
            <a:r>
              <a:rPr lang="tr-TR" sz="2000" dirty="0"/>
              <a:t>Üniversitemiz öğrenci, akademik ve idari personellerimizde </a:t>
            </a:r>
            <a:r>
              <a:rPr lang="tr-TR" sz="2000" dirty="0">
                <a:latin typeface="TW Cen MT"/>
              </a:rPr>
              <a:t>kalite farkındalığının artırılması için üst yönetim desteklerinin devam etmesi.</a:t>
            </a:r>
            <a:endParaRPr lang="tr-TR" dirty="0"/>
          </a:p>
          <a:p>
            <a:pPr marL="457200" indent="-457200">
              <a:buAutoNum type="arabicPeriod"/>
            </a:pPr>
            <a:r>
              <a:rPr lang="tr-TR" sz="2000" dirty="0">
                <a:latin typeface="TW Cen MT"/>
              </a:rPr>
              <a:t>Akademik birimlerde program akreditasyonları için teşvik ve motivasyon çalışmalarının artırılması.</a:t>
            </a:r>
          </a:p>
          <a:p>
            <a:pPr marL="457200" indent="-457200">
              <a:buAutoNum type="arabicPeriod"/>
            </a:pPr>
            <a:r>
              <a:rPr lang="tr-TR" sz="2000" dirty="0">
                <a:latin typeface="TW Cen MT"/>
              </a:rPr>
              <a:t>Üniversitemizde akademik ve idari personele yönelik ödüllendirme mekanizmasının kurulması</a:t>
            </a:r>
          </a:p>
          <a:p>
            <a:pPr marL="457200" indent="-457200">
              <a:buAutoNum type="arabicPeriod"/>
            </a:pPr>
            <a:r>
              <a:rPr lang="tr-TR" sz="2000" dirty="0">
                <a:latin typeface="TW Cen MT"/>
              </a:rPr>
              <a:t>Mezun takip sisteminin aktifleştirilmesi</a:t>
            </a:r>
          </a:p>
          <a:p>
            <a:pPr marL="457200" indent="-457200">
              <a:buAutoNum type="arabicPeriod"/>
            </a:pPr>
            <a:r>
              <a:rPr lang="tr-TR" sz="2000" dirty="0">
                <a:latin typeface="TW Cen MT"/>
              </a:rPr>
              <a:t>Üniversitemizin dış paydaşlarla etkileşiminin artırılması ve kayıt altına alınması.</a:t>
            </a:r>
          </a:p>
          <a:p>
            <a:pPr marL="457200" indent="-457200">
              <a:buAutoNum type="arabicPeriod"/>
            </a:pPr>
            <a:r>
              <a:rPr lang="tr-TR" sz="2000" dirty="0">
                <a:latin typeface="TW Cen MT"/>
              </a:rPr>
              <a:t>Üniversitemiz faaliyetlerine iç paydaş (öğrenci-akademik-idari) katılımının artırılması</a:t>
            </a:r>
          </a:p>
          <a:p>
            <a:pPr marL="457200" indent="-457200">
              <a:buAutoNum type="arabicPeriod"/>
            </a:pPr>
            <a:r>
              <a:rPr lang="tr-TR" sz="2000" dirty="0">
                <a:latin typeface="TW Cen MT"/>
              </a:rPr>
              <a:t>Üniversitemizde toplumsal katkı çalışmaları için teşvik, destek ve motivasyonun artırılması.</a:t>
            </a:r>
          </a:p>
          <a:p>
            <a:pPr marL="457200" indent="-457200">
              <a:buAutoNum type="arabicPeriod"/>
            </a:pPr>
            <a:r>
              <a:rPr lang="tr-TR" sz="2000" dirty="0">
                <a:latin typeface="TW Cen MT"/>
              </a:rPr>
              <a:t>AR-GE ve inovasyon desteklerinin artırılması</a:t>
            </a:r>
          </a:p>
          <a:p>
            <a:pPr marL="457200" indent="-457200">
              <a:buAutoNum type="arabicPeriod"/>
            </a:pPr>
            <a:r>
              <a:rPr lang="tr-TR" sz="2000" dirty="0">
                <a:latin typeface="TW Cen MT"/>
              </a:rPr>
              <a:t>Üniversitemizdeki sürdürülebilirlik, çevre, iş güvenliği, enerji-su-insan kaynaklarının verimli kullanımını sağlamak için yapılan çalışmaların artırılması.</a:t>
            </a:r>
          </a:p>
        </p:txBody>
      </p:sp>
    </p:spTree>
    <p:extLst>
      <p:ext uri="{BB962C8B-B14F-4D97-AF65-F5344CB8AC3E}">
        <p14:creationId xmlns:p14="http://schemas.microsoft.com/office/powerpoint/2010/main" val="41114466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42E8CF-B046-FC96-3B91-D4231D6D22B8}"/>
            </a:ext>
          </a:extLst>
        </p:cNvPr>
        <p:cNvGrpSpPr/>
        <p:nvPr/>
      </p:nvGrpSpPr>
      <p:grpSpPr>
        <a:xfrm>
          <a:off x="0" y="0"/>
          <a:ext cx="0" cy="0"/>
          <a:chOff x="0" y="0"/>
          <a:chExt cx="0" cy="0"/>
        </a:xfrm>
      </p:grpSpPr>
      <p:sp>
        <p:nvSpPr>
          <p:cNvPr id="5" name="Metin kutusu 4">
            <a:extLst>
              <a:ext uri="{FF2B5EF4-FFF2-40B4-BE49-F238E27FC236}">
                <a16:creationId xmlns:a16="http://schemas.microsoft.com/office/drawing/2014/main" id="{0E18637E-6900-8873-892D-94DA4578611B}"/>
              </a:ext>
            </a:extLst>
          </p:cNvPr>
          <p:cNvSpPr txBox="1"/>
          <p:nvPr/>
        </p:nvSpPr>
        <p:spPr>
          <a:xfrm>
            <a:off x="-134911" y="-61708"/>
            <a:ext cx="12377399" cy="523220"/>
          </a:xfrm>
          <a:prstGeom prst="rect">
            <a:avLst/>
          </a:prstGeom>
          <a:noFill/>
        </p:spPr>
        <p:txBody>
          <a:bodyPr wrap="square" rtlCol="0">
            <a:spAutoFit/>
          </a:bodyPr>
          <a:lstStyle/>
          <a:p>
            <a:pPr algn="ctr"/>
            <a:r>
              <a:rPr lang="tr-TR" sz="2800" dirty="0">
                <a:solidFill>
                  <a:schemeClr val="bg1"/>
                </a:solidFill>
                <a:latin typeface="Aptos" panose="020B0004020202020204" pitchFamily="34" charset="0"/>
              </a:rPr>
              <a:t> TALEPLER, ÖNERİLER</a:t>
            </a:r>
          </a:p>
        </p:txBody>
      </p:sp>
      <p:sp>
        <p:nvSpPr>
          <p:cNvPr id="3" name="Metin kutusu 2">
            <a:extLst>
              <a:ext uri="{FF2B5EF4-FFF2-40B4-BE49-F238E27FC236}">
                <a16:creationId xmlns:a16="http://schemas.microsoft.com/office/drawing/2014/main" id="{7FED2632-7595-D57A-4B0B-1EB0BBC908FC}"/>
              </a:ext>
            </a:extLst>
          </p:cNvPr>
          <p:cNvSpPr txBox="1"/>
          <p:nvPr/>
        </p:nvSpPr>
        <p:spPr>
          <a:xfrm>
            <a:off x="3191523" y="6553486"/>
            <a:ext cx="6187736" cy="400110"/>
          </a:xfrm>
          <a:prstGeom prst="rect">
            <a:avLst/>
          </a:prstGeom>
          <a:noFill/>
        </p:spPr>
        <p:txBody>
          <a:bodyPr wrap="square">
            <a:spAutoFit/>
          </a:bodyPr>
          <a:lstStyle/>
          <a:p>
            <a:pPr algn="ctr"/>
            <a:r>
              <a:rPr lang="tr-TR" sz="2000" b="1" dirty="0">
                <a:solidFill>
                  <a:srgbClr val="44546A">
                    <a:lumMod val="75000"/>
                  </a:srgbClr>
                </a:solidFill>
                <a:latin typeface="+mj-lt"/>
              </a:rPr>
              <a:t>TOPLAM KALİTE YÖNETİMİ KOORDİNATÖRLÜĞÜ</a:t>
            </a:r>
          </a:p>
        </p:txBody>
      </p:sp>
      <p:sp>
        <p:nvSpPr>
          <p:cNvPr id="2" name="Metin kutusu 1">
            <a:extLst>
              <a:ext uri="{FF2B5EF4-FFF2-40B4-BE49-F238E27FC236}">
                <a16:creationId xmlns:a16="http://schemas.microsoft.com/office/drawing/2014/main" id="{5D0B7976-C55D-753A-741F-70D40F60AEE6}"/>
              </a:ext>
            </a:extLst>
          </p:cNvPr>
          <p:cNvSpPr txBox="1"/>
          <p:nvPr/>
        </p:nvSpPr>
        <p:spPr>
          <a:xfrm>
            <a:off x="997027" y="657340"/>
            <a:ext cx="9178885" cy="56323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tr-TR" sz="2000" dirty="0">
              <a:latin typeface="TW Cen MT"/>
            </a:endParaRPr>
          </a:p>
          <a:p>
            <a:r>
              <a:rPr lang="tr-TR" sz="2000" dirty="0">
                <a:latin typeface="TW Cen MT"/>
              </a:rPr>
              <a:t>10. Üniversitemizin Eğitim öğretim politikasının oluşturulması</a:t>
            </a:r>
          </a:p>
          <a:p>
            <a:endParaRPr lang="tr-TR" sz="2000" dirty="0">
              <a:latin typeface="TW Cen MT"/>
            </a:endParaRPr>
          </a:p>
          <a:p>
            <a:r>
              <a:rPr lang="tr-TR" sz="2000" dirty="0">
                <a:latin typeface="TW Cen MT"/>
              </a:rPr>
              <a:t>11. Üniversitemizde uluslararasılaşma çalışmalarının artırılması</a:t>
            </a:r>
          </a:p>
          <a:p>
            <a:endParaRPr lang="tr-TR" sz="2000" dirty="0">
              <a:latin typeface="TW Cen MT"/>
            </a:endParaRPr>
          </a:p>
          <a:p>
            <a:r>
              <a:rPr lang="tr-TR" sz="2000" dirty="0">
                <a:latin typeface="TW Cen MT"/>
              </a:rPr>
              <a:t>12. Üniversitemizdeki ölçme değerlendirme biriminin aktifleştirilmesi</a:t>
            </a:r>
          </a:p>
          <a:p>
            <a:endParaRPr lang="tr-TR" sz="2000" dirty="0">
              <a:latin typeface="TW Cen MT"/>
            </a:endParaRPr>
          </a:p>
          <a:p>
            <a:r>
              <a:rPr lang="tr-TR" sz="2000" dirty="0">
                <a:latin typeface="TW Cen MT"/>
              </a:rPr>
              <a:t>13. Üniversitemizde eğiticilerin eğitimine yönelik birim ya da mekanizmanın kurulması</a:t>
            </a:r>
          </a:p>
          <a:p>
            <a:endParaRPr lang="tr-TR" sz="2000" dirty="0">
              <a:latin typeface="TW Cen MT"/>
            </a:endParaRPr>
          </a:p>
          <a:p>
            <a:r>
              <a:rPr lang="tr-TR" sz="2000" dirty="0">
                <a:latin typeface="TW Cen MT"/>
              </a:rPr>
              <a:t>14. Kalite Biriminin Personel Sayısının Artırılması</a:t>
            </a:r>
          </a:p>
          <a:p>
            <a:endParaRPr lang="tr-TR" sz="2000" dirty="0">
              <a:latin typeface="TW Cen MT"/>
            </a:endParaRPr>
          </a:p>
          <a:p>
            <a:r>
              <a:rPr lang="tr-TR" sz="2000" dirty="0">
                <a:latin typeface="TW Cen MT"/>
              </a:rPr>
              <a:t>15. EĞITIM-ÖĞRETIM, ARAŞTIRMA GELIŞTIRME, TOPLUMSAL KATKI VE LIDERLIK alanlarında yapılan çalışmaların performans kriterlerinin belirlenip kalite standartlarımıza ve stratejik planımıza uygun olarak kayıt altına alınması, ölçülmesi, analiz edilmesi, izlenmesi ve sonuç olarak gerekli iyileştirmelerin yapılması amacıyla gerekli çalışmaların hızlandırılması.</a:t>
            </a:r>
          </a:p>
          <a:p>
            <a:endParaRPr lang="tr-TR" sz="2000" dirty="0">
              <a:latin typeface="TW Cen MT"/>
            </a:endParaRPr>
          </a:p>
          <a:p>
            <a:pPr marL="457200" indent="-457200">
              <a:buAutoNum type="arabicPeriod"/>
            </a:pPr>
            <a:endParaRPr lang="tr-TR" sz="2000" dirty="0">
              <a:latin typeface="TW Cen MT"/>
            </a:endParaRPr>
          </a:p>
        </p:txBody>
      </p:sp>
    </p:spTree>
    <p:extLst>
      <p:ext uri="{BB962C8B-B14F-4D97-AF65-F5344CB8AC3E}">
        <p14:creationId xmlns:p14="http://schemas.microsoft.com/office/powerpoint/2010/main" val="11167584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56FF50D-7C9A-D47B-9E78-7D498A5D1F68}"/>
              </a:ext>
            </a:extLst>
          </p:cNvPr>
          <p:cNvSpPr>
            <a:spLocks noGrp="1"/>
          </p:cNvSpPr>
          <p:nvPr>
            <p:ph type="ctrTitle"/>
          </p:nvPr>
        </p:nvSpPr>
        <p:spPr/>
        <p:txBody>
          <a:bodyPr/>
          <a:lstStyle/>
          <a:p>
            <a:endParaRPr lang="tr-TR" dirty="0"/>
          </a:p>
        </p:txBody>
      </p:sp>
      <p:sp>
        <p:nvSpPr>
          <p:cNvPr id="4" name="Dikdörtgen 3"/>
          <p:cNvSpPr/>
          <p:nvPr/>
        </p:nvSpPr>
        <p:spPr>
          <a:xfrm>
            <a:off x="3884339" y="6858000"/>
            <a:ext cx="4567276" cy="313932"/>
          </a:xfrm>
          <a:prstGeom prst="rect">
            <a:avLst/>
          </a:prstGeom>
        </p:spPr>
        <p:txBody>
          <a:bodyPr wrap="none">
            <a:spAutoFit/>
          </a:bodyPr>
          <a:lstStyle/>
          <a:p>
            <a:pPr algn="ctr" defTabSz="914400">
              <a:lnSpc>
                <a:spcPct val="80000"/>
              </a:lnSpc>
              <a:spcBef>
                <a:spcPct val="0"/>
              </a:spcBef>
            </a:pPr>
            <a:r>
              <a:rPr lang="tr-TR" spc="200" dirty="0">
                <a:solidFill>
                  <a:schemeClr val="bg1"/>
                </a:solidFill>
                <a:latin typeface="Century Gothic" panose="020B0502020202020204" pitchFamily="34" charset="0"/>
              </a:rPr>
              <a:t>Bilimle Yüksel Geleceğe Yön Ver</a:t>
            </a:r>
          </a:p>
        </p:txBody>
      </p:sp>
    </p:spTree>
    <p:extLst>
      <p:ext uri="{BB962C8B-B14F-4D97-AF65-F5344CB8AC3E}">
        <p14:creationId xmlns:p14="http://schemas.microsoft.com/office/powerpoint/2010/main" val="33281315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D9278054-74E3-D0A5-694D-6A1DD59496DD}"/>
              </a:ext>
            </a:extLst>
          </p:cNvPr>
          <p:cNvSpPr txBox="1"/>
          <p:nvPr/>
        </p:nvSpPr>
        <p:spPr>
          <a:xfrm>
            <a:off x="497058" y="456247"/>
            <a:ext cx="11197883" cy="6401753"/>
          </a:xfrm>
          <a:prstGeom prst="rect">
            <a:avLst/>
          </a:prstGeom>
          <a:noFill/>
        </p:spPr>
        <p:txBody>
          <a:bodyPr wrap="square">
            <a:spAutoFit/>
          </a:bodyPr>
          <a:lstStyle/>
          <a:p>
            <a:pPr algn="just"/>
            <a:r>
              <a:rPr lang="tr-TR" sz="2800" b="1" dirty="0">
                <a:latin typeface="+mj-lt"/>
                <a:ea typeface="Roboto"/>
                <a:cs typeface="Roboto"/>
                <a:sym typeface="Roboto"/>
              </a:rPr>
              <a:t>Üniversitemizde Kalite Yönetim Sistemi kurma çalışmaları ilk olarak 2012 yılında Kalite Yönetim Koordinatörlüğünün oluşturulmasıyla başlamıştır. Kalite Yönetim Koordinatörlüğü Rektörlüğe bağlı olarak oluşturulmuştur. </a:t>
            </a:r>
          </a:p>
          <a:p>
            <a:pPr algn="just"/>
            <a:r>
              <a:rPr lang="tr-TR" sz="2800" b="1" dirty="0">
                <a:latin typeface="+mj-lt"/>
                <a:ea typeface="Roboto"/>
                <a:cs typeface="Roboto"/>
                <a:sym typeface="Roboto"/>
              </a:rPr>
              <a:t>Koordinatörlüğümüz; </a:t>
            </a:r>
          </a:p>
          <a:p>
            <a:pPr algn="just"/>
            <a:r>
              <a:rPr lang="tr-TR" sz="2800" b="1" dirty="0">
                <a:latin typeface="+mj-lt"/>
                <a:ea typeface="Roboto"/>
                <a:cs typeface="Roboto"/>
                <a:sym typeface="Roboto"/>
              </a:rPr>
              <a:t>1 Yönetim Temsilci (İlgili Rektör Yardımcısı) </a:t>
            </a:r>
          </a:p>
          <a:p>
            <a:pPr algn="just"/>
            <a:r>
              <a:rPr lang="tr-TR" sz="2800" b="1" dirty="0">
                <a:latin typeface="+mj-lt"/>
                <a:ea typeface="Roboto"/>
                <a:cs typeface="Roboto"/>
                <a:sym typeface="Roboto"/>
              </a:rPr>
              <a:t>1 Koordinatör, </a:t>
            </a:r>
          </a:p>
          <a:p>
            <a:pPr algn="just"/>
            <a:r>
              <a:rPr lang="tr-TR" sz="2800" b="1" dirty="0">
                <a:latin typeface="+mj-lt"/>
                <a:ea typeface="Roboto"/>
                <a:cs typeface="Roboto"/>
                <a:sym typeface="Roboto"/>
              </a:rPr>
              <a:t>2 Öğretim Görevlisi</a:t>
            </a:r>
          </a:p>
          <a:p>
            <a:pPr algn="just"/>
            <a:r>
              <a:rPr lang="tr-TR" sz="2800" b="1" dirty="0">
                <a:latin typeface="+mj-lt"/>
                <a:ea typeface="Roboto"/>
                <a:cs typeface="Roboto"/>
                <a:sym typeface="Roboto"/>
              </a:rPr>
              <a:t>2 memurdan oluşmaktadır.</a:t>
            </a:r>
          </a:p>
          <a:p>
            <a:pPr algn="just"/>
            <a:endParaRPr lang="tr-TR" sz="2800" b="1" dirty="0">
              <a:latin typeface="+mj-lt"/>
              <a:ea typeface="Roboto"/>
              <a:cs typeface="Roboto"/>
              <a:sym typeface="Roboto"/>
            </a:endParaRPr>
          </a:p>
          <a:p>
            <a:pPr algn="just"/>
            <a:r>
              <a:rPr lang="tr-TR" sz="2800" b="1" dirty="0">
                <a:latin typeface="+mj-lt"/>
                <a:ea typeface="Roboto"/>
                <a:cs typeface="Roboto"/>
                <a:sym typeface="Roboto"/>
              </a:rPr>
              <a:t>Üniversitemiz Türk Standartları Enstitüsünden </a:t>
            </a:r>
            <a:r>
              <a:rPr lang="tr-TR" sz="2800" b="1" dirty="0">
                <a:solidFill>
                  <a:srgbClr val="FF0000"/>
                </a:solidFill>
                <a:latin typeface="+mj-lt"/>
                <a:ea typeface="Roboto"/>
                <a:cs typeface="Roboto"/>
                <a:sym typeface="Roboto"/>
              </a:rPr>
              <a:t>2015 yılında </a:t>
            </a:r>
            <a:r>
              <a:rPr lang="tr-TR" sz="2800" b="1" dirty="0">
                <a:latin typeface="+mj-lt"/>
                <a:ea typeface="Roboto"/>
                <a:cs typeface="Roboto"/>
                <a:sym typeface="Roboto"/>
              </a:rPr>
              <a:t>tüm birimleriyle </a:t>
            </a:r>
            <a:r>
              <a:rPr lang="tr-TR" sz="2800" b="1" dirty="0">
                <a:solidFill>
                  <a:srgbClr val="FF0000"/>
                </a:solidFill>
                <a:latin typeface="+mj-lt"/>
                <a:ea typeface="Roboto"/>
                <a:cs typeface="Roboto"/>
                <a:sym typeface="Roboto"/>
              </a:rPr>
              <a:t>TS EN ISO 9001:2008 </a:t>
            </a:r>
            <a:r>
              <a:rPr lang="tr-TR" sz="2800" b="1" dirty="0">
                <a:latin typeface="+mj-lt"/>
                <a:ea typeface="Roboto"/>
                <a:cs typeface="Roboto"/>
                <a:sym typeface="Roboto"/>
              </a:rPr>
              <a:t>Kalite Yönetimi Sistemleri Belgesini alan sayılı üniversitelerden biri olmuştur. </a:t>
            </a:r>
            <a:r>
              <a:rPr lang="tr-TR" sz="2800" b="1" dirty="0">
                <a:solidFill>
                  <a:srgbClr val="FF0000"/>
                </a:solidFill>
                <a:latin typeface="+mj-lt"/>
                <a:ea typeface="Roboto"/>
                <a:cs typeface="Roboto"/>
                <a:sym typeface="Roboto"/>
              </a:rPr>
              <a:t>2017 yılından beri </a:t>
            </a:r>
            <a:r>
              <a:rPr lang="tr-TR" sz="2800" b="1" dirty="0">
                <a:latin typeface="+mj-lt"/>
                <a:ea typeface="Roboto"/>
                <a:cs typeface="Roboto"/>
                <a:sym typeface="Roboto"/>
              </a:rPr>
              <a:t>ise </a:t>
            </a:r>
            <a:r>
              <a:rPr lang="tr-TR" sz="2800" b="1" dirty="0">
                <a:solidFill>
                  <a:srgbClr val="FF0000"/>
                </a:solidFill>
                <a:latin typeface="+mj-lt"/>
                <a:ea typeface="Roboto"/>
                <a:cs typeface="Roboto"/>
                <a:sym typeface="Roboto"/>
              </a:rPr>
              <a:t>TS EN ISO 9001:2015 </a:t>
            </a:r>
            <a:r>
              <a:rPr lang="tr-TR" sz="2800" b="1" dirty="0">
                <a:latin typeface="+mj-lt"/>
                <a:ea typeface="Roboto"/>
                <a:cs typeface="Roboto"/>
                <a:sym typeface="Roboto"/>
              </a:rPr>
              <a:t>Kalite Yönetim Sistemi Standardına geçiş yapılmış olup Kalite Yönetim Sistemi belgemizin sürdürülebilirliği devam etmektedir.</a:t>
            </a:r>
          </a:p>
          <a:p>
            <a:pPr algn="just"/>
            <a:endParaRPr lang="tr-TR" b="1" dirty="0">
              <a:latin typeface="+mj-lt"/>
              <a:ea typeface="Roboto"/>
              <a:cs typeface="Roboto"/>
              <a:sym typeface="Roboto"/>
            </a:endParaRPr>
          </a:p>
        </p:txBody>
      </p:sp>
    </p:spTree>
    <p:extLst>
      <p:ext uri="{BB962C8B-B14F-4D97-AF65-F5344CB8AC3E}">
        <p14:creationId xmlns:p14="http://schemas.microsoft.com/office/powerpoint/2010/main" val="7580868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F78CE3F3-6120-B47F-CFE5-66F29CA81620}"/>
              </a:ext>
            </a:extLst>
          </p:cNvPr>
          <p:cNvSpPr txBox="1"/>
          <p:nvPr/>
        </p:nvSpPr>
        <p:spPr>
          <a:xfrm>
            <a:off x="587325" y="594085"/>
            <a:ext cx="11342077" cy="5262979"/>
          </a:xfrm>
          <a:prstGeom prst="rect">
            <a:avLst/>
          </a:prstGeom>
          <a:noFill/>
        </p:spPr>
        <p:txBody>
          <a:bodyPr wrap="square">
            <a:spAutoFit/>
          </a:bodyPr>
          <a:lstStyle/>
          <a:p>
            <a:pPr algn="just"/>
            <a:r>
              <a:rPr lang="tr-TR" sz="2800" b="1" dirty="0">
                <a:latin typeface="+mj-lt"/>
                <a:ea typeface="Roboto"/>
                <a:cs typeface="Roboto"/>
                <a:sym typeface="Roboto"/>
              </a:rPr>
              <a:t>Kalite Yönetim Sistemi üniversitemizde kurumsallaşma ve kurum kültürünün oluşmasında önemli bir adımı oluşturmaktadır. Özellikle çalışanların katılımıyla sürekli iyileştirmeyi içermesi ve paydaş odaklı bütüncül bir organizasyon yapısına sahip olması nedeniyle sistem kurum kültürüne önemli katkılar sunmaktadır.</a:t>
            </a:r>
          </a:p>
          <a:p>
            <a:pPr algn="just"/>
            <a:r>
              <a:rPr lang="tr-TR" sz="2800" b="1" dirty="0">
                <a:latin typeface="+mj-lt"/>
                <a:ea typeface="Roboto"/>
                <a:cs typeface="Roboto"/>
                <a:sym typeface="Roboto"/>
              </a:rPr>
              <a:t>Dış Değerlendirme sürecinde güçlü ve zayıf yönlerimizin bir dış göz tarafından görülmesi özellikle zayıf yönlerimizi güçlü yöne dönüştürmek için düzeltici faaliyetlerde bulunmamız şeffaf ve hesap verebilirliğimiz üniversitemize büyük bir kazanç sağlamaktadır.</a:t>
            </a:r>
          </a:p>
          <a:p>
            <a:pPr algn="ctr"/>
            <a:r>
              <a:rPr lang="tr-TR" sz="2800" b="1" dirty="0">
                <a:latin typeface="+mj-lt"/>
                <a:ea typeface="Roboto"/>
                <a:cs typeface="Roboto"/>
                <a:sym typeface="Roboto"/>
              </a:rPr>
              <a:t>Dayanaklarımız;</a:t>
            </a:r>
          </a:p>
          <a:p>
            <a:pPr algn="ctr"/>
            <a:r>
              <a:rPr lang="tr-TR" sz="2800" b="1" dirty="0">
                <a:latin typeface="+mj-lt"/>
                <a:ea typeface="Roboto"/>
                <a:cs typeface="Roboto"/>
                <a:sym typeface="Roboto"/>
              </a:rPr>
              <a:t>Yükseköğretim Kalite Güvencesi Yönetmeliği</a:t>
            </a:r>
          </a:p>
          <a:p>
            <a:pPr algn="ctr"/>
            <a:r>
              <a:rPr lang="tr-TR" sz="2800" b="1" dirty="0">
                <a:latin typeface="+mj-lt"/>
                <a:ea typeface="Roboto"/>
                <a:cs typeface="Roboto"/>
                <a:sym typeface="Roboto"/>
              </a:rPr>
              <a:t>TS EN ISO 9001</a:t>
            </a:r>
          </a:p>
          <a:p>
            <a:pPr algn="ctr"/>
            <a:r>
              <a:rPr lang="tr-TR" sz="2800" b="1" dirty="0">
                <a:latin typeface="+mj-lt"/>
                <a:ea typeface="Roboto"/>
                <a:cs typeface="Roboto"/>
                <a:sym typeface="Roboto"/>
              </a:rPr>
              <a:t>Adıyaman Üniversitesi Kalite El Kitabı</a:t>
            </a:r>
          </a:p>
        </p:txBody>
      </p:sp>
    </p:spTree>
    <p:extLst>
      <p:ext uri="{BB962C8B-B14F-4D97-AF65-F5344CB8AC3E}">
        <p14:creationId xmlns:p14="http://schemas.microsoft.com/office/powerpoint/2010/main" val="27935012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14527F-6AA5-22C9-7BB7-CA23EFB27053}"/>
            </a:ext>
          </a:extLst>
        </p:cNvPr>
        <p:cNvGrpSpPr/>
        <p:nvPr/>
      </p:nvGrpSpPr>
      <p:grpSpPr>
        <a:xfrm>
          <a:off x="0" y="0"/>
          <a:ext cx="0" cy="0"/>
          <a:chOff x="0" y="0"/>
          <a:chExt cx="0" cy="0"/>
        </a:xfrm>
      </p:grpSpPr>
      <p:sp>
        <p:nvSpPr>
          <p:cNvPr id="3" name="Metin kutusu 2">
            <a:extLst>
              <a:ext uri="{FF2B5EF4-FFF2-40B4-BE49-F238E27FC236}">
                <a16:creationId xmlns:a16="http://schemas.microsoft.com/office/drawing/2014/main" id="{6E7E92B3-83A4-FD9C-49A1-F83FB6A82F0A}"/>
              </a:ext>
            </a:extLst>
          </p:cNvPr>
          <p:cNvSpPr txBox="1"/>
          <p:nvPr/>
        </p:nvSpPr>
        <p:spPr>
          <a:xfrm>
            <a:off x="587325" y="594085"/>
            <a:ext cx="11342077" cy="4955203"/>
          </a:xfrm>
          <a:prstGeom prst="rect">
            <a:avLst/>
          </a:prstGeom>
          <a:noFill/>
        </p:spPr>
        <p:txBody>
          <a:bodyPr wrap="square">
            <a:spAutoFit/>
          </a:bodyPr>
          <a:lstStyle/>
          <a:p>
            <a:pPr algn="just">
              <a:buNone/>
            </a:pPr>
            <a:r>
              <a:rPr lang="tr-TR" sz="3600" b="1" dirty="0">
                <a:latin typeface="+mj-lt"/>
                <a:ea typeface="Roboto"/>
                <a:cs typeface="Roboto"/>
              </a:rPr>
              <a:t>Misyonumuz</a:t>
            </a:r>
            <a:br>
              <a:rPr lang="tr-TR" sz="3600" b="1" dirty="0">
                <a:latin typeface="+mj-lt"/>
                <a:ea typeface="Roboto"/>
                <a:cs typeface="Roboto"/>
              </a:rPr>
            </a:br>
            <a:endParaRPr lang="tr-TR" sz="3600" b="1" dirty="0">
              <a:latin typeface="+mj-lt"/>
              <a:ea typeface="Roboto"/>
              <a:cs typeface="Roboto"/>
            </a:endParaRPr>
          </a:p>
          <a:p>
            <a:pPr algn="just">
              <a:buNone/>
            </a:pPr>
            <a:r>
              <a:rPr lang="tr-TR" sz="3600" dirty="0">
                <a:latin typeface="+mj-lt"/>
                <a:ea typeface="Roboto"/>
                <a:cs typeface="Roboto"/>
              </a:rPr>
              <a:t>İnsani değerlere saygılı bireyler yetiştirmek; araştırmalardan elde edilecek bilgiyi paylaşarak toplumsal gelişime katkı sunmak</a:t>
            </a:r>
            <a:endParaRPr lang="tr-TR" sz="3600" b="1" dirty="0">
              <a:latin typeface="+mj-lt"/>
              <a:ea typeface="Roboto"/>
              <a:cs typeface="Roboto"/>
            </a:endParaRPr>
          </a:p>
          <a:p>
            <a:pPr algn="just">
              <a:buNone/>
            </a:pPr>
            <a:endParaRPr lang="tr-TR" sz="3600" b="1" dirty="0">
              <a:latin typeface="+mj-lt"/>
              <a:ea typeface="Roboto"/>
              <a:cs typeface="Roboto"/>
            </a:endParaRPr>
          </a:p>
          <a:p>
            <a:pPr algn="just">
              <a:buNone/>
            </a:pPr>
            <a:r>
              <a:rPr lang="tr-TR" sz="3600" b="1" dirty="0">
                <a:latin typeface="+mj-lt"/>
                <a:ea typeface="Roboto"/>
                <a:cs typeface="Roboto"/>
              </a:rPr>
              <a:t>										Vizyonumuz</a:t>
            </a:r>
          </a:p>
          <a:p>
            <a:pPr algn="just"/>
            <a:r>
              <a:rPr lang="tr-TR" sz="3600" dirty="0">
                <a:latin typeface="+mj-lt"/>
                <a:ea typeface="Roboto"/>
                <a:cs typeface="Roboto"/>
              </a:rPr>
              <a:t>Bilgiyi üreten ve paylaşan, bölgesinde tercih edilen, engelsiz, çevre dostu ve değer yaratan bir üniversite olmak.</a:t>
            </a:r>
          </a:p>
          <a:p>
            <a:pPr algn="just"/>
            <a:endParaRPr lang="tr-TR" sz="2800" b="1" dirty="0">
              <a:latin typeface="+mj-lt"/>
              <a:ea typeface="Roboto"/>
              <a:cs typeface="Roboto"/>
              <a:sym typeface="Roboto"/>
            </a:endParaRPr>
          </a:p>
        </p:txBody>
      </p:sp>
    </p:spTree>
    <p:extLst>
      <p:ext uri="{BB962C8B-B14F-4D97-AF65-F5344CB8AC3E}">
        <p14:creationId xmlns:p14="http://schemas.microsoft.com/office/powerpoint/2010/main" val="25001824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2 Metin kutusu">
            <a:extLst>
              <a:ext uri="{FF2B5EF4-FFF2-40B4-BE49-F238E27FC236}">
                <a16:creationId xmlns:a16="http://schemas.microsoft.com/office/drawing/2014/main" id="{DC20134A-45F2-4307-873F-6D3DC29BA46D}"/>
              </a:ext>
            </a:extLst>
          </p:cNvPr>
          <p:cNvSpPr txBox="1"/>
          <p:nvPr/>
        </p:nvSpPr>
        <p:spPr>
          <a:xfrm>
            <a:off x="2610375" y="-77453"/>
            <a:ext cx="6971251" cy="584775"/>
          </a:xfrm>
          <a:prstGeom prst="rect">
            <a:avLst/>
          </a:prstGeom>
          <a:noFill/>
        </p:spPr>
        <p:txBody>
          <a:bodyPr wrap="square" rtlCol="0">
            <a:spAutoFit/>
          </a:bodyPr>
          <a:lstStyle/>
          <a:p>
            <a:pPr algn="ctr"/>
            <a:r>
              <a:rPr lang="tr-TR" sz="3200" b="1" dirty="0">
                <a:solidFill>
                  <a:schemeClr val="bg1"/>
                </a:solidFill>
                <a:latin typeface="+mj-lt"/>
              </a:rPr>
              <a:t>TEŞKİLAT ŞEMASI</a:t>
            </a:r>
          </a:p>
        </p:txBody>
      </p:sp>
      <p:grpSp>
        <p:nvGrpSpPr>
          <p:cNvPr id="67" name="Grup 66"/>
          <p:cNvGrpSpPr/>
          <p:nvPr/>
        </p:nvGrpSpPr>
        <p:grpSpPr>
          <a:xfrm>
            <a:off x="1320094" y="2949520"/>
            <a:ext cx="9900500" cy="542756"/>
            <a:chOff x="2097086" y="3379209"/>
            <a:chExt cx="8119440" cy="330609"/>
          </a:xfrm>
        </p:grpSpPr>
        <p:cxnSp>
          <p:nvCxnSpPr>
            <p:cNvPr id="68" name="Straight Connector 9"/>
            <p:cNvCxnSpPr/>
            <p:nvPr/>
          </p:nvCxnSpPr>
          <p:spPr>
            <a:xfrm>
              <a:off x="2097086" y="3387714"/>
              <a:ext cx="8119440" cy="8265"/>
            </a:xfrm>
            <a:prstGeom prst="line">
              <a:avLst/>
            </a:prstGeom>
            <a:noFill/>
            <a:ln w="19050">
              <a:solidFill>
                <a:srgbClr val="4472C4"/>
              </a:solidFill>
              <a:prstDash val="solid"/>
            </a:ln>
          </p:spPr>
          <p:style>
            <a:lnRef idx="1">
              <a:schemeClr val="accent1"/>
            </a:lnRef>
            <a:fillRef idx="0">
              <a:schemeClr val="accent1"/>
            </a:fillRef>
            <a:effectRef idx="0">
              <a:schemeClr val="accent1"/>
            </a:effectRef>
            <a:fontRef idx="minor">
              <a:schemeClr val="tx1"/>
            </a:fontRef>
          </p:style>
        </p:cxnSp>
        <p:cxnSp>
          <p:nvCxnSpPr>
            <p:cNvPr id="69" name="Straight Connector 9"/>
            <p:cNvCxnSpPr/>
            <p:nvPr/>
          </p:nvCxnSpPr>
          <p:spPr>
            <a:xfrm rot="5400000" flipV="1">
              <a:off x="7481935" y="3539307"/>
              <a:ext cx="288000" cy="1347"/>
            </a:xfrm>
            <a:prstGeom prst="line">
              <a:avLst/>
            </a:prstGeom>
            <a:noFill/>
            <a:ln w="19050">
              <a:solidFill>
                <a:srgbClr val="4472C4"/>
              </a:solidFill>
              <a:prstDash val="solid"/>
            </a:ln>
          </p:spPr>
          <p:style>
            <a:lnRef idx="1">
              <a:schemeClr val="accent1"/>
            </a:lnRef>
            <a:fillRef idx="0">
              <a:schemeClr val="accent1"/>
            </a:fillRef>
            <a:effectRef idx="0">
              <a:schemeClr val="accent1"/>
            </a:effectRef>
            <a:fontRef idx="minor">
              <a:schemeClr val="tx1"/>
            </a:fontRef>
          </p:style>
        </p:cxnSp>
        <p:cxnSp>
          <p:nvCxnSpPr>
            <p:cNvPr id="70" name="Straight Connector 9"/>
            <p:cNvCxnSpPr/>
            <p:nvPr/>
          </p:nvCxnSpPr>
          <p:spPr>
            <a:xfrm rot="5400000" flipV="1">
              <a:off x="10053853" y="3547144"/>
              <a:ext cx="324000" cy="1347"/>
            </a:xfrm>
            <a:prstGeom prst="line">
              <a:avLst/>
            </a:prstGeom>
            <a:noFill/>
            <a:ln w="19050">
              <a:solidFill>
                <a:srgbClr val="4472C4"/>
              </a:solidFill>
              <a:prstDash val="solid"/>
            </a:ln>
          </p:spPr>
          <p:style>
            <a:lnRef idx="1">
              <a:schemeClr val="accent1"/>
            </a:lnRef>
            <a:fillRef idx="0">
              <a:schemeClr val="accent1"/>
            </a:fillRef>
            <a:effectRef idx="0">
              <a:schemeClr val="accent1"/>
            </a:effectRef>
            <a:fontRef idx="minor">
              <a:schemeClr val="tx1"/>
            </a:fontRef>
          </p:style>
        </p:cxnSp>
        <p:cxnSp>
          <p:nvCxnSpPr>
            <p:cNvPr id="71" name="Straight Connector 9"/>
            <p:cNvCxnSpPr/>
            <p:nvPr/>
          </p:nvCxnSpPr>
          <p:spPr>
            <a:xfrm rot="5400000" flipV="1">
              <a:off x="1939869" y="3540535"/>
              <a:ext cx="324000" cy="1347"/>
            </a:xfrm>
            <a:prstGeom prst="line">
              <a:avLst/>
            </a:prstGeom>
            <a:noFill/>
            <a:ln w="19050">
              <a:solidFill>
                <a:srgbClr val="4472C4"/>
              </a:solidFill>
              <a:prstDash val="solid"/>
            </a:ln>
          </p:spPr>
          <p:style>
            <a:lnRef idx="1">
              <a:schemeClr val="accent1"/>
            </a:lnRef>
            <a:fillRef idx="0">
              <a:schemeClr val="accent1"/>
            </a:fillRef>
            <a:effectRef idx="0">
              <a:schemeClr val="accent1"/>
            </a:effectRef>
            <a:fontRef idx="minor">
              <a:schemeClr val="tx1"/>
            </a:fontRef>
          </p:style>
        </p:cxnSp>
      </p:grpSp>
      <p:sp>
        <p:nvSpPr>
          <p:cNvPr id="73" name="Metin kutusu 72">
            <a:extLst>
              <a:ext uri="{FF2B5EF4-FFF2-40B4-BE49-F238E27FC236}">
                <a16:creationId xmlns:a16="http://schemas.microsoft.com/office/drawing/2014/main" id="{55596B6E-7E00-49EF-820C-895F823634E2}"/>
              </a:ext>
            </a:extLst>
          </p:cNvPr>
          <p:cNvSpPr txBox="1"/>
          <p:nvPr/>
        </p:nvSpPr>
        <p:spPr>
          <a:xfrm>
            <a:off x="1139522" y="6544672"/>
            <a:ext cx="10261645" cy="400110"/>
          </a:xfrm>
          <a:prstGeom prst="rect">
            <a:avLst/>
          </a:prstGeom>
          <a:noFill/>
        </p:spPr>
        <p:txBody>
          <a:bodyPr wrap="square" rtlCol="0" anchor="ctr">
            <a:spAutoFit/>
          </a:bodyPr>
          <a:lstStyle/>
          <a:p>
            <a:pPr algn="ctr"/>
            <a:r>
              <a:rPr lang="tr-TR" sz="2000" b="1" dirty="0">
                <a:solidFill>
                  <a:srgbClr val="002060"/>
                </a:solidFill>
                <a:latin typeface="+mj-lt"/>
              </a:rPr>
              <a:t>TOPLAM KALİTE YÖNETİMİ KOORDİNATÖRLÜĞÜ TANITIMI</a:t>
            </a:r>
          </a:p>
        </p:txBody>
      </p:sp>
      <p:cxnSp>
        <p:nvCxnSpPr>
          <p:cNvPr id="57" name="Straight Connector 9"/>
          <p:cNvCxnSpPr>
            <a:cxnSpLocks/>
          </p:cNvCxnSpPr>
          <p:nvPr/>
        </p:nvCxnSpPr>
        <p:spPr>
          <a:xfrm>
            <a:off x="5830251" y="2739021"/>
            <a:ext cx="0" cy="272523"/>
          </a:xfrm>
          <a:prstGeom prst="line">
            <a:avLst/>
          </a:prstGeom>
          <a:noFill/>
          <a:ln w="19050">
            <a:solidFill>
              <a:srgbClr val="4472C4"/>
            </a:solidFill>
            <a:prstDash val="solid"/>
          </a:ln>
        </p:spPr>
        <p:style>
          <a:lnRef idx="1">
            <a:schemeClr val="accent1"/>
          </a:lnRef>
          <a:fillRef idx="0">
            <a:schemeClr val="accent1"/>
          </a:fillRef>
          <a:effectRef idx="0">
            <a:schemeClr val="accent1"/>
          </a:effectRef>
          <a:fontRef idx="minor">
            <a:schemeClr val="tx1"/>
          </a:fontRef>
        </p:style>
      </p:cxnSp>
      <p:sp>
        <p:nvSpPr>
          <p:cNvPr id="21" name="Dikdörtgen 20"/>
          <p:cNvSpPr/>
          <p:nvPr/>
        </p:nvSpPr>
        <p:spPr>
          <a:xfrm>
            <a:off x="3886996" y="668673"/>
            <a:ext cx="4766696" cy="9229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r>
              <a:rPr lang="tr-TR" sz="2400" b="1" dirty="0">
                <a:solidFill>
                  <a:srgbClr val="5B9BD5">
                    <a:lumMod val="50000"/>
                  </a:srgbClr>
                </a:solidFill>
                <a:cs typeface="Arial" charset="0"/>
              </a:rPr>
              <a:t>YÖNETİM TEMSİLCİSİ</a:t>
            </a:r>
          </a:p>
          <a:p>
            <a:pPr algn="ctr" fontAlgn="base">
              <a:spcBef>
                <a:spcPct val="0"/>
              </a:spcBef>
              <a:spcAft>
                <a:spcPct val="0"/>
              </a:spcAft>
              <a:defRPr/>
            </a:pPr>
            <a:r>
              <a:rPr lang="tr-TR" sz="2400" b="1" dirty="0">
                <a:solidFill>
                  <a:srgbClr val="5B9BD5">
                    <a:lumMod val="50000"/>
                  </a:srgbClr>
                </a:solidFill>
                <a:cs typeface="Arial" charset="0"/>
              </a:rPr>
              <a:t>Prof. Dr. Özgür ÖZDEMİR</a:t>
            </a:r>
          </a:p>
        </p:txBody>
      </p:sp>
      <p:sp>
        <p:nvSpPr>
          <p:cNvPr id="77" name="Dikdörtgen 76"/>
          <p:cNvSpPr/>
          <p:nvPr/>
        </p:nvSpPr>
        <p:spPr>
          <a:xfrm>
            <a:off x="362942" y="3429000"/>
            <a:ext cx="2316235" cy="10127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tr-TR" dirty="0"/>
              <a:t>ÖĞRETİM GÖREVLİSİ Abdulvahap PINAR</a:t>
            </a:r>
            <a:endParaRPr lang="tr-TR" b="1" dirty="0">
              <a:solidFill>
                <a:schemeClr val="bg1"/>
              </a:solidFill>
              <a:cs typeface="Arial" charset="0"/>
            </a:endParaRPr>
          </a:p>
          <a:p>
            <a:pPr algn="ctr"/>
            <a:endParaRPr lang="tr-TR" dirty="0"/>
          </a:p>
        </p:txBody>
      </p:sp>
      <p:sp>
        <p:nvSpPr>
          <p:cNvPr id="81" name="Dikdörtgen 80"/>
          <p:cNvSpPr/>
          <p:nvPr/>
        </p:nvSpPr>
        <p:spPr>
          <a:xfrm>
            <a:off x="3111600" y="3422676"/>
            <a:ext cx="2523744" cy="10021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ÖĞRETİM GÖREVLİSİ</a:t>
            </a:r>
          </a:p>
          <a:p>
            <a:pPr algn="ctr"/>
            <a:r>
              <a:rPr lang="tr-TR" dirty="0"/>
              <a:t>Tansu ALAN</a:t>
            </a:r>
            <a:endParaRPr lang="tr-TR" b="1" dirty="0">
              <a:solidFill>
                <a:schemeClr val="bg1"/>
              </a:solidFill>
              <a:cs typeface="Arial" charset="0"/>
            </a:endParaRPr>
          </a:p>
        </p:txBody>
      </p:sp>
      <p:sp>
        <p:nvSpPr>
          <p:cNvPr id="82" name="Dikdörtgen 81"/>
          <p:cNvSpPr/>
          <p:nvPr/>
        </p:nvSpPr>
        <p:spPr>
          <a:xfrm>
            <a:off x="6484984" y="3453345"/>
            <a:ext cx="2523744" cy="10005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TEKNİKER </a:t>
            </a:r>
          </a:p>
          <a:p>
            <a:pPr algn="ctr"/>
            <a:r>
              <a:rPr lang="tr-TR" dirty="0"/>
              <a:t>Hamza GÜÇ</a:t>
            </a:r>
            <a:endParaRPr lang="tr-TR" b="1" dirty="0">
              <a:solidFill>
                <a:schemeClr val="bg1"/>
              </a:solidFill>
              <a:cs typeface="Arial" charset="0"/>
            </a:endParaRPr>
          </a:p>
        </p:txBody>
      </p:sp>
      <p:sp>
        <p:nvSpPr>
          <p:cNvPr id="83" name="Dikdörtgen 82"/>
          <p:cNvSpPr/>
          <p:nvPr/>
        </p:nvSpPr>
        <p:spPr>
          <a:xfrm>
            <a:off x="9581626" y="3465529"/>
            <a:ext cx="2445447" cy="9761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BİLGİSAYAR İŞLETMENİ Mehmet İbrahim FİGEN</a:t>
            </a:r>
            <a:endParaRPr lang="tr-TR" b="1" dirty="0">
              <a:solidFill>
                <a:schemeClr val="bg1"/>
              </a:solidFill>
              <a:cs typeface="Arial" charset="0"/>
            </a:endParaRPr>
          </a:p>
        </p:txBody>
      </p:sp>
      <p:cxnSp>
        <p:nvCxnSpPr>
          <p:cNvPr id="4" name="Straight Connector 9">
            <a:extLst>
              <a:ext uri="{FF2B5EF4-FFF2-40B4-BE49-F238E27FC236}">
                <a16:creationId xmlns:a16="http://schemas.microsoft.com/office/drawing/2014/main" id="{5600C538-9BF5-438E-44B8-8DCF2A98748C}"/>
              </a:ext>
            </a:extLst>
          </p:cNvPr>
          <p:cNvCxnSpPr>
            <a:cxnSpLocks/>
          </p:cNvCxnSpPr>
          <p:nvPr/>
        </p:nvCxnSpPr>
        <p:spPr>
          <a:xfrm>
            <a:off x="6471626" y="2249231"/>
            <a:ext cx="0" cy="387268"/>
          </a:xfrm>
          <a:prstGeom prst="line">
            <a:avLst/>
          </a:prstGeom>
          <a:noFill/>
          <a:ln w="19050">
            <a:solidFill>
              <a:srgbClr val="4472C4"/>
            </a:solidFill>
            <a:prstDash val="solid"/>
          </a:ln>
        </p:spPr>
        <p:style>
          <a:lnRef idx="1">
            <a:schemeClr val="accent1"/>
          </a:lnRef>
          <a:fillRef idx="0">
            <a:schemeClr val="accent1"/>
          </a:fillRef>
          <a:effectRef idx="0">
            <a:schemeClr val="accent1"/>
          </a:effectRef>
          <a:fontRef idx="minor">
            <a:schemeClr val="tx1"/>
          </a:fontRef>
        </p:style>
      </p:cxnSp>
      <p:sp>
        <p:nvSpPr>
          <p:cNvPr id="3" name="Dikdörtgen 2">
            <a:extLst>
              <a:ext uri="{FF2B5EF4-FFF2-40B4-BE49-F238E27FC236}">
                <a16:creationId xmlns:a16="http://schemas.microsoft.com/office/drawing/2014/main" id="{2DB0B2D3-046D-EC0F-DB13-2593D0461247}"/>
              </a:ext>
            </a:extLst>
          </p:cNvPr>
          <p:cNvSpPr/>
          <p:nvPr/>
        </p:nvSpPr>
        <p:spPr>
          <a:xfrm>
            <a:off x="3886996" y="1816078"/>
            <a:ext cx="4766696" cy="9229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r>
              <a:rPr lang="tr-TR" sz="2000" b="1" dirty="0">
                <a:solidFill>
                  <a:srgbClr val="5B9BD5">
                    <a:lumMod val="50000"/>
                  </a:srgbClr>
                </a:solidFill>
                <a:cs typeface="Arial" charset="0"/>
              </a:rPr>
              <a:t>TKY KOORDİNATÖRÜ</a:t>
            </a:r>
          </a:p>
          <a:p>
            <a:pPr algn="ctr" fontAlgn="base">
              <a:spcBef>
                <a:spcPct val="0"/>
              </a:spcBef>
              <a:spcAft>
                <a:spcPct val="0"/>
              </a:spcAft>
              <a:defRPr/>
            </a:pPr>
            <a:r>
              <a:rPr lang="tr-TR" sz="2000" b="1" dirty="0">
                <a:solidFill>
                  <a:srgbClr val="5B9BD5">
                    <a:lumMod val="50000"/>
                  </a:srgbClr>
                </a:solidFill>
                <a:cs typeface="Arial" charset="0"/>
              </a:rPr>
              <a:t>Dr. Öğr. Üyesi Cavidan GÜL VARIŞ</a:t>
            </a:r>
          </a:p>
        </p:txBody>
      </p:sp>
      <p:cxnSp>
        <p:nvCxnSpPr>
          <p:cNvPr id="5" name="Straight Connector 9">
            <a:extLst>
              <a:ext uri="{FF2B5EF4-FFF2-40B4-BE49-F238E27FC236}">
                <a16:creationId xmlns:a16="http://schemas.microsoft.com/office/drawing/2014/main" id="{24F68D4C-D3AE-527B-54AF-2C697795710F}"/>
              </a:ext>
            </a:extLst>
          </p:cNvPr>
          <p:cNvCxnSpPr>
            <a:cxnSpLocks/>
          </p:cNvCxnSpPr>
          <p:nvPr/>
        </p:nvCxnSpPr>
        <p:spPr>
          <a:xfrm>
            <a:off x="5830251" y="1578536"/>
            <a:ext cx="0" cy="237542"/>
          </a:xfrm>
          <a:prstGeom prst="line">
            <a:avLst/>
          </a:prstGeom>
          <a:noFill/>
          <a:ln w="19050">
            <a:solidFill>
              <a:srgbClr val="4472C4"/>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90133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2 Metin kutusu">
            <a:extLst>
              <a:ext uri="{FF2B5EF4-FFF2-40B4-BE49-F238E27FC236}">
                <a16:creationId xmlns:a16="http://schemas.microsoft.com/office/drawing/2014/main" id="{DC20134A-45F2-4307-873F-6D3DC29BA46D}"/>
              </a:ext>
            </a:extLst>
          </p:cNvPr>
          <p:cNvSpPr txBox="1"/>
          <p:nvPr/>
        </p:nvSpPr>
        <p:spPr>
          <a:xfrm>
            <a:off x="2553813" y="-69508"/>
            <a:ext cx="6971251" cy="584775"/>
          </a:xfrm>
          <a:prstGeom prst="rect">
            <a:avLst/>
          </a:prstGeom>
          <a:noFill/>
        </p:spPr>
        <p:txBody>
          <a:bodyPr wrap="square" rtlCol="0">
            <a:spAutoFit/>
          </a:bodyPr>
          <a:lstStyle/>
          <a:p>
            <a:pPr algn="ctr" fontAlgn="base">
              <a:spcBef>
                <a:spcPct val="0"/>
              </a:spcBef>
              <a:spcAft>
                <a:spcPct val="0"/>
              </a:spcAft>
            </a:pPr>
            <a:r>
              <a:rPr lang="tr-TR" sz="3200" b="1" dirty="0">
                <a:solidFill>
                  <a:schemeClr val="bg1"/>
                </a:solidFill>
                <a:latin typeface="+mj-lt"/>
                <a:cs typeface="Arial" charset="0"/>
              </a:rPr>
              <a:t>PERSONEL DURUMU</a:t>
            </a:r>
          </a:p>
        </p:txBody>
      </p:sp>
      <p:grpSp>
        <p:nvGrpSpPr>
          <p:cNvPr id="92" name="Grup 91"/>
          <p:cNvGrpSpPr/>
          <p:nvPr/>
        </p:nvGrpSpPr>
        <p:grpSpPr>
          <a:xfrm>
            <a:off x="1067095" y="3686776"/>
            <a:ext cx="4382389" cy="2642241"/>
            <a:chOff x="355754" y="3313035"/>
            <a:chExt cx="5808693" cy="3083172"/>
          </a:xfrm>
        </p:grpSpPr>
        <p:sp>
          <p:nvSpPr>
            <p:cNvPr id="45" name="Dikdörtgen 44"/>
            <p:cNvSpPr/>
            <p:nvPr/>
          </p:nvSpPr>
          <p:spPr>
            <a:xfrm>
              <a:off x="355754" y="3313035"/>
              <a:ext cx="5565936" cy="3083172"/>
            </a:xfrm>
            <a:prstGeom prst="rect">
              <a:avLst/>
            </a:prstGeom>
            <a:solidFill>
              <a:schemeClr val="bg1"/>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aphicFrame>
          <p:nvGraphicFramePr>
            <p:cNvPr id="90" name="Grafik 89"/>
            <p:cNvGraphicFramePr/>
            <p:nvPr>
              <p:extLst>
                <p:ext uri="{D42A27DB-BD31-4B8C-83A1-F6EECF244321}">
                  <p14:modId xmlns:p14="http://schemas.microsoft.com/office/powerpoint/2010/main" val="3969582522"/>
                </p:ext>
              </p:extLst>
            </p:nvPr>
          </p:nvGraphicFramePr>
          <p:xfrm>
            <a:off x="700868" y="3679453"/>
            <a:ext cx="5463579" cy="2662911"/>
          </p:xfrm>
          <a:graphic>
            <a:graphicData uri="http://schemas.openxmlformats.org/drawingml/2006/chart">
              <c:chart xmlns:c="http://schemas.openxmlformats.org/drawingml/2006/chart" xmlns:r="http://schemas.openxmlformats.org/officeDocument/2006/relationships" r:id="rId3"/>
            </a:graphicData>
          </a:graphic>
        </p:graphicFrame>
        <p:sp>
          <p:nvSpPr>
            <p:cNvPr id="46" name="Dikdörtgen 45"/>
            <p:cNvSpPr/>
            <p:nvPr/>
          </p:nvSpPr>
          <p:spPr>
            <a:xfrm>
              <a:off x="1701725" y="3326967"/>
              <a:ext cx="2764643" cy="338554"/>
            </a:xfrm>
            <a:prstGeom prst="rect">
              <a:avLst/>
            </a:prstGeom>
          </p:spPr>
          <p:txBody>
            <a:bodyPr wrap="none">
              <a:spAutoFit/>
            </a:bodyPr>
            <a:lstStyle/>
            <a:p>
              <a:pPr algn="ctr">
                <a:defRPr sz="1862" b="0" i="0" u="none" strike="noStrike" kern="1200" spc="0" baseline="0">
                  <a:solidFill>
                    <a:prstClr val="black">
                      <a:lumMod val="65000"/>
                      <a:lumOff val="35000"/>
                    </a:prstClr>
                  </a:solidFill>
                  <a:latin typeface="+mn-lt"/>
                  <a:ea typeface="+mn-ea"/>
                  <a:cs typeface="+mn-cs"/>
                </a:defRPr>
              </a:pPr>
              <a:r>
                <a:rPr lang="tr-TR" sz="1600" b="1" dirty="0"/>
                <a:t>Yıllara Göre Personel Dağılımı</a:t>
              </a:r>
            </a:p>
          </p:txBody>
        </p:sp>
      </p:grpSp>
      <p:sp>
        <p:nvSpPr>
          <p:cNvPr id="48" name="Metin kutusu 47">
            <a:extLst>
              <a:ext uri="{FF2B5EF4-FFF2-40B4-BE49-F238E27FC236}">
                <a16:creationId xmlns:a16="http://schemas.microsoft.com/office/drawing/2014/main" id="{55596B6E-7E00-49EF-820C-895F823634E2}"/>
              </a:ext>
            </a:extLst>
          </p:cNvPr>
          <p:cNvSpPr txBox="1"/>
          <p:nvPr/>
        </p:nvSpPr>
        <p:spPr>
          <a:xfrm>
            <a:off x="1139522" y="6544672"/>
            <a:ext cx="10261645" cy="400110"/>
          </a:xfrm>
          <a:prstGeom prst="rect">
            <a:avLst/>
          </a:prstGeom>
          <a:noFill/>
        </p:spPr>
        <p:txBody>
          <a:bodyPr wrap="square" rtlCol="0" anchor="ctr">
            <a:spAutoFit/>
          </a:bodyPr>
          <a:lstStyle/>
          <a:p>
            <a:pPr algn="ctr"/>
            <a:r>
              <a:rPr lang="tr-TR" sz="2000" b="1" dirty="0">
                <a:solidFill>
                  <a:srgbClr val="44546A">
                    <a:lumMod val="75000"/>
                  </a:srgbClr>
                </a:solidFill>
                <a:latin typeface="+mj-lt"/>
              </a:rPr>
              <a:t>TOPLAM KALİTE YÖNETİMİ KOORDİNATÖRLÜĞÜ</a:t>
            </a:r>
          </a:p>
        </p:txBody>
      </p:sp>
      <p:graphicFrame>
        <p:nvGraphicFramePr>
          <p:cNvPr id="9" name="Tablo 8"/>
          <p:cNvGraphicFramePr>
            <a:graphicFrameLocks noGrp="1"/>
          </p:cNvGraphicFramePr>
          <p:nvPr>
            <p:extLst>
              <p:ext uri="{D42A27DB-BD31-4B8C-83A1-F6EECF244321}">
                <p14:modId xmlns:p14="http://schemas.microsoft.com/office/powerpoint/2010/main" val="2398753681"/>
              </p:ext>
            </p:extLst>
          </p:nvPr>
        </p:nvGraphicFramePr>
        <p:xfrm>
          <a:off x="2463818" y="491880"/>
          <a:ext cx="7151239" cy="3038089"/>
        </p:xfrm>
        <a:graphic>
          <a:graphicData uri="http://schemas.openxmlformats.org/drawingml/2006/table">
            <a:tbl>
              <a:tblPr firstRow="1" bandRow="1">
                <a:tableStyleId>{F5AB1C69-6EDB-4FF4-983F-18BD219EF322}</a:tableStyleId>
              </a:tblPr>
              <a:tblGrid>
                <a:gridCol w="1456425">
                  <a:extLst>
                    <a:ext uri="{9D8B030D-6E8A-4147-A177-3AD203B41FA5}">
                      <a16:colId xmlns:a16="http://schemas.microsoft.com/office/drawing/2014/main" val="1661125521"/>
                    </a:ext>
                  </a:extLst>
                </a:gridCol>
                <a:gridCol w="1216073">
                  <a:extLst>
                    <a:ext uri="{9D8B030D-6E8A-4147-A177-3AD203B41FA5}">
                      <a16:colId xmlns:a16="http://schemas.microsoft.com/office/drawing/2014/main" val="1908781149"/>
                    </a:ext>
                  </a:extLst>
                </a:gridCol>
                <a:gridCol w="1216073">
                  <a:extLst>
                    <a:ext uri="{9D8B030D-6E8A-4147-A177-3AD203B41FA5}">
                      <a16:colId xmlns:a16="http://schemas.microsoft.com/office/drawing/2014/main" val="2304827194"/>
                    </a:ext>
                  </a:extLst>
                </a:gridCol>
                <a:gridCol w="900150">
                  <a:extLst>
                    <a:ext uri="{9D8B030D-6E8A-4147-A177-3AD203B41FA5}">
                      <a16:colId xmlns:a16="http://schemas.microsoft.com/office/drawing/2014/main" val="3623902279"/>
                    </a:ext>
                  </a:extLst>
                </a:gridCol>
                <a:gridCol w="1015450">
                  <a:extLst>
                    <a:ext uri="{9D8B030D-6E8A-4147-A177-3AD203B41FA5}">
                      <a16:colId xmlns:a16="http://schemas.microsoft.com/office/drawing/2014/main" val="2892605575"/>
                    </a:ext>
                  </a:extLst>
                </a:gridCol>
                <a:gridCol w="1347068">
                  <a:extLst>
                    <a:ext uri="{9D8B030D-6E8A-4147-A177-3AD203B41FA5}">
                      <a16:colId xmlns:a16="http://schemas.microsoft.com/office/drawing/2014/main" val="535124561"/>
                    </a:ext>
                  </a:extLst>
                </a:gridCol>
              </a:tblGrid>
              <a:tr h="577410">
                <a:tc>
                  <a:txBody>
                    <a:bodyPr/>
                    <a:lstStyle/>
                    <a:p>
                      <a:pPr marL="457200" lvl="1" indent="0" algn="l" fontAlgn="b">
                        <a:buFont typeface="Arial" panose="020B0604020202020204" pitchFamily="34" charset="0"/>
                        <a:buNone/>
                      </a:pPr>
                      <a:r>
                        <a:rPr lang="tr-TR" sz="1400" u="none" strike="noStrike" dirty="0">
                          <a:effectLst/>
                        </a:rPr>
                        <a:t>Kadro Durumu</a:t>
                      </a:r>
                      <a:endParaRPr lang="tr-TR"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marL="457200" lvl="1" indent="0" algn="ctr" fontAlgn="b">
                        <a:buFont typeface="Arial" panose="020B0604020202020204" pitchFamily="34" charset="0"/>
                        <a:buNone/>
                      </a:pPr>
                      <a:r>
                        <a:rPr lang="tr-TR" sz="1400" b="1" u="none" strike="noStrike" dirty="0">
                          <a:solidFill>
                            <a:schemeClr val="bg1"/>
                          </a:solidFill>
                          <a:effectLst/>
                        </a:rPr>
                        <a:t>2020</a:t>
                      </a:r>
                      <a:endParaRPr lang="tr-TR" sz="1400" b="1" i="0" u="none" strike="noStrike" dirty="0">
                        <a:solidFill>
                          <a:schemeClr val="bg1"/>
                        </a:solidFill>
                        <a:effectLst/>
                        <a:latin typeface="Calibri" panose="020F0502020204030204" pitchFamily="34" charset="0"/>
                      </a:endParaRPr>
                    </a:p>
                  </a:txBody>
                  <a:tcPr marL="9525" marR="9525" marT="9525" marB="0" anchor="ctr"/>
                </a:tc>
                <a:tc>
                  <a:txBody>
                    <a:bodyPr/>
                    <a:lstStyle/>
                    <a:p>
                      <a:pPr marL="457200" lvl="1" indent="0" algn="ctr" fontAlgn="b">
                        <a:buFont typeface="Arial" panose="020B0604020202020204" pitchFamily="34" charset="0"/>
                        <a:buNone/>
                      </a:pPr>
                      <a:r>
                        <a:rPr lang="tr-TR" sz="1400" b="1" u="none" strike="noStrike" dirty="0">
                          <a:solidFill>
                            <a:schemeClr val="bg1"/>
                          </a:solidFill>
                          <a:effectLst/>
                        </a:rPr>
                        <a:t>2021</a:t>
                      </a:r>
                      <a:endParaRPr lang="tr-TR" sz="1400" b="1" i="0" u="none" strike="noStrike" dirty="0">
                        <a:solidFill>
                          <a:schemeClr val="bg1"/>
                        </a:solidFill>
                        <a:effectLst/>
                        <a:latin typeface="Calibri" panose="020F0502020204030204" pitchFamily="34" charset="0"/>
                      </a:endParaRPr>
                    </a:p>
                  </a:txBody>
                  <a:tcPr marL="9525" marR="9525" marT="9525" marB="0" anchor="ctr"/>
                </a:tc>
                <a:tc>
                  <a:txBody>
                    <a:bodyPr/>
                    <a:lstStyle/>
                    <a:p>
                      <a:pPr marL="457200" lvl="1" indent="0" algn="ctr" fontAlgn="b">
                        <a:buFont typeface="Arial" panose="020B0604020202020204" pitchFamily="34" charset="0"/>
                        <a:buNone/>
                      </a:pPr>
                      <a:r>
                        <a:rPr lang="tr-TR" sz="1400" b="1" u="none" strike="noStrike" dirty="0">
                          <a:solidFill>
                            <a:schemeClr val="bg1"/>
                          </a:solidFill>
                          <a:effectLst/>
                        </a:rPr>
                        <a:t>2022</a:t>
                      </a:r>
                      <a:endParaRPr lang="tr-TR" sz="1400" b="1" i="0" u="none" strike="noStrike" dirty="0">
                        <a:solidFill>
                          <a:schemeClr val="bg1"/>
                        </a:solidFill>
                        <a:effectLst/>
                        <a:latin typeface="Calibri" panose="020F0502020204030204" pitchFamily="34" charset="0"/>
                      </a:endParaRPr>
                    </a:p>
                  </a:txBody>
                  <a:tcPr marL="9525" marR="9525" marT="9525" marB="0" anchor="ctr"/>
                </a:tc>
                <a:tc>
                  <a:txBody>
                    <a:bodyPr/>
                    <a:lstStyle/>
                    <a:p>
                      <a:pPr marL="457200" lvl="1" indent="0" algn="ctr" fontAlgn="b">
                        <a:buFont typeface="Arial" panose="020B0604020202020204" pitchFamily="34" charset="0"/>
                        <a:buNone/>
                      </a:pPr>
                      <a:r>
                        <a:rPr lang="tr-TR" sz="1400" b="1" u="none" strike="noStrike" dirty="0">
                          <a:solidFill>
                            <a:schemeClr val="bg1"/>
                          </a:solidFill>
                          <a:effectLst/>
                        </a:rPr>
                        <a:t>2023</a:t>
                      </a:r>
                      <a:endParaRPr lang="tr-TR" sz="1400" b="1" i="0" u="none" strike="noStrike" dirty="0">
                        <a:solidFill>
                          <a:schemeClr val="bg1"/>
                        </a:solidFill>
                        <a:effectLst/>
                        <a:latin typeface="Calibri" panose="020F0502020204030204" pitchFamily="34" charset="0"/>
                      </a:endParaRPr>
                    </a:p>
                  </a:txBody>
                  <a:tcPr marL="9525" marR="9525" marT="9525" marB="0" anchor="ctr"/>
                </a:tc>
                <a:tc>
                  <a:txBody>
                    <a:bodyPr/>
                    <a:lstStyle/>
                    <a:p>
                      <a:pPr marL="457200" lvl="1" indent="0" algn="ctr" fontAlgn="b">
                        <a:buFont typeface="Arial" panose="020B0604020202020204" pitchFamily="34" charset="0"/>
                        <a:buNone/>
                      </a:pPr>
                      <a:r>
                        <a:rPr lang="tr-TR" sz="1400" b="1" u="none" strike="noStrike" dirty="0">
                          <a:solidFill>
                            <a:schemeClr val="bg1"/>
                          </a:solidFill>
                          <a:effectLst/>
                        </a:rPr>
                        <a:t>2024</a:t>
                      </a:r>
                      <a:endParaRPr lang="tr-TR" sz="1400" b="1" i="0" u="none" strike="noStrike" dirty="0">
                        <a:solidFill>
                          <a:schemeClr val="bg1"/>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913682387"/>
                  </a:ext>
                </a:extLst>
              </a:tr>
              <a:tr h="614968">
                <a:tc>
                  <a:txBody>
                    <a:bodyPr/>
                    <a:lstStyle/>
                    <a:p>
                      <a:pPr marL="457200" lvl="1" indent="0" algn="l" fontAlgn="b">
                        <a:buFont typeface="Arial" panose="020B0604020202020204" pitchFamily="34" charset="0"/>
                        <a:buNone/>
                      </a:pPr>
                      <a:endParaRPr lang="tr-TR" sz="1400" u="none" strike="noStrike" dirty="0">
                        <a:effectLst/>
                      </a:endParaRPr>
                    </a:p>
                    <a:p>
                      <a:pPr marL="457200" lvl="1" indent="0" algn="l" fontAlgn="b">
                        <a:buFont typeface="Arial" panose="020B0604020202020204" pitchFamily="34" charset="0"/>
                        <a:buNone/>
                      </a:pPr>
                      <a:r>
                        <a:rPr lang="tr-TR" sz="1400" u="none" strike="noStrike" dirty="0">
                          <a:effectLst/>
                        </a:rPr>
                        <a:t>Öğretim Üyesi</a:t>
                      </a:r>
                    </a:p>
                    <a:p>
                      <a:pPr marL="457200" lvl="1" indent="0" algn="l" fontAlgn="b">
                        <a:buFont typeface="Arial" panose="020B0604020202020204" pitchFamily="34" charset="0"/>
                        <a:buNone/>
                      </a:pPr>
                      <a:endParaRPr lang="tr-TR"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marL="457200" lvl="1" indent="0" algn="l" fontAlgn="b">
                        <a:buFont typeface="Arial" panose="020B0604020202020204" pitchFamily="34" charset="0"/>
                        <a:buNone/>
                      </a:pPr>
                      <a:r>
                        <a:rPr lang="tr-TR" sz="1400" b="0" i="0" u="none" strike="noStrike" dirty="0">
                          <a:solidFill>
                            <a:srgbClr val="000000"/>
                          </a:solidFill>
                          <a:effectLst/>
                          <a:latin typeface="Calibri" panose="020F0502020204030204" pitchFamily="34" charset="0"/>
                        </a:rPr>
                        <a:t>2</a:t>
                      </a:r>
                    </a:p>
                  </a:txBody>
                  <a:tcPr marL="9525" marR="9525" marT="9525" marB="0" anchor="ctr"/>
                </a:tc>
                <a:tc>
                  <a:txBody>
                    <a:bodyPr/>
                    <a:lstStyle/>
                    <a:p>
                      <a:pPr marL="457200" lvl="1" indent="0" algn="l" fontAlgn="b">
                        <a:buFont typeface="Arial" panose="020B0604020202020204" pitchFamily="34" charset="0"/>
                        <a:buNone/>
                      </a:pPr>
                      <a:r>
                        <a:rPr lang="tr-TR" sz="1400" b="0" i="0" u="none" strike="noStrike" dirty="0">
                          <a:solidFill>
                            <a:srgbClr val="000000"/>
                          </a:solidFill>
                          <a:effectLst/>
                          <a:latin typeface="Calibri" panose="020F0502020204030204" pitchFamily="34" charset="0"/>
                        </a:rPr>
                        <a:t>2</a:t>
                      </a:r>
                    </a:p>
                  </a:txBody>
                  <a:tcPr marL="9525" marR="9525" marT="9525" marB="0" anchor="ctr"/>
                </a:tc>
                <a:tc>
                  <a:txBody>
                    <a:bodyPr/>
                    <a:lstStyle/>
                    <a:p>
                      <a:pPr marL="457200" lvl="1" indent="0" algn="l" fontAlgn="b">
                        <a:buFont typeface="Arial" panose="020B0604020202020204" pitchFamily="34" charset="0"/>
                        <a:buNone/>
                      </a:pPr>
                      <a:r>
                        <a:rPr lang="tr-TR" sz="1400" b="0" i="0" u="none" strike="noStrike" dirty="0">
                          <a:solidFill>
                            <a:srgbClr val="000000"/>
                          </a:solidFill>
                          <a:effectLst/>
                          <a:latin typeface="Calibri" panose="020F0502020204030204" pitchFamily="34" charset="0"/>
                        </a:rPr>
                        <a:t>2</a:t>
                      </a:r>
                    </a:p>
                  </a:txBody>
                  <a:tcPr marL="9525" marR="9525" marT="9525" marB="0" anchor="ctr"/>
                </a:tc>
                <a:tc>
                  <a:txBody>
                    <a:bodyPr/>
                    <a:lstStyle/>
                    <a:p>
                      <a:pPr marL="457200" lvl="1" indent="0" algn="l" fontAlgn="b">
                        <a:buFont typeface="Arial" panose="020B0604020202020204" pitchFamily="34" charset="0"/>
                        <a:buNone/>
                      </a:pPr>
                      <a:r>
                        <a:rPr lang="tr-TR" sz="1400" b="0" i="0" u="none" strike="noStrike" dirty="0">
                          <a:solidFill>
                            <a:srgbClr val="000000"/>
                          </a:solidFill>
                          <a:effectLst/>
                          <a:latin typeface="Calibri" panose="020F0502020204030204" pitchFamily="34" charset="0"/>
                        </a:rPr>
                        <a:t>2</a:t>
                      </a:r>
                    </a:p>
                  </a:txBody>
                  <a:tcPr marL="9525" marR="9525" marT="9525" marB="0" anchor="ctr"/>
                </a:tc>
                <a:tc>
                  <a:txBody>
                    <a:bodyPr/>
                    <a:lstStyle/>
                    <a:p>
                      <a:pPr marL="457200" lvl="1" indent="0" algn="l" fontAlgn="b">
                        <a:buFont typeface="Arial" panose="020B0604020202020204" pitchFamily="34" charset="0"/>
                        <a:buNone/>
                      </a:pPr>
                      <a:r>
                        <a:rPr lang="tr-TR" sz="1400" b="0" u="none" strike="noStrike" dirty="0">
                          <a:solidFill>
                            <a:srgbClr val="000000"/>
                          </a:solidFill>
                          <a:effectLst/>
                        </a:rPr>
                        <a:t>1</a:t>
                      </a:r>
                      <a:endParaRPr lang="tr-TR" sz="14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63959329"/>
                  </a:ext>
                </a:extLst>
              </a:tr>
              <a:tr h="381471">
                <a:tc>
                  <a:txBody>
                    <a:bodyPr/>
                    <a:lstStyle/>
                    <a:p>
                      <a:pPr marL="457200" lvl="1" indent="0" algn="l" fontAlgn="b">
                        <a:buFont typeface="Arial" panose="020B0604020202020204" pitchFamily="34" charset="0"/>
                        <a:buNone/>
                      </a:pPr>
                      <a:r>
                        <a:rPr lang="tr-TR" sz="1400" b="0" u="none" strike="noStrike" dirty="0">
                          <a:solidFill>
                            <a:srgbClr val="000000"/>
                          </a:solidFill>
                          <a:effectLst/>
                        </a:rPr>
                        <a:t>Öğretim Görevlisi</a:t>
                      </a:r>
                      <a:endParaRPr lang="tr-TR"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marL="457200" lvl="1" indent="0" algn="l" fontAlgn="b">
                        <a:buFont typeface="Arial" panose="020B0604020202020204" pitchFamily="34" charset="0"/>
                        <a:buNone/>
                      </a:pPr>
                      <a:r>
                        <a:rPr lang="tr-TR" sz="1400" b="0" i="0" u="none" strike="noStrike" dirty="0">
                          <a:solidFill>
                            <a:srgbClr val="000000"/>
                          </a:solidFill>
                          <a:effectLst/>
                          <a:latin typeface="Calibri" panose="020F0502020204030204" pitchFamily="34" charset="0"/>
                        </a:rPr>
                        <a:t>-</a:t>
                      </a:r>
                    </a:p>
                  </a:txBody>
                  <a:tcPr marL="9525" marR="9525" marT="9525" marB="0" anchor="ctr"/>
                </a:tc>
                <a:tc>
                  <a:txBody>
                    <a:bodyPr/>
                    <a:lstStyle/>
                    <a:p>
                      <a:pPr marL="457200" lvl="1" indent="0" algn="l" fontAlgn="b">
                        <a:buFont typeface="Arial" panose="020B0604020202020204" pitchFamily="34" charset="0"/>
                        <a:buNone/>
                      </a:pPr>
                      <a:r>
                        <a:rPr lang="tr-TR" sz="1400" b="0" i="0" u="none" strike="noStrike" dirty="0">
                          <a:solidFill>
                            <a:srgbClr val="000000"/>
                          </a:solidFill>
                          <a:effectLst/>
                          <a:latin typeface="Calibri" panose="020F0502020204030204" pitchFamily="34" charset="0"/>
                        </a:rPr>
                        <a:t>-</a:t>
                      </a:r>
                    </a:p>
                  </a:txBody>
                  <a:tcPr marL="9525" marR="9525" marT="9525" marB="0" anchor="ctr"/>
                </a:tc>
                <a:tc>
                  <a:txBody>
                    <a:bodyPr/>
                    <a:lstStyle/>
                    <a:p>
                      <a:pPr marL="457200" lvl="1" indent="0" algn="l" fontAlgn="b">
                        <a:buFont typeface="Arial" panose="020B0604020202020204" pitchFamily="34" charset="0"/>
                        <a:buNone/>
                      </a:pPr>
                      <a:r>
                        <a:rPr lang="tr-TR" sz="1400" b="0" i="0" u="none" strike="noStrike" dirty="0">
                          <a:solidFill>
                            <a:srgbClr val="000000"/>
                          </a:solidFill>
                          <a:effectLst/>
                          <a:latin typeface="Calibri" panose="020F0502020204030204" pitchFamily="34" charset="0"/>
                        </a:rPr>
                        <a:t>-</a:t>
                      </a:r>
                    </a:p>
                  </a:txBody>
                  <a:tcPr marL="9525" marR="9525" marT="9525" marB="0" anchor="ctr"/>
                </a:tc>
                <a:tc>
                  <a:txBody>
                    <a:bodyPr/>
                    <a:lstStyle/>
                    <a:p>
                      <a:pPr marL="457200" lvl="1" indent="0" algn="l" fontAlgn="b">
                        <a:buFont typeface="Arial" panose="020B0604020202020204" pitchFamily="34" charset="0"/>
                        <a:buNone/>
                      </a:pPr>
                      <a:r>
                        <a:rPr lang="tr-TR" sz="1400" b="0" i="0" u="none" strike="noStrike" dirty="0">
                          <a:solidFill>
                            <a:srgbClr val="000000"/>
                          </a:solidFill>
                          <a:effectLst/>
                          <a:latin typeface="Calibri" panose="020F0502020204030204" pitchFamily="34" charset="0"/>
                        </a:rPr>
                        <a:t>-</a:t>
                      </a:r>
                    </a:p>
                  </a:txBody>
                  <a:tcPr marL="9525" marR="9525" marT="9525" marB="0" anchor="ctr"/>
                </a:tc>
                <a:tc>
                  <a:txBody>
                    <a:bodyPr/>
                    <a:lstStyle/>
                    <a:p>
                      <a:pPr marL="457200" lvl="1" indent="0" algn="l" fontAlgn="b">
                        <a:buFont typeface="Arial" panose="020B0604020202020204" pitchFamily="34" charset="0"/>
                        <a:buNone/>
                      </a:pPr>
                      <a:r>
                        <a:rPr lang="tr-TR" sz="1400" b="0" u="none" strike="noStrike" dirty="0">
                          <a:solidFill>
                            <a:srgbClr val="000000"/>
                          </a:solidFill>
                          <a:effectLst/>
                        </a:rPr>
                        <a:t>2</a:t>
                      </a:r>
                      <a:endParaRPr lang="tr-TR" sz="14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758330058"/>
                  </a:ext>
                </a:extLst>
              </a:tr>
              <a:tr h="614968">
                <a:tc>
                  <a:txBody>
                    <a:bodyPr/>
                    <a:lstStyle/>
                    <a:p>
                      <a:pPr marL="457200" marR="0" lvl="1" indent="0" algn="l" defTabSz="914400" rtl="0" eaLnBrk="1" fontAlgn="b" latinLnBrk="0" hangingPunct="1">
                        <a:lnSpc>
                          <a:spcPct val="100000"/>
                        </a:lnSpc>
                        <a:spcBef>
                          <a:spcPts val="0"/>
                        </a:spcBef>
                        <a:spcAft>
                          <a:spcPts val="0"/>
                        </a:spcAft>
                        <a:buClrTx/>
                        <a:buSzTx/>
                        <a:buFont typeface="Arial" panose="020B0604020202020204" pitchFamily="34" charset="0"/>
                        <a:buNone/>
                        <a:tabLst/>
                        <a:defRPr/>
                      </a:pPr>
                      <a:r>
                        <a:rPr lang="tr-TR" sz="1400" u="none" strike="noStrike" dirty="0">
                          <a:effectLst/>
                        </a:rPr>
                        <a:t>Bilgisayar İşletmeni</a:t>
                      </a:r>
                    </a:p>
                    <a:p>
                      <a:pPr marL="457200" lvl="1" indent="0" algn="l" fontAlgn="b">
                        <a:buFont typeface="Arial" panose="020B0604020202020204" pitchFamily="34" charset="0"/>
                        <a:buNone/>
                      </a:pPr>
                      <a:endParaRPr lang="tr-TR"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marL="457200" lvl="1" indent="0" algn="l" fontAlgn="b">
                        <a:buFont typeface="Arial" panose="020B0604020202020204" pitchFamily="34" charset="0"/>
                        <a:buNone/>
                      </a:pPr>
                      <a:r>
                        <a:rPr lang="tr-TR" sz="1400" b="0" i="0" u="none" strike="noStrike" dirty="0">
                          <a:solidFill>
                            <a:srgbClr val="000000"/>
                          </a:solidFill>
                          <a:effectLst/>
                          <a:latin typeface="Calibri" panose="020F0502020204030204" pitchFamily="34" charset="0"/>
                        </a:rPr>
                        <a:t>1</a:t>
                      </a:r>
                    </a:p>
                  </a:txBody>
                  <a:tcPr marL="9525" marR="9525" marT="9525" marB="0" anchor="ctr"/>
                </a:tc>
                <a:tc>
                  <a:txBody>
                    <a:bodyPr/>
                    <a:lstStyle/>
                    <a:p>
                      <a:pPr marL="457200" lvl="1" indent="0" algn="l" fontAlgn="b">
                        <a:buFont typeface="Arial" panose="020B0604020202020204" pitchFamily="34" charset="0"/>
                        <a:buNone/>
                      </a:pPr>
                      <a:r>
                        <a:rPr lang="tr-TR" sz="1400" b="0" i="0" u="none" strike="noStrike" dirty="0">
                          <a:solidFill>
                            <a:srgbClr val="000000"/>
                          </a:solidFill>
                          <a:effectLst/>
                          <a:latin typeface="Calibri" panose="020F0502020204030204" pitchFamily="34" charset="0"/>
                        </a:rPr>
                        <a:t>1</a:t>
                      </a:r>
                    </a:p>
                  </a:txBody>
                  <a:tcPr marL="9525" marR="9525" marT="9525" marB="0" anchor="ctr"/>
                </a:tc>
                <a:tc>
                  <a:txBody>
                    <a:bodyPr/>
                    <a:lstStyle/>
                    <a:p>
                      <a:pPr marL="457200" lvl="1" indent="0" algn="l" fontAlgn="b">
                        <a:buFont typeface="Arial" panose="020B0604020202020204" pitchFamily="34" charset="0"/>
                        <a:buNone/>
                      </a:pPr>
                      <a:r>
                        <a:rPr lang="tr-TR" sz="1400" b="0" i="0" u="none" strike="noStrike" dirty="0">
                          <a:solidFill>
                            <a:srgbClr val="000000"/>
                          </a:solidFill>
                          <a:effectLst/>
                          <a:latin typeface="Calibri" panose="020F0502020204030204" pitchFamily="34" charset="0"/>
                        </a:rPr>
                        <a:t>1</a:t>
                      </a:r>
                    </a:p>
                  </a:txBody>
                  <a:tcPr marL="9525" marR="9525" marT="9525" marB="0" anchor="ctr"/>
                </a:tc>
                <a:tc>
                  <a:txBody>
                    <a:bodyPr/>
                    <a:lstStyle/>
                    <a:p>
                      <a:pPr marL="457200" lvl="1" indent="0" algn="l" fontAlgn="b">
                        <a:buFont typeface="Arial" panose="020B0604020202020204" pitchFamily="34" charset="0"/>
                        <a:buNone/>
                      </a:pPr>
                      <a:r>
                        <a:rPr lang="tr-TR" sz="1400" b="0" i="0" u="none" strike="noStrike" dirty="0">
                          <a:solidFill>
                            <a:srgbClr val="000000"/>
                          </a:solidFill>
                          <a:effectLst/>
                          <a:latin typeface="Calibri" panose="020F0502020204030204" pitchFamily="34" charset="0"/>
                        </a:rPr>
                        <a:t>1</a:t>
                      </a:r>
                    </a:p>
                  </a:txBody>
                  <a:tcPr marL="9525" marR="9525" marT="9525" marB="0" anchor="ctr"/>
                </a:tc>
                <a:tc>
                  <a:txBody>
                    <a:bodyPr/>
                    <a:lstStyle/>
                    <a:p>
                      <a:pPr marL="457200" lvl="1" indent="0" algn="l" fontAlgn="b">
                        <a:buFont typeface="Arial" panose="020B0604020202020204" pitchFamily="34" charset="0"/>
                        <a:buNone/>
                      </a:pPr>
                      <a:r>
                        <a:rPr lang="tr-TR" sz="1400" b="0" u="none" strike="noStrike" dirty="0">
                          <a:solidFill>
                            <a:srgbClr val="000000"/>
                          </a:solidFill>
                          <a:effectLst/>
                        </a:rPr>
                        <a:t>1</a:t>
                      </a:r>
                      <a:endParaRPr lang="tr-TR" sz="14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202057376"/>
                  </a:ext>
                </a:extLst>
              </a:tr>
              <a:tr h="252223">
                <a:tc>
                  <a:txBody>
                    <a:bodyPr/>
                    <a:lstStyle/>
                    <a:p>
                      <a:pPr marL="457200" lvl="1" indent="0" algn="l" fontAlgn="b">
                        <a:buFont typeface="Arial" panose="020B0604020202020204" pitchFamily="34" charset="0"/>
                        <a:buNone/>
                      </a:pPr>
                      <a:r>
                        <a:rPr lang="tr-TR" sz="1400" u="none" strike="noStrike" dirty="0">
                          <a:effectLst/>
                        </a:rPr>
                        <a:t>Tekniker </a:t>
                      </a:r>
                      <a:endParaRPr lang="tr-TR"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marL="457200" lvl="1" indent="0" algn="l" fontAlgn="b">
                        <a:buFont typeface="Arial" panose="020B0604020202020204" pitchFamily="34" charset="0"/>
                        <a:buNone/>
                      </a:pPr>
                      <a:r>
                        <a:rPr lang="tr-TR" sz="1400" b="0" i="0" u="none" strike="noStrike" dirty="0">
                          <a:solidFill>
                            <a:srgbClr val="000000"/>
                          </a:solidFill>
                          <a:effectLst/>
                          <a:latin typeface="Calibri" panose="020F0502020204030204" pitchFamily="34" charset="0"/>
                        </a:rPr>
                        <a:t>1</a:t>
                      </a:r>
                    </a:p>
                  </a:txBody>
                  <a:tcPr marL="9525" marR="9525" marT="9525" marB="0" anchor="ctr"/>
                </a:tc>
                <a:tc>
                  <a:txBody>
                    <a:bodyPr/>
                    <a:lstStyle/>
                    <a:p>
                      <a:pPr marL="457200" lvl="1" indent="0" algn="l" fontAlgn="b">
                        <a:buFont typeface="Arial" panose="020B0604020202020204" pitchFamily="34" charset="0"/>
                        <a:buNone/>
                      </a:pPr>
                      <a:r>
                        <a:rPr lang="tr-TR" sz="1400" b="0" i="0" u="none" strike="noStrike" dirty="0">
                          <a:solidFill>
                            <a:srgbClr val="000000"/>
                          </a:solidFill>
                          <a:effectLst/>
                          <a:latin typeface="Calibri" panose="020F0502020204030204" pitchFamily="34" charset="0"/>
                        </a:rPr>
                        <a:t>1</a:t>
                      </a:r>
                    </a:p>
                  </a:txBody>
                  <a:tcPr marL="9525" marR="9525" marT="9525" marB="0" anchor="ctr"/>
                </a:tc>
                <a:tc>
                  <a:txBody>
                    <a:bodyPr/>
                    <a:lstStyle/>
                    <a:p>
                      <a:pPr marL="457200" lvl="1" indent="0" algn="l" fontAlgn="b">
                        <a:buFont typeface="Arial" panose="020B0604020202020204" pitchFamily="34" charset="0"/>
                        <a:buNone/>
                      </a:pPr>
                      <a:r>
                        <a:rPr lang="tr-TR" sz="1400" b="0" i="0" u="none" strike="noStrike" dirty="0">
                          <a:solidFill>
                            <a:srgbClr val="000000"/>
                          </a:solidFill>
                          <a:effectLst/>
                          <a:latin typeface="Calibri" panose="020F0502020204030204" pitchFamily="34" charset="0"/>
                        </a:rPr>
                        <a:t>1</a:t>
                      </a:r>
                    </a:p>
                  </a:txBody>
                  <a:tcPr marL="9525" marR="9525" marT="9525" marB="0" anchor="ctr"/>
                </a:tc>
                <a:tc>
                  <a:txBody>
                    <a:bodyPr/>
                    <a:lstStyle/>
                    <a:p>
                      <a:pPr marL="457200" lvl="1" indent="0" algn="l" fontAlgn="b">
                        <a:buFont typeface="Arial" panose="020B0604020202020204" pitchFamily="34" charset="0"/>
                        <a:buNone/>
                      </a:pPr>
                      <a:r>
                        <a:rPr lang="tr-TR" sz="1400" b="0" i="0" u="none" strike="noStrike" dirty="0">
                          <a:solidFill>
                            <a:srgbClr val="000000"/>
                          </a:solidFill>
                          <a:effectLst/>
                          <a:latin typeface="Calibri" panose="020F0502020204030204" pitchFamily="34" charset="0"/>
                        </a:rPr>
                        <a:t>1</a:t>
                      </a:r>
                    </a:p>
                  </a:txBody>
                  <a:tcPr marL="9525" marR="9525" marT="9525" marB="0" anchor="ctr"/>
                </a:tc>
                <a:tc>
                  <a:txBody>
                    <a:bodyPr/>
                    <a:lstStyle/>
                    <a:p>
                      <a:pPr marL="457200" lvl="1" indent="0" algn="l" fontAlgn="b">
                        <a:buFont typeface="Arial" panose="020B0604020202020204" pitchFamily="34" charset="0"/>
                        <a:buNone/>
                      </a:pPr>
                      <a:r>
                        <a:rPr lang="tr-TR" sz="1400" b="0" u="none" strike="noStrike" dirty="0">
                          <a:solidFill>
                            <a:srgbClr val="000000"/>
                          </a:solidFill>
                          <a:effectLst/>
                        </a:rPr>
                        <a:t>1</a:t>
                      </a:r>
                      <a:endParaRPr lang="tr-TR" sz="14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474169899"/>
                  </a:ext>
                </a:extLst>
              </a:tr>
              <a:tr h="259641">
                <a:tc>
                  <a:txBody>
                    <a:bodyPr/>
                    <a:lstStyle/>
                    <a:p>
                      <a:pPr marL="457200" lvl="1" indent="0" algn="l" fontAlgn="b">
                        <a:buFont typeface="Arial" panose="020B0604020202020204" pitchFamily="34" charset="0"/>
                        <a:buNone/>
                      </a:pPr>
                      <a:r>
                        <a:rPr lang="tr-TR" sz="1400" u="none" strike="noStrike" dirty="0">
                          <a:effectLst/>
                        </a:rPr>
                        <a:t>TOPLAM </a:t>
                      </a:r>
                      <a:endParaRPr lang="tr-TR" sz="1400" b="0" i="0" u="none" strike="noStrike" dirty="0">
                        <a:solidFill>
                          <a:srgbClr val="000000"/>
                        </a:solidFill>
                        <a:effectLst/>
                        <a:latin typeface="Calibri" panose="020F0502020204030204" pitchFamily="34" charset="0"/>
                      </a:endParaRPr>
                    </a:p>
                  </a:txBody>
                  <a:tcPr marL="9525" marR="9525" marT="9525" marB="0" anchor="ctr"/>
                </a:tc>
                <a:tc>
                  <a:txBody>
                    <a:bodyPr/>
                    <a:lstStyle/>
                    <a:p>
                      <a:pPr marL="457200" lvl="1" indent="0" algn="l" fontAlgn="b">
                        <a:buFont typeface="Arial" panose="020B0604020202020204" pitchFamily="34" charset="0"/>
                        <a:buNone/>
                      </a:pPr>
                      <a:r>
                        <a:rPr lang="tr-TR" sz="1400" b="1" i="0" u="none" strike="noStrike" dirty="0">
                          <a:solidFill>
                            <a:srgbClr val="000000"/>
                          </a:solidFill>
                          <a:effectLst/>
                          <a:latin typeface="Calibri" panose="020F0502020204030204" pitchFamily="34" charset="0"/>
                        </a:rPr>
                        <a:t>4</a:t>
                      </a:r>
                    </a:p>
                  </a:txBody>
                  <a:tcPr marL="9525" marR="9525" marT="9525" marB="0" anchor="ctr"/>
                </a:tc>
                <a:tc>
                  <a:txBody>
                    <a:bodyPr/>
                    <a:lstStyle/>
                    <a:p>
                      <a:pPr marL="457200" lvl="1" indent="0" algn="l" fontAlgn="b">
                        <a:buFont typeface="Arial" panose="020B0604020202020204" pitchFamily="34" charset="0"/>
                        <a:buNone/>
                      </a:pPr>
                      <a:r>
                        <a:rPr lang="tr-TR" sz="1400" b="1" i="0" u="none" strike="noStrike" dirty="0">
                          <a:solidFill>
                            <a:srgbClr val="000000"/>
                          </a:solidFill>
                          <a:effectLst/>
                          <a:latin typeface="Calibri" panose="020F0502020204030204" pitchFamily="34" charset="0"/>
                        </a:rPr>
                        <a:t>4</a:t>
                      </a:r>
                    </a:p>
                  </a:txBody>
                  <a:tcPr marL="9525" marR="9525" marT="9525" marB="0" anchor="ctr"/>
                </a:tc>
                <a:tc>
                  <a:txBody>
                    <a:bodyPr/>
                    <a:lstStyle/>
                    <a:p>
                      <a:pPr marL="457200" lvl="1" indent="0" algn="l" fontAlgn="b">
                        <a:buFont typeface="Arial" panose="020B0604020202020204" pitchFamily="34" charset="0"/>
                        <a:buNone/>
                      </a:pPr>
                      <a:r>
                        <a:rPr lang="tr-TR" sz="1400" b="1" i="0" u="none" strike="noStrike" dirty="0">
                          <a:solidFill>
                            <a:srgbClr val="000000"/>
                          </a:solidFill>
                          <a:effectLst/>
                          <a:latin typeface="Calibri" panose="020F0502020204030204" pitchFamily="34" charset="0"/>
                        </a:rPr>
                        <a:t>4</a:t>
                      </a:r>
                    </a:p>
                  </a:txBody>
                  <a:tcPr marL="9525" marR="9525" marT="9525" marB="0" anchor="ctr"/>
                </a:tc>
                <a:tc>
                  <a:txBody>
                    <a:bodyPr/>
                    <a:lstStyle/>
                    <a:p>
                      <a:pPr marL="457200" lvl="1" indent="0" algn="l" fontAlgn="b">
                        <a:buFont typeface="Arial" panose="020B0604020202020204" pitchFamily="34" charset="0"/>
                        <a:buNone/>
                      </a:pPr>
                      <a:r>
                        <a:rPr lang="tr-TR" sz="1400" b="1" i="0" u="none" strike="noStrike" dirty="0">
                          <a:solidFill>
                            <a:srgbClr val="000000"/>
                          </a:solidFill>
                          <a:effectLst/>
                          <a:latin typeface="Calibri" panose="020F0502020204030204" pitchFamily="34" charset="0"/>
                        </a:rPr>
                        <a:t>4</a:t>
                      </a:r>
                    </a:p>
                  </a:txBody>
                  <a:tcPr marL="9525" marR="9525" marT="9525" marB="0" anchor="ctr"/>
                </a:tc>
                <a:tc>
                  <a:txBody>
                    <a:bodyPr/>
                    <a:lstStyle/>
                    <a:p>
                      <a:pPr marL="457200" lvl="1" indent="0" algn="l" fontAlgn="b">
                        <a:buFont typeface="Arial" panose="020B0604020202020204" pitchFamily="34" charset="0"/>
                        <a:buNone/>
                      </a:pPr>
                      <a:r>
                        <a:rPr lang="tr-TR" sz="1400" b="1" u="none" strike="noStrike" dirty="0">
                          <a:solidFill>
                            <a:srgbClr val="000000"/>
                          </a:solidFill>
                          <a:effectLst/>
                        </a:rPr>
                        <a:t>5</a:t>
                      </a:r>
                      <a:endParaRPr lang="tr-TR" sz="14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832718018"/>
                  </a:ext>
                </a:extLst>
              </a:tr>
            </a:tbl>
          </a:graphicData>
        </a:graphic>
      </p:graphicFrame>
      <p:graphicFrame>
        <p:nvGraphicFramePr>
          <p:cNvPr id="4" name="Grafik 3">
            <a:extLst>
              <a:ext uri="{FF2B5EF4-FFF2-40B4-BE49-F238E27FC236}">
                <a16:creationId xmlns:a16="http://schemas.microsoft.com/office/drawing/2014/main" id="{089CEDE0-2227-3DC5-66F9-806CACD6203B}"/>
              </a:ext>
            </a:extLst>
          </p:cNvPr>
          <p:cNvGraphicFramePr>
            <a:graphicFrameLocks/>
          </p:cNvGraphicFramePr>
          <p:nvPr>
            <p:extLst>
              <p:ext uri="{D42A27DB-BD31-4B8C-83A1-F6EECF244321}">
                <p14:modId xmlns:p14="http://schemas.microsoft.com/office/powerpoint/2010/main" val="3430279994"/>
              </p:ext>
            </p:extLst>
          </p:nvPr>
        </p:nvGraphicFramePr>
        <p:xfrm>
          <a:off x="6464957" y="3640633"/>
          <a:ext cx="4085491" cy="264224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2483774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2"/>
                                        </p:tgtEl>
                                        <p:attrNameLst>
                                          <p:attrName>style.visibility</p:attrName>
                                        </p:attrNameLst>
                                      </p:cBhvr>
                                      <p:to>
                                        <p:strVal val="visible"/>
                                      </p:to>
                                    </p:set>
                                    <p:anim calcmode="lin" valueType="num">
                                      <p:cBhvr additive="base">
                                        <p:cTn id="7" dur="500" fill="hold"/>
                                        <p:tgtEl>
                                          <p:spTgt spid="92"/>
                                        </p:tgtEl>
                                        <p:attrNameLst>
                                          <p:attrName>ppt_x</p:attrName>
                                        </p:attrNameLst>
                                      </p:cBhvr>
                                      <p:tavLst>
                                        <p:tav tm="0">
                                          <p:val>
                                            <p:strVal val="#ppt_x"/>
                                          </p:val>
                                        </p:tav>
                                        <p:tav tm="100000">
                                          <p:val>
                                            <p:strVal val="#ppt_x"/>
                                          </p:val>
                                        </p:tav>
                                      </p:tavLst>
                                    </p:anim>
                                    <p:anim calcmode="lin" valueType="num">
                                      <p:cBhvr additive="base">
                                        <p:cTn id="8" dur="500" fill="hold"/>
                                        <p:tgtEl>
                                          <p:spTgt spid="9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YÜ TEMA 2">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ADYÜ TEMA 2" id="{174C63BA-5A0F-9D41-8507-5913D85F18EB}" vid="{27BC4C01-091C-B14C-AB7E-EC8F3094D4C7}"/>
    </a:ext>
  </a:extLst>
</a:theme>
</file>

<file path=ppt/theme/theme2.xml><?xml version="1.0" encoding="utf-8"?>
<a:theme xmlns:a="http://schemas.openxmlformats.org/drawingml/2006/main" name="1_ADYÜ TEMA 2">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ADYÜ TEMA 2" id="{174C63BA-5A0F-9D41-8507-5913D85F18EB}" vid="{27BC4C01-091C-B14C-AB7E-EC8F3094D4C7}"/>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2024.04.26_ADYÜ Genel Tanıtım </Template>
  <TotalTime>1572</TotalTime>
  <Words>2463</Words>
  <Application>Microsoft Office PowerPoint</Application>
  <PresentationFormat>Geniş ekran</PresentationFormat>
  <Paragraphs>577</Paragraphs>
  <Slides>45</Slides>
  <Notes>24</Notes>
  <HiddenSlides>0</HiddenSlides>
  <MMClips>0</MMClips>
  <ScaleCrop>false</ScaleCrop>
  <HeadingPairs>
    <vt:vector size="6" baseType="variant">
      <vt:variant>
        <vt:lpstr>Kullanılan Yazı Tipleri</vt:lpstr>
      </vt:variant>
      <vt:variant>
        <vt:i4>12</vt:i4>
      </vt:variant>
      <vt:variant>
        <vt:lpstr>Tema</vt:lpstr>
      </vt:variant>
      <vt:variant>
        <vt:i4>2</vt:i4>
      </vt:variant>
      <vt:variant>
        <vt:lpstr>Slayt Başlıkları</vt:lpstr>
      </vt:variant>
      <vt:variant>
        <vt:i4>45</vt:i4>
      </vt:variant>
    </vt:vector>
  </HeadingPairs>
  <TitlesOfParts>
    <vt:vector size="59" baseType="lpstr">
      <vt:lpstr>Aptos</vt:lpstr>
      <vt:lpstr>Arial</vt:lpstr>
      <vt:lpstr>Calibri</vt:lpstr>
      <vt:lpstr>Century Gothic</vt:lpstr>
      <vt:lpstr>Fira Sans Extra Condensed Medium</vt:lpstr>
      <vt:lpstr>Open Sans</vt:lpstr>
      <vt:lpstr>Roboto</vt:lpstr>
      <vt:lpstr>Segoe UI</vt:lpstr>
      <vt:lpstr>Tw Cen MT</vt:lpstr>
      <vt:lpstr>Tw Cen MT</vt:lpstr>
      <vt:lpstr>Tw Cen MT Condensed</vt:lpstr>
      <vt:lpstr>Wingdings 3</vt:lpstr>
      <vt:lpstr>ADYÜ TEMA 2</vt:lpstr>
      <vt:lpstr>1_ADYÜ TEMA 2</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NouS/TncTR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cavidan gül varış</dc:creator>
  <cp:lastModifiedBy>pc</cp:lastModifiedBy>
  <cp:revision>523</cp:revision>
  <dcterms:created xsi:type="dcterms:W3CDTF">2024-04-30T07:54:28Z</dcterms:created>
  <dcterms:modified xsi:type="dcterms:W3CDTF">2025-03-17T10:45:54Z</dcterms:modified>
</cp:coreProperties>
</file>